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sldIdLst>
    <p:sldId id="1410" r:id="rId5"/>
    <p:sldId id="1365" r:id="rId6"/>
    <p:sldId id="1457" r:id="rId7"/>
    <p:sldId id="1428" r:id="rId8"/>
    <p:sldId id="1458" r:id="rId9"/>
    <p:sldId id="1430" r:id="rId10"/>
    <p:sldId id="1447" r:id="rId11"/>
    <p:sldId id="1448" r:id="rId12"/>
    <p:sldId id="1459" r:id="rId13"/>
    <p:sldId id="1452" r:id="rId14"/>
    <p:sldId id="1453" r:id="rId15"/>
    <p:sldId id="1455" r:id="rId16"/>
    <p:sldId id="1449" r:id="rId17"/>
    <p:sldId id="1450" r:id="rId18"/>
    <p:sldId id="1451" r:id="rId19"/>
    <p:sldId id="1439" r:id="rId20"/>
    <p:sldId id="1460" r:id="rId21"/>
    <p:sldId id="1440" r:id="rId22"/>
    <p:sldId id="1442" r:id="rId23"/>
    <p:sldId id="1445" r:id="rId24"/>
    <p:sldId id="1461" r:id="rId25"/>
    <p:sldId id="14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antell" initials="KM" lastIdx="4" clrIdx="0">
    <p:extLst>
      <p:ext uri="{19B8F6BF-5375-455C-9EA6-DF929625EA0E}">
        <p15:presenceInfo xmlns:p15="http://schemas.microsoft.com/office/powerpoint/2012/main" userId="S::katie.mantell@uclpartners.com::c207ac7c-fe44-45cb-a59e-5a6621889b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DA7"/>
    <a:srgbClr val="3DB28C"/>
    <a:srgbClr val="E5E5E5"/>
    <a:srgbClr val="F8F8F8"/>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74" autoAdjust="0"/>
  </p:normalViewPr>
  <p:slideViewPr>
    <p:cSldViewPr snapToGrid="0">
      <p:cViewPr varScale="1">
        <p:scale>
          <a:sx n="80" d="100"/>
          <a:sy n="80" d="100"/>
        </p:scale>
        <p:origin x="127" y="50"/>
      </p:cViewPr>
      <p:guideLst/>
    </p:cSldViewPr>
  </p:slideViewPr>
  <p:notesTextViewPr>
    <p:cViewPr>
      <p:scale>
        <a:sx n="1" d="1"/>
        <a:sy n="1" d="1"/>
      </p:scale>
      <p:origin x="0" y="0"/>
    </p:cViewPr>
  </p:notesTextViewPr>
  <p:sorterViewPr>
    <p:cViewPr varScale="1">
      <p:scale>
        <a:sx n="1" d="1"/>
        <a:sy n="1" d="1"/>
      </p:scale>
      <p:origin x="0" y="-314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3F23C-85EF-4D9B-893B-15CB03A94F1D}"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A8908-5AA1-46AE-87F4-BA925823ECF5}" type="slidenum">
              <a:rPr lang="en-GB" smtClean="0"/>
              <a:t>‹#›</a:t>
            </a:fld>
            <a:endParaRPr lang="en-GB"/>
          </a:p>
        </p:txBody>
      </p:sp>
    </p:spTree>
    <p:extLst>
      <p:ext uri="{BB962C8B-B14F-4D97-AF65-F5344CB8AC3E}">
        <p14:creationId xmlns:p14="http://schemas.microsoft.com/office/powerpoint/2010/main" val="320083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72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1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3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4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98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5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8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38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85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The NHS and other </a:t>
            </a:r>
            <a:r>
              <a:rPr lang="en-US" dirty="0" err="1">
                <a:latin typeface="Calibri" panose="020F0502020204030204" pitchFamily="34" charset="0"/>
                <a:ea typeface="Calibri" panose="020F0502020204030204" pitchFamily="34" charset="0"/>
                <a:cs typeface="Calibri" panose="020F0502020204030204" pitchFamily="34" charset="0"/>
              </a:rPr>
              <a:t>organisations</a:t>
            </a:r>
            <a:r>
              <a:rPr lang="en-US" dirty="0">
                <a:latin typeface="Calibri" panose="020F0502020204030204" pitchFamily="34" charset="0"/>
                <a:ea typeface="Calibri" panose="020F0502020204030204" pitchFamily="34" charset="0"/>
                <a:cs typeface="Calibri" panose="020F0502020204030204" pitchFamily="34" charset="0"/>
              </a:rPr>
              <a:t> already collect lots of health data. But it is not always quick and easy for researchers to access and </a:t>
            </a:r>
            <a:r>
              <a:rPr lang="en-US" dirty="0" err="1">
                <a:latin typeface="Calibri" panose="020F0502020204030204" pitchFamily="34" charset="0"/>
                <a:ea typeface="Calibri" panose="020F0502020204030204" pitchFamily="34" charset="0"/>
                <a:cs typeface="Calibri" panose="020F0502020204030204" pitchFamily="34" charset="0"/>
              </a:rPr>
              <a:t>analyse</a:t>
            </a:r>
            <a:r>
              <a:rPr lang="en-US" dirty="0">
                <a:latin typeface="Calibri" panose="020F0502020204030204" pitchFamily="34" charset="0"/>
                <a:ea typeface="Calibri" panose="020F0502020204030204" pitchFamily="34" charset="0"/>
                <a:cs typeface="Calibri" panose="020F0502020204030204" pitchFamily="34" charset="0"/>
              </a:rPr>
              <a:t> data, and link this data together, to develop new treatments and improve cancer services. DATA-CAN will make it faster and easier for researchers to combine and use data from across the UK securely. This will enable research that develops better cancer care, gives patients faster access to clinical trials and creates new investment in UK healthcare.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D8CEB-D036-4786-8EA6-0554908E52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670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A99626EC-D8B2-48BD-B730-804047922026}"/>
              </a:ext>
            </a:extLst>
          </p:cNvPr>
          <p:cNvGrpSpPr/>
          <p:nvPr userDrawn="1"/>
        </p:nvGrpSpPr>
        <p:grpSpPr bwMode="white">
          <a:xfrm>
            <a:off x="0" y="5330442"/>
            <a:ext cx="12192000" cy="1627747"/>
            <a:chOff x="0" y="5554800"/>
            <a:chExt cx="9144000" cy="1220810"/>
          </a:xfrm>
        </p:grpSpPr>
        <p:sp>
          <p:nvSpPr>
            <p:cNvPr id="242" name="Rectangle 241">
              <a:extLst>
                <a:ext uri="{FF2B5EF4-FFF2-40B4-BE49-F238E27FC236}">
                  <a16:creationId xmlns:a16="http://schemas.microsoft.com/office/drawing/2014/main" id="{94C01FF6-DCD5-477C-9E5B-D5F44FF3949E}"/>
                </a:ext>
              </a:extLst>
            </p:cNvPr>
            <p:cNvSpPr/>
            <p:nvPr userDrawn="1"/>
          </p:nvSpPr>
          <p:spPr bwMode="white">
            <a:xfrm>
              <a:off x="0" y="6266001"/>
              <a:ext cx="9144000" cy="509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3" name="Freeform 5">
              <a:extLst>
                <a:ext uri="{FF2B5EF4-FFF2-40B4-BE49-F238E27FC236}">
                  <a16:creationId xmlns:a16="http://schemas.microsoft.com/office/drawing/2014/main" id="{716DC318-6B2A-4A80-B7C2-30153F08FE03}"/>
                </a:ext>
              </a:extLst>
            </p:cNvPr>
            <p:cNvSpPr>
              <a:spLocks noEditPoints="1"/>
            </p:cNvSpPr>
            <p:nvPr userDrawn="1"/>
          </p:nvSpPr>
          <p:spPr bwMode="white">
            <a:xfrm rot="10800000">
              <a:off x="0" y="5554800"/>
              <a:ext cx="9144000" cy="711200"/>
            </a:xfrm>
            <a:custGeom>
              <a:avLst/>
              <a:gdLst>
                <a:gd name="T0" fmla="*/ 2506 w 5760"/>
                <a:gd name="T1" fmla="*/ 398 h 448"/>
                <a:gd name="T2" fmla="*/ 5234 w 5760"/>
                <a:gd name="T3" fmla="*/ 398 h 448"/>
                <a:gd name="T4" fmla="*/ 1167 w 5760"/>
                <a:gd name="T5" fmla="*/ 398 h 448"/>
                <a:gd name="T6" fmla="*/ 2407 w 5760"/>
                <a:gd name="T7" fmla="*/ 348 h 448"/>
                <a:gd name="T8" fmla="*/ 4341 w 5760"/>
                <a:gd name="T9" fmla="*/ 348 h 448"/>
                <a:gd name="T10" fmla="*/ 1712 w 5760"/>
                <a:gd name="T11" fmla="*/ 348 h 448"/>
                <a:gd name="T12" fmla="*/ 4688 w 5760"/>
                <a:gd name="T13" fmla="*/ 348 h 448"/>
                <a:gd name="T14" fmla="*/ 125 w 5760"/>
                <a:gd name="T15" fmla="*/ 249 h 448"/>
                <a:gd name="T16" fmla="*/ 2605 w 5760"/>
                <a:gd name="T17" fmla="*/ 249 h 448"/>
                <a:gd name="T18" fmla="*/ 1911 w 5760"/>
                <a:gd name="T19" fmla="*/ 249 h 448"/>
                <a:gd name="T20" fmla="*/ 4291 w 5760"/>
                <a:gd name="T21" fmla="*/ 249 h 448"/>
                <a:gd name="T22" fmla="*/ 4887 w 5760"/>
                <a:gd name="T23" fmla="*/ 299 h 448"/>
                <a:gd name="T24" fmla="*/ 76 w 5760"/>
                <a:gd name="T25" fmla="*/ 149 h 448"/>
                <a:gd name="T26" fmla="*/ 472 w 5760"/>
                <a:gd name="T27" fmla="*/ 249 h 448"/>
                <a:gd name="T28" fmla="*/ 869 w 5760"/>
                <a:gd name="T29" fmla="*/ 149 h 448"/>
                <a:gd name="T30" fmla="*/ 1018 w 5760"/>
                <a:gd name="T31" fmla="*/ 249 h 448"/>
                <a:gd name="T32" fmla="*/ 3051 w 5760"/>
                <a:gd name="T33" fmla="*/ 199 h 448"/>
                <a:gd name="T34" fmla="*/ 3448 w 5760"/>
                <a:gd name="T35" fmla="*/ 199 h 448"/>
                <a:gd name="T36" fmla="*/ 3597 w 5760"/>
                <a:gd name="T37" fmla="*/ 149 h 448"/>
                <a:gd name="T38" fmla="*/ 4341 w 5760"/>
                <a:gd name="T39" fmla="*/ 149 h 448"/>
                <a:gd name="T40" fmla="*/ 4788 w 5760"/>
                <a:gd name="T41" fmla="*/ 249 h 448"/>
                <a:gd name="T42" fmla="*/ 1465 w 5760"/>
                <a:gd name="T43" fmla="*/ 149 h 448"/>
                <a:gd name="T44" fmla="*/ 1613 w 5760"/>
                <a:gd name="T45" fmla="*/ 149 h 448"/>
                <a:gd name="T46" fmla="*/ 3002 w 5760"/>
                <a:gd name="T47" fmla="*/ 149 h 448"/>
                <a:gd name="T48" fmla="*/ 4044 w 5760"/>
                <a:gd name="T49" fmla="*/ 149 h 448"/>
                <a:gd name="T50" fmla="*/ 5631 w 5760"/>
                <a:gd name="T51" fmla="*/ 100 h 448"/>
                <a:gd name="T52" fmla="*/ 1266 w 5760"/>
                <a:gd name="T53" fmla="*/ 50 h 448"/>
                <a:gd name="T54" fmla="*/ 5333 w 5760"/>
                <a:gd name="T55" fmla="*/ 100 h 448"/>
                <a:gd name="T56" fmla="*/ 76 w 5760"/>
                <a:gd name="T57" fmla="*/ 398 h 448"/>
                <a:gd name="T58" fmla="*/ 274 w 5760"/>
                <a:gd name="T59" fmla="*/ 398 h 448"/>
                <a:gd name="T60" fmla="*/ 571 w 5760"/>
                <a:gd name="T61" fmla="*/ 299 h 448"/>
                <a:gd name="T62" fmla="*/ 720 w 5760"/>
                <a:gd name="T63" fmla="*/ 348 h 448"/>
                <a:gd name="T64" fmla="*/ 1018 w 5760"/>
                <a:gd name="T65" fmla="*/ 348 h 448"/>
                <a:gd name="T66" fmla="*/ 1415 w 5760"/>
                <a:gd name="T67" fmla="*/ 149 h 448"/>
                <a:gd name="T68" fmla="*/ 1564 w 5760"/>
                <a:gd name="T69" fmla="*/ 398 h 448"/>
                <a:gd name="T70" fmla="*/ 1762 w 5760"/>
                <a:gd name="T71" fmla="*/ 199 h 448"/>
                <a:gd name="T72" fmla="*/ 1762 w 5760"/>
                <a:gd name="T73" fmla="*/ 299 h 448"/>
                <a:gd name="T74" fmla="*/ 2109 w 5760"/>
                <a:gd name="T75" fmla="*/ 249 h 448"/>
                <a:gd name="T76" fmla="*/ 2308 w 5760"/>
                <a:gd name="T77" fmla="*/ 149 h 448"/>
                <a:gd name="T78" fmla="*/ 2357 w 5760"/>
                <a:gd name="T79" fmla="*/ 398 h 448"/>
                <a:gd name="T80" fmla="*/ 2605 w 5760"/>
                <a:gd name="T81" fmla="*/ 149 h 448"/>
                <a:gd name="T82" fmla="*/ 2705 w 5760"/>
                <a:gd name="T83" fmla="*/ 348 h 448"/>
                <a:gd name="T84" fmla="*/ 2804 w 5760"/>
                <a:gd name="T85" fmla="*/ 249 h 448"/>
                <a:gd name="T86" fmla="*/ 2854 w 5760"/>
                <a:gd name="T87" fmla="*/ 398 h 448"/>
                <a:gd name="T88" fmla="*/ 3200 w 5760"/>
                <a:gd name="T89" fmla="*/ 348 h 448"/>
                <a:gd name="T90" fmla="*/ 3300 w 5760"/>
                <a:gd name="T91" fmla="*/ 249 h 448"/>
                <a:gd name="T92" fmla="*/ 3498 w 5760"/>
                <a:gd name="T93" fmla="*/ 348 h 448"/>
                <a:gd name="T94" fmla="*/ 3597 w 5760"/>
                <a:gd name="T95" fmla="*/ 348 h 448"/>
                <a:gd name="T96" fmla="*/ 3895 w 5760"/>
                <a:gd name="T97" fmla="*/ 348 h 448"/>
                <a:gd name="T98" fmla="*/ 4143 w 5760"/>
                <a:gd name="T99" fmla="*/ 299 h 448"/>
                <a:gd name="T100" fmla="*/ 4440 w 5760"/>
                <a:gd name="T101" fmla="*/ 398 h 448"/>
                <a:gd name="T102" fmla="*/ 4688 w 5760"/>
                <a:gd name="T103" fmla="*/ 249 h 448"/>
                <a:gd name="T104" fmla="*/ 4440 w 5760"/>
                <a:gd name="T105" fmla="*/ 100 h 448"/>
                <a:gd name="T106" fmla="*/ 4738 w 5760"/>
                <a:gd name="T107" fmla="*/ 199 h 448"/>
                <a:gd name="T108" fmla="*/ 5036 w 5760"/>
                <a:gd name="T109" fmla="*/ 299 h 448"/>
                <a:gd name="T110" fmla="*/ 5234 w 5760"/>
                <a:gd name="T111" fmla="*/ 199 h 448"/>
                <a:gd name="T112" fmla="*/ 5284 w 5760"/>
                <a:gd name="T113" fmla="*/ 348 h 448"/>
                <a:gd name="T114" fmla="*/ 5531 w 5760"/>
                <a:gd name="T115" fmla="*/ 199 h 448"/>
                <a:gd name="T116" fmla="*/ 5581 w 5760"/>
                <a:gd name="T117" fmla="*/ 348 h 448"/>
                <a:gd name="T118" fmla="*/ 5680 w 5760"/>
                <a:gd name="T119" fmla="*/ 24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0" h="448">
                  <a:moveTo>
                    <a:pt x="720" y="448"/>
                  </a:moveTo>
                  <a:lnTo>
                    <a:pt x="770" y="448"/>
                  </a:lnTo>
                  <a:lnTo>
                    <a:pt x="770" y="398"/>
                  </a:lnTo>
                  <a:lnTo>
                    <a:pt x="720" y="398"/>
                  </a:lnTo>
                  <a:lnTo>
                    <a:pt x="720" y="448"/>
                  </a:lnTo>
                  <a:close/>
                  <a:moveTo>
                    <a:pt x="1613" y="448"/>
                  </a:moveTo>
                  <a:lnTo>
                    <a:pt x="1663" y="448"/>
                  </a:lnTo>
                  <a:lnTo>
                    <a:pt x="1663" y="398"/>
                  </a:lnTo>
                  <a:lnTo>
                    <a:pt x="1613" y="398"/>
                  </a:lnTo>
                  <a:lnTo>
                    <a:pt x="1613" y="448"/>
                  </a:lnTo>
                  <a:close/>
                  <a:moveTo>
                    <a:pt x="2506" y="448"/>
                  </a:moveTo>
                  <a:lnTo>
                    <a:pt x="2556" y="448"/>
                  </a:lnTo>
                  <a:lnTo>
                    <a:pt x="2556" y="398"/>
                  </a:lnTo>
                  <a:lnTo>
                    <a:pt x="2506" y="398"/>
                  </a:lnTo>
                  <a:lnTo>
                    <a:pt x="2506" y="448"/>
                  </a:lnTo>
                  <a:close/>
                  <a:moveTo>
                    <a:pt x="3697" y="448"/>
                  </a:moveTo>
                  <a:lnTo>
                    <a:pt x="3746" y="448"/>
                  </a:lnTo>
                  <a:lnTo>
                    <a:pt x="3746" y="398"/>
                  </a:lnTo>
                  <a:lnTo>
                    <a:pt x="3697" y="398"/>
                  </a:lnTo>
                  <a:lnTo>
                    <a:pt x="3697" y="448"/>
                  </a:lnTo>
                  <a:close/>
                  <a:moveTo>
                    <a:pt x="4589" y="448"/>
                  </a:moveTo>
                  <a:lnTo>
                    <a:pt x="4639" y="448"/>
                  </a:lnTo>
                  <a:lnTo>
                    <a:pt x="4639" y="398"/>
                  </a:lnTo>
                  <a:lnTo>
                    <a:pt x="4589" y="398"/>
                  </a:lnTo>
                  <a:lnTo>
                    <a:pt x="4589" y="448"/>
                  </a:lnTo>
                  <a:close/>
                  <a:moveTo>
                    <a:pt x="5185" y="448"/>
                  </a:moveTo>
                  <a:lnTo>
                    <a:pt x="5234" y="448"/>
                  </a:lnTo>
                  <a:lnTo>
                    <a:pt x="5234" y="398"/>
                  </a:lnTo>
                  <a:lnTo>
                    <a:pt x="5185" y="398"/>
                  </a:lnTo>
                  <a:lnTo>
                    <a:pt x="5185" y="448"/>
                  </a:lnTo>
                  <a:close/>
                  <a:moveTo>
                    <a:pt x="571" y="398"/>
                  </a:moveTo>
                  <a:lnTo>
                    <a:pt x="621" y="398"/>
                  </a:lnTo>
                  <a:lnTo>
                    <a:pt x="621" y="348"/>
                  </a:lnTo>
                  <a:lnTo>
                    <a:pt x="571" y="348"/>
                  </a:lnTo>
                  <a:lnTo>
                    <a:pt x="571" y="398"/>
                  </a:lnTo>
                  <a:close/>
                  <a:moveTo>
                    <a:pt x="919" y="398"/>
                  </a:moveTo>
                  <a:lnTo>
                    <a:pt x="968" y="398"/>
                  </a:lnTo>
                  <a:lnTo>
                    <a:pt x="968" y="348"/>
                  </a:lnTo>
                  <a:lnTo>
                    <a:pt x="919" y="348"/>
                  </a:lnTo>
                  <a:lnTo>
                    <a:pt x="919" y="398"/>
                  </a:lnTo>
                  <a:close/>
                  <a:moveTo>
                    <a:pt x="1167" y="348"/>
                  </a:moveTo>
                  <a:lnTo>
                    <a:pt x="1167" y="398"/>
                  </a:lnTo>
                  <a:lnTo>
                    <a:pt x="1167" y="448"/>
                  </a:lnTo>
                  <a:lnTo>
                    <a:pt x="1217" y="448"/>
                  </a:lnTo>
                  <a:lnTo>
                    <a:pt x="1217" y="398"/>
                  </a:lnTo>
                  <a:lnTo>
                    <a:pt x="1217" y="348"/>
                  </a:lnTo>
                  <a:lnTo>
                    <a:pt x="1167" y="348"/>
                  </a:lnTo>
                  <a:close/>
                  <a:moveTo>
                    <a:pt x="1316" y="398"/>
                  </a:moveTo>
                  <a:lnTo>
                    <a:pt x="1365" y="398"/>
                  </a:lnTo>
                  <a:lnTo>
                    <a:pt x="1365" y="348"/>
                  </a:lnTo>
                  <a:lnTo>
                    <a:pt x="1316" y="348"/>
                  </a:lnTo>
                  <a:lnTo>
                    <a:pt x="1316" y="398"/>
                  </a:lnTo>
                  <a:close/>
                  <a:moveTo>
                    <a:pt x="2407" y="398"/>
                  </a:moveTo>
                  <a:lnTo>
                    <a:pt x="2457" y="398"/>
                  </a:lnTo>
                  <a:lnTo>
                    <a:pt x="2457" y="348"/>
                  </a:lnTo>
                  <a:lnTo>
                    <a:pt x="2407" y="348"/>
                  </a:lnTo>
                  <a:lnTo>
                    <a:pt x="2407" y="398"/>
                  </a:lnTo>
                  <a:close/>
                  <a:moveTo>
                    <a:pt x="3994" y="398"/>
                  </a:moveTo>
                  <a:lnTo>
                    <a:pt x="4044" y="398"/>
                  </a:lnTo>
                  <a:lnTo>
                    <a:pt x="4044" y="348"/>
                  </a:lnTo>
                  <a:lnTo>
                    <a:pt x="3994" y="348"/>
                  </a:lnTo>
                  <a:lnTo>
                    <a:pt x="3994" y="398"/>
                  </a:lnTo>
                  <a:close/>
                  <a:moveTo>
                    <a:pt x="4094" y="398"/>
                  </a:moveTo>
                  <a:lnTo>
                    <a:pt x="4143" y="398"/>
                  </a:lnTo>
                  <a:lnTo>
                    <a:pt x="4143" y="348"/>
                  </a:lnTo>
                  <a:lnTo>
                    <a:pt x="4094" y="348"/>
                  </a:lnTo>
                  <a:lnTo>
                    <a:pt x="4094" y="398"/>
                  </a:lnTo>
                  <a:close/>
                  <a:moveTo>
                    <a:pt x="4291" y="398"/>
                  </a:moveTo>
                  <a:lnTo>
                    <a:pt x="4341" y="398"/>
                  </a:lnTo>
                  <a:lnTo>
                    <a:pt x="4341" y="348"/>
                  </a:lnTo>
                  <a:lnTo>
                    <a:pt x="4291" y="348"/>
                  </a:lnTo>
                  <a:lnTo>
                    <a:pt x="4291" y="398"/>
                  </a:lnTo>
                  <a:close/>
                  <a:moveTo>
                    <a:pt x="621" y="348"/>
                  </a:moveTo>
                  <a:lnTo>
                    <a:pt x="671" y="348"/>
                  </a:lnTo>
                  <a:lnTo>
                    <a:pt x="671" y="299"/>
                  </a:lnTo>
                  <a:lnTo>
                    <a:pt x="621" y="299"/>
                  </a:lnTo>
                  <a:lnTo>
                    <a:pt x="621" y="348"/>
                  </a:lnTo>
                  <a:close/>
                  <a:moveTo>
                    <a:pt x="1266" y="348"/>
                  </a:moveTo>
                  <a:lnTo>
                    <a:pt x="1316" y="348"/>
                  </a:lnTo>
                  <a:lnTo>
                    <a:pt x="1316" y="299"/>
                  </a:lnTo>
                  <a:lnTo>
                    <a:pt x="1266" y="299"/>
                  </a:lnTo>
                  <a:lnTo>
                    <a:pt x="1266" y="348"/>
                  </a:lnTo>
                  <a:close/>
                  <a:moveTo>
                    <a:pt x="1712" y="299"/>
                  </a:moveTo>
                  <a:lnTo>
                    <a:pt x="1712" y="348"/>
                  </a:lnTo>
                  <a:lnTo>
                    <a:pt x="1712" y="398"/>
                  </a:lnTo>
                  <a:lnTo>
                    <a:pt x="1762" y="398"/>
                  </a:lnTo>
                  <a:lnTo>
                    <a:pt x="1811" y="398"/>
                  </a:lnTo>
                  <a:lnTo>
                    <a:pt x="1811" y="348"/>
                  </a:lnTo>
                  <a:lnTo>
                    <a:pt x="1762" y="348"/>
                  </a:lnTo>
                  <a:lnTo>
                    <a:pt x="1762" y="299"/>
                  </a:lnTo>
                  <a:lnTo>
                    <a:pt x="1712" y="299"/>
                  </a:lnTo>
                  <a:close/>
                  <a:moveTo>
                    <a:pt x="2208" y="348"/>
                  </a:moveTo>
                  <a:lnTo>
                    <a:pt x="2258" y="348"/>
                  </a:lnTo>
                  <a:lnTo>
                    <a:pt x="2258" y="299"/>
                  </a:lnTo>
                  <a:lnTo>
                    <a:pt x="2208" y="299"/>
                  </a:lnTo>
                  <a:lnTo>
                    <a:pt x="2208" y="348"/>
                  </a:lnTo>
                  <a:close/>
                  <a:moveTo>
                    <a:pt x="4688" y="299"/>
                  </a:moveTo>
                  <a:lnTo>
                    <a:pt x="4688" y="348"/>
                  </a:lnTo>
                  <a:lnTo>
                    <a:pt x="4688" y="398"/>
                  </a:lnTo>
                  <a:lnTo>
                    <a:pt x="4738" y="398"/>
                  </a:lnTo>
                  <a:lnTo>
                    <a:pt x="4788" y="398"/>
                  </a:lnTo>
                  <a:lnTo>
                    <a:pt x="4788" y="348"/>
                  </a:lnTo>
                  <a:lnTo>
                    <a:pt x="4738" y="348"/>
                  </a:lnTo>
                  <a:lnTo>
                    <a:pt x="4738" y="299"/>
                  </a:lnTo>
                  <a:lnTo>
                    <a:pt x="4688" y="299"/>
                  </a:lnTo>
                  <a:close/>
                  <a:moveTo>
                    <a:pt x="5730" y="348"/>
                  </a:moveTo>
                  <a:lnTo>
                    <a:pt x="5760" y="348"/>
                  </a:lnTo>
                  <a:lnTo>
                    <a:pt x="5760" y="299"/>
                  </a:lnTo>
                  <a:lnTo>
                    <a:pt x="5730" y="299"/>
                  </a:lnTo>
                  <a:lnTo>
                    <a:pt x="5730" y="348"/>
                  </a:lnTo>
                  <a:close/>
                  <a:moveTo>
                    <a:pt x="76" y="249"/>
                  </a:moveTo>
                  <a:lnTo>
                    <a:pt x="125" y="249"/>
                  </a:lnTo>
                  <a:lnTo>
                    <a:pt x="125" y="299"/>
                  </a:lnTo>
                  <a:lnTo>
                    <a:pt x="76" y="299"/>
                  </a:lnTo>
                  <a:lnTo>
                    <a:pt x="76" y="249"/>
                  </a:lnTo>
                  <a:close/>
                  <a:moveTo>
                    <a:pt x="423" y="299"/>
                  </a:moveTo>
                  <a:lnTo>
                    <a:pt x="472" y="299"/>
                  </a:lnTo>
                  <a:lnTo>
                    <a:pt x="472" y="249"/>
                  </a:lnTo>
                  <a:lnTo>
                    <a:pt x="522" y="249"/>
                  </a:lnTo>
                  <a:lnTo>
                    <a:pt x="522" y="299"/>
                  </a:lnTo>
                  <a:lnTo>
                    <a:pt x="522" y="348"/>
                  </a:lnTo>
                  <a:lnTo>
                    <a:pt x="472" y="348"/>
                  </a:lnTo>
                  <a:lnTo>
                    <a:pt x="423" y="348"/>
                  </a:lnTo>
                  <a:lnTo>
                    <a:pt x="423" y="299"/>
                  </a:lnTo>
                  <a:close/>
                  <a:moveTo>
                    <a:pt x="2556" y="249"/>
                  </a:moveTo>
                  <a:lnTo>
                    <a:pt x="2605" y="249"/>
                  </a:lnTo>
                  <a:lnTo>
                    <a:pt x="2605" y="299"/>
                  </a:lnTo>
                  <a:lnTo>
                    <a:pt x="2556" y="299"/>
                  </a:lnTo>
                  <a:lnTo>
                    <a:pt x="2556" y="249"/>
                  </a:lnTo>
                  <a:close/>
                  <a:moveTo>
                    <a:pt x="3051" y="249"/>
                  </a:moveTo>
                  <a:lnTo>
                    <a:pt x="3101" y="249"/>
                  </a:lnTo>
                  <a:lnTo>
                    <a:pt x="3101" y="299"/>
                  </a:lnTo>
                  <a:lnTo>
                    <a:pt x="3051" y="299"/>
                  </a:lnTo>
                  <a:lnTo>
                    <a:pt x="3051" y="249"/>
                  </a:lnTo>
                  <a:close/>
                  <a:moveTo>
                    <a:pt x="2010" y="199"/>
                  </a:moveTo>
                  <a:lnTo>
                    <a:pt x="2010" y="249"/>
                  </a:lnTo>
                  <a:lnTo>
                    <a:pt x="1960" y="249"/>
                  </a:lnTo>
                  <a:lnTo>
                    <a:pt x="1960" y="299"/>
                  </a:lnTo>
                  <a:lnTo>
                    <a:pt x="1911" y="299"/>
                  </a:lnTo>
                  <a:lnTo>
                    <a:pt x="1911" y="249"/>
                  </a:lnTo>
                  <a:lnTo>
                    <a:pt x="1960" y="249"/>
                  </a:lnTo>
                  <a:lnTo>
                    <a:pt x="1960" y="199"/>
                  </a:lnTo>
                  <a:lnTo>
                    <a:pt x="2010" y="199"/>
                  </a:lnTo>
                  <a:close/>
                  <a:moveTo>
                    <a:pt x="2159" y="199"/>
                  </a:moveTo>
                  <a:lnTo>
                    <a:pt x="2208" y="199"/>
                  </a:lnTo>
                  <a:lnTo>
                    <a:pt x="2208" y="249"/>
                  </a:lnTo>
                  <a:lnTo>
                    <a:pt x="2159" y="249"/>
                  </a:lnTo>
                  <a:lnTo>
                    <a:pt x="2159" y="199"/>
                  </a:lnTo>
                  <a:close/>
                  <a:moveTo>
                    <a:pt x="4143" y="199"/>
                  </a:moveTo>
                  <a:lnTo>
                    <a:pt x="4192" y="199"/>
                  </a:lnTo>
                  <a:lnTo>
                    <a:pt x="4192" y="249"/>
                  </a:lnTo>
                  <a:lnTo>
                    <a:pt x="4143" y="249"/>
                  </a:lnTo>
                  <a:lnTo>
                    <a:pt x="4143" y="199"/>
                  </a:lnTo>
                  <a:close/>
                  <a:moveTo>
                    <a:pt x="4291" y="249"/>
                  </a:moveTo>
                  <a:lnTo>
                    <a:pt x="4242" y="249"/>
                  </a:lnTo>
                  <a:lnTo>
                    <a:pt x="4242" y="199"/>
                  </a:lnTo>
                  <a:lnTo>
                    <a:pt x="4291" y="199"/>
                  </a:lnTo>
                  <a:lnTo>
                    <a:pt x="4291" y="249"/>
                  </a:lnTo>
                  <a:close/>
                  <a:moveTo>
                    <a:pt x="4589" y="199"/>
                  </a:moveTo>
                  <a:lnTo>
                    <a:pt x="4639" y="199"/>
                  </a:lnTo>
                  <a:lnTo>
                    <a:pt x="4639" y="249"/>
                  </a:lnTo>
                  <a:lnTo>
                    <a:pt x="4589" y="249"/>
                  </a:lnTo>
                  <a:lnTo>
                    <a:pt x="4589" y="199"/>
                  </a:lnTo>
                  <a:close/>
                  <a:moveTo>
                    <a:pt x="4986" y="199"/>
                  </a:moveTo>
                  <a:lnTo>
                    <a:pt x="4986" y="249"/>
                  </a:lnTo>
                  <a:lnTo>
                    <a:pt x="4936" y="249"/>
                  </a:lnTo>
                  <a:lnTo>
                    <a:pt x="4936" y="299"/>
                  </a:lnTo>
                  <a:lnTo>
                    <a:pt x="4887" y="299"/>
                  </a:lnTo>
                  <a:lnTo>
                    <a:pt x="4887" y="249"/>
                  </a:lnTo>
                  <a:lnTo>
                    <a:pt x="4936" y="249"/>
                  </a:lnTo>
                  <a:lnTo>
                    <a:pt x="4936" y="199"/>
                  </a:lnTo>
                  <a:lnTo>
                    <a:pt x="4986" y="199"/>
                  </a:lnTo>
                  <a:close/>
                  <a:moveTo>
                    <a:pt x="5135" y="199"/>
                  </a:moveTo>
                  <a:lnTo>
                    <a:pt x="5185" y="199"/>
                  </a:lnTo>
                  <a:lnTo>
                    <a:pt x="5185" y="249"/>
                  </a:lnTo>
                  <a:lnTo>
                    <a:pt x="5135" y="249"/>
                  </a:lnTo>
                  <a:lnTo>
                    <a:pt x="5135" y="199"/>
                  </a:lnTo>
                  <a:close/>
                  <a:moveTo>
                    <a:pt x="76" y="149"/>
                  </a:moveTo>
                  <a:lnTo>
                    <a:pt x="125" y="149"/>
                  </a:lnTo>
                  <a:lnTo>
                    <a:pt x="125" y="199"/>
                  </a:lnTo>
                  <a:lnTo>
                    <a:pt x="76" y="199"/>
                  </a:lnTo>
                  <a:lnTo>
                    <a:pt x="76" y="149"/>
                  </a:lnTo>
                  <a:close/>
                  <a:moveTo>
                    <a:pt x="175" y="199"/>
                  </a:moveTo>
                  <a:lnTo>
                    <a:pt x="175" y="149"/>
                  </a:lnTo>
                  <a:lnTo>
                    <a:pt x="225" y="149"/>
                  </a:lnTo>
                  <a:lnTo>
                    <a:pt x="225" y="199"/>
                  </a:lnTo>
                  <a:lnTo>
                    <a:pt x="225" y="249"/>
                  </a:lnTo>
                  <a:lnTo>
                    <a:pt x="175" y="249"/>
                  </a:lnTo>
                  <a:lnTo>
                    <a:pt x="175" y="199"/>
                  </a:lnTo>
                  <a:close/>
                  <a:moveTo>
                    <a:pt x="423" y="199"/>
                  </a:moveTo>
                  <a:lnTo>
                    <a:pt x="472" y="199"/>
                  </a:lnTo>
                  <a:lnTo>
                    <a:pt x="472" y="149"/>
                  </a:lnTo>
                  <a:lnTo>
                    <a:pt x="522" y="149"/>
                  </a:lnTo>
                  <a:lnTo>
                    <a:pt x="522" y="199"/>
                  </a:lnTo>
                  <a:lnTo>
                    <a:pt x="472" y="199"/>
                  </a:lnTo>
                  <a:lnTo>
                    <a:pt x="472" y="249"/>
                  </a:lnTo>
                  <a:lnTo>
                    <a:pt x="423" y="249"/>
                  </a:lnTo>
                  <a:lnTo>
                    <a:pt x="423" y="199"/>
                  </a:lnTo>
                  <a:close/>
                  <a:moveTo>
                    <a:pt x="621" y="149"/>
                  </a:moveTo>
                  <a:lnTo>
                    <a:pt x="671" y="149"/>
                  </a:lnTo>
                  <a:lnTo>
                    <a:pt x="671" y="199"/>
                  </a:lnTo>
                  <a:lnTo>
                    <a:pt x="621" y="199"/>
                  </a:lnTo>
                  <a:lnTo>
                    <a:pt x="621" y="149"/>
                  </a:lnTo>
                  <a:close/>
                  <a:moveTo>
                    <a:pt x="869" y="149"/>
                  </a:moveTo>
                  <a:lnTo>
                    <a:pt x="919" y="149"/>
                  </a:lnTo>
                  <a:lnTo>
                    <a:pt x="968" y="149"/>
                  </a:lnTo>
                  <a:lnTo>
                    <a:pt x="968" y="199"/>
                  </a:lnTo>
                  <a:lnTo>
                    <a:pt x="919" y="199"/>
                  </a:lnTo>
                  <a:lnTo>
                    <a:pt x="869" y="199"/>
                  </a:lnTo>
                  <a:lnTo>
                    <a:pt x="869" y="149"/>
                  </a:lnTo>
                  <a:close/>
                  <a:moveTo>
                    <a:pt x="1167" y="249"/>
                  </a:moveTo>
                  <a:lnTo>
                    <a:pt x="1167" y="199"/>
                  </a:lnTo>
                  <a:lnTo>
                    <a:pt x="1217" y="199"/>
                  </a:lnTo>
                  <a:lnTo>
                    <a:pt x="1217" y="149"/>
                  </a:lnTo>
                  <a:lnTo>
                    <a:pt x="1266" y="149"/>
                  </a:lnTo>
                  <a:lnTo>
                    <a:pt x="1266" y="199"/>
                  </a:lnTo>
                  <a:lnTo>
                    <a:pt x="1217" y="199"/>
                  </a:lnTo>
                  <a:lnTo>
                    <a:pt x="1217" y="249"/>
                  </a:lnTo>
                  <a:lnTo>
                    <a:pt x="1167" y="249"/>
                  </a:lnTo>
                  <a:lnTo>
                    <a:pt x="1167" y="299"/>
                  </a:lnTo>
                  <a:lnTo>
                    <a:pt x="1117" y="299"/>
                  </a:lnTo>
                  <a:lnTo>
                    <a:pt x="1068" y="299"/>
                  </a:lnTo>
                  <a:lnTo>
                    <a:pt x="1068" y="249"/>
                  </a:lnTo>
                  <a:lnTo>
                    <a:pt x="1018" y="249"/>
                  </a:lnTo>
                  <a:lnTo>
                    <a:pt x="1018" y="199"/>
                  </a:lnTo>
                  <a:lnTo>
                    <a:pt x="1068" y="199"/>
                  </a:lnTo>
                  <a:lnTo>
                    <a:pt x="1117" y="199"/>
                  </a:lnTo>
                  <a:lnTo>
                    <a:pt x="1117" y="249"/>
                  </a:lnTo>
                  <a:lnTo>
                    <a:pt x="1167" y="249"/>
                  </a:lnTo>
                  <a:close/>
                  <a:moveTo>
                    <a:pt x="2407" y="149"/>
                  </a:moveTo>
                  <a:lnTo>
                    <a:pt x="2457" y="149"/>
                  </a:lnTo>
                  <a:lnTo>
                    <a:pt x="2457" y="199"/>
                  </a:lnTo>
                  <a:lnTo>
                    <a:pt x="2407" y="199"/>
                  </a:lnTo>
                  <a:lnTo>
                    <a:pt x="2407" y="149"/>
                  </a:lnTo>
                  <a:close/>
                  <a:moveTo>
                    <a:pt x="3051" y="149"/>
                  </a:moveTo>
                  <a:lnTo>
                    <a:pt x="3101" y="149"/>
                  </a:lnTo>
                  <a:lnTo>
                    <a:pt x="3101" y="199"/>
                  </a:lnTo>
                  <a:lnTo>
                    <a:pt x="3051" y="199"/>
                  </a:lnTo>
                  <a:lnTo>
                    <a:pt x="3051" y="149"/>
                  </a:lnTo>
                  <a:close/>
                  <a:moveTo>
                    <a:pt x="3151" y="199"/>
                  </a:moveTo>
                  <a:lnTo>
                    <a:pt x="3151" y="149"/>
                  </a:lnTo>
                  <a:lnTo>
                    <a:pt x="3200" y="149"/>
                  </a:lnTo>
                  <a:lnTo>
                    <a:pt x="3200" y="199"/>
                  </a:lnTo>
                  <a:lnTo>
                    <a:pt x="3200" y="249"/>
                  </a:lnTo>
                  <a:lnTo>
                    <a:pt x="3151" y="249"/>
                  </a:lnTo>
                  <a:lnTo>
                    <a:pt x="3151" y="199"/>
                  </a:lnTo>
                  <a:close/>
                  <a:moveTo>
                    <a:pt x="3399" y="199"/>
                  </a:moveTo>
                  <a:lnTo>
                    <a:pt x="3448" y="199"/>
                  </a:lnTo>
                  <a:lnTo>
                    <a:pt x="3448" y="149"/>
                  </a:lnTo>
                  <a:lnTo>
                    <a:pt x="3498" y="149"/>
                  </a:lnTo>
                  <a:lnTo>
                    <a:pt x="3498" y="199"/>
                  </a:lnTo>
                  <a:lnTo>
                    <a:pt x="3448" y="199"/>
                  </a:lnTo>
                  <a:lnTo>
                    <a:pt x="3448" y="249"/>
                  </a:lnTo>
                  <a:lnTo>
                    <a:pt x="3399" y="249"/>
                  </a:lnTo>
                  <a:lnTo>
                    <a:pt x="3399" y="199"/>
                  </a:lnTo>
                  <a:close/>
                  <a:moveTo>
                    <a:pt x="3597" y="149"/>
                  </a:moveTo>
                  <a:lnTo>
                    <a:pt x="3647" y="149"/>
                  </a:lnTo>
                  <a:lnTo>
                    <a:pt x="3647" y="199"/>
                  </a:lnTo>
                  <a:lnTo>
                    <a:pt x="3697" y="199"/>
                  </a:lnTo>
                  <a:lnTo>
                    <a:pt x="3697" y="249"/>
                  </a:lnTo>
                  <a:lnTo>
                    <a:pt x="3697" y="299"/>
                  </a:lnTo>
                  <a:lnTo>
                    <a:pt x="3647" y="299"/>
                  </a:lnTo>
                  <a:lnTo>
                    <a:pt x="3647" y="249"/>
                  </a:lnTo>
                  <a:lnTo>
                    <a:pt x="3647" y="199"/>
                  </a:lnTo>
                  <a:lnTo>
                    <a:pt x="3597" y="199"/>
                  </a:lnTo>
                  <a:lnTo>
                    <a:pt x="3597" y="149"/>
                  </a:lnTo>
                  <a:close/>
                  <a:moveTo>
                    <a:pt x="3845" y="149"/>
                  </a:moveTo>
                  <a:lnTo>
                    <a:pt x="3895" y="149"/>
                  </a:lnTo>
                  <a:lnTo>
                    <a:pt x="3945" y="149"/>
                  </a:lnTo>
                  <a:lnTo>
                    <a:pt x="3945" y="199"/>
                  </a:lnTo>
                  <a:lnTo>
                    <a:pt x="3895" y="199"/>
                  </a:lnTo>
                  <a:lnTo>
                    <a:pt x="3845" y="199"/>
                  </a:lnTo>
                  <a:lnTo>
                    <a:pt x="3845" y="149"/>
                  </a:lnTo>
                  <a:close/>
                  <a:moveTo>
                    <a:pt x="4192" y="149"/>
                  </a:moveTo>
                  <a:lnTo>
                    <a:pt x="4242" y="149"/>
                  </a:lnTo>
                  <a:lnTo>
                    <a:pt x="4242" y="199"/>
                  </a:lnTo>
                  <a:lnTo>
                    <a:pt x="4192" y="199"/>
                  </a:lnTo>
                  <a:lnTo>
                    <a:pt x="4192" y="149"/>
                  </a:lnTo>
                  <a:close/>
                  <a:moveTo>
                    <a:pt x="4341" y="199"/>
                  </a:moveTo>
                  <a:lnTo>
                    <a:pt x="4341" y="149"/>
                  </a:lnTo>
                  <a:lnTo>
                    <a:pt x="4391" y="149"/>
                  </a:lnTo>
                  <a:lnTo>
                    <a:pt x="4391" y="199"/>
                  </a:lnTo>
                  <a:lnTo>
                    <a:pt x="4391" y="249"/>
                  </a:lnTo>
                  <a:lnTo>
                    <a:pt x="4341" y="249"/>
                  </a:lnTo>
                  <a:lnTo>
                    <a:pt x="4341" y="199"/>
                  </a:lnTo>
                  <a:close/>
                  <a:moveTo>
                    <a:pt x="4837" y="199"/>
                  </a:moveTo>
                  <a:lnTo>
                    <a:pt x="4837" y="149"/>
                  </a:lnTo>
                  <a:lnTo>
                    <a:pt x="4887" y="149"/>
                  </a:lnTo>
                  <a:lnTo>
                    <a:pt x="4936" y="149"/>
                  </a:lnTo>
                  <a:lnTo>
                    <a:pt x="4936" y="199"/>
                  </a:lnTo>
                  <a:lnTo>
                    <a:pt x="4887" y="199"/>
                  </a:lnTo>
                  <a:lnTo>
                    <a:pt x="4837" y="199"/>
                  </a:lnTo>
                  <a:lnTo>
                    <a:pt x="4837" y="249"/>
                  </a:lnTo>
                  <a:lnTo>
                    <a:pt x="4788" y="249"/>
                  </a:lnTo>
                  <a:lnTo>
                    <a:pt x="4788" y="199"/>
                  </a:lnTo>
                  <a:lnTo>
                    <a:pt x="4837" y="199"/>
                  </a:lnTo>
                  <a:close/>
                  <a:moveTo>
                    <a:pt x="5383" y="149"/>
                  </a:moveTo>
                  <a:lnTo>
                    <a:pt x="5433" y="149"/>
                  </a:lnTo>
                  <a:lnTo>
                    <a:pt x="5433" y="199"/>
                  </a:lnTo>
                  <a:lnTo>
                    <a:pt x="5383" y="199"/>
                  </a:lnTo>
                  <a:lnTo>
                    <a:pt x="5383" y="149"/>
                  </a:lnTo>
                  <a:close/>
                  <a:moveTo>
                    <a:pt x="1465" y="149"/>
                  </a:moveTo>
                  <a:lnTo>
                    <a:pt x="1465" y="100"/>
                  </a:lnTo>
                  <a:lnTo>
                    <a:pt x="1514" y="100"/>
                  </a:lnTo>
                  <a:lnTo>
                    <a:pt x="1514" y="149"/>
                  </a:lnTo>
                  <a:lnTo>
                    <a:pt x="1514" y="199"/>
                  </a:lnTo>
                  <a:lnTo>
                    <a:pt x="1465" y="199"/>
                  </a:lnTo>
                  <a:lnTo>
                    <a:pt x="1465" y="149"/>
                  </a:lnTo>
                  <a:close/>
                  <a:moveTo>
                    <a:pt x="1564" y="149"/>
                  </a:moveTo>
                  <a:lnTo>
                    <a:pt x="1613" y="149"/>
                  </a:lnTo>
                  <a:lnTo>
                    <a:pt x="1613" y="100"/>
                  </a:lnTo>
                  <a:lnTo>
                    <a:pt x="1663" y="100"/>
                  </a:lnTo>
                  <a:lnTo>
                    <a:pt x="1712" y="100"/>
                  </a:lnTo>
                  <a:lnTo>
                    <a:pt x="1712" y="149"/>
                  </a:lnTo>
                  <a:lnTo>
                    <a:pt x="1712" y="199"/>
                  </a:lnTo>
                  <a:lnTo>
                    <a:pt x="1663" y="199"/>
                  </a:lnTo>
                  <a:lnTo>
                    <a:pt x="1663" y="249"/>
                  </a:lnTo>
                  <a:lnTo>
                    <a:pt x="1613" y="249"/>
                  </a:lnTo>
                  <a:lnTo>
                    <a:pt x="1613" y="199"/>
                  </a:lnTo>
                  <a:lnTo>
                    <a:pt x="1663" y="199"/>
                  </a:lnTo>
                  <a:lnTo>
                    <a:pt x="1663" y="149"/>
                  </a:lnTo>
                  <a:lnTo>
                    <a:pt x="1613" y="149"/>
                  </a:lnTo>
                  <a:lnTo>
                    <a:pt x="1613" y="199"/>
                  </a:lnTo>
                  <a:lnTo>
                    <a:pt x="1564" y="199"/>
                  </a:lnTo>
                  <a:lnTo>
                    <a:pt x="1564" y="149"/>
                  </a:lnTo>
                  <a:close/>
                  <a:moveTo>
                    <a:pt x="2208" y="100"/>
                  </a:moveTo>
                  <a:lnTo>
                    <a:pt x="2258" y="100"/>
                  </a:lnTo>
                  <a:lnTo>
                    <a:pt x="2308" y="100"/>
                  </a:lnTo>
                  <a:lnTo>
                    <a:pt x="2308" y="149"/>
                  </a:lnTo>
                  <a:lnTo>
                    <a:pt x="2258" y="149"/>
                  </a:lnTo>
                  <a:lnTo>
                    <a:pt x="2208" y="149"/>
                  </a:lnTo>
                  <a:lnTo>
                    <a:pt x="2208" y="100"/>
                  </a:lnTo>
                  <a:close/>
                  <a:moveTo>
                    <a:pt x="2903" y="100"/>
                  </a:moveTo>
                  <a:lnTo>
                    <a:pt x="2952" y="100"/>
                  </a:lnTo>
                  <a:lnTo>
                    <a:pt x="2952" y="149"/>
                  </a:lnTo>
                  <a:lnTo>
                    <a:pt x="3002" y="149"/>
                  </a:lnTo>
                  <a:lnTo>
                    <a:pt x="3002" y="199"/>
                  </a:lnTo>
                  <a:lnTo>
                    <a:pt x="2952" y="199"/>
                  </a:lnTo>
                  <a:lnTo>
                    <a:pt x="2952" y="149"/>
                  </a:lnTo>
                  <a:lnTo>
                    <a:pt x="2903" y="149"/>
                  </a:lnTo>
                  <a:lnTo>
                    <a:pt x="2903" y="100"/>
                  </a:lnTo>
                  <a:close/>
                  <a:moveTo>
                    <a:pt x="3300" y="100"/>
                  </a:moveTo>
                  <a:lnTo>
                    <a:pt x="3349" y="100"/>
                  </a:lnTo>
                  <a:lnTo>
                    <a:pt x="3349" y="149"/>
                  </a:lnTo>
                  <a:lnTo>
                    <a:pt x="3300" y="149"/>
                  </a:lnTo>
                  <a:lnTo>
                    <a:pt x="3300" y="100"/>
                  </a:lnTo>
                  <a:close/>
                  <a:moveTo>
                    <a:pt x="4044" y="100"/>
                  </a:moveTo>
                  <a:lnTo>
                    <a:pt x="4094" y="100"/>
                  </a:lnTo>
                  <a:lnTo>
                    <a:pt x="4094" y="149"/>
                  </a:lnTo>
                  <a:lnTo>
                    <a:pt x="4044" y="149"/>
                  </a:lnTo>
                  <a:lnTo>
                    <a:pt x="4044" y="100"/>
                  </a:lnTo>
                  <a:close/>
                  <a:moveTo>
                    <a:pt x="5036" y="100"/>
                  </a:moveTo>
                  <a:lnTo>
                    <a:pt x="5085" y="100"/>
                  </a:lnTo>
                  <a:lnTo>
                    <a:pt x="5085" y="149"/>
                  </a:lnTo>
                  <a:lnTo>
                    <a:pt x="5036" y="149"/>
                  </a:lnTo>
                  <a:lnTo>
                    <a:pt x="5036" y="100"/>
                  </a:lnTo>
                  <a:close/>
                  <a:moveTo>
                    <a:pt x="5185" y="100"/>
                  </a:moveTo>
                  <a:lnTo>
                    <a:pt x="5234" y="100"/>
                  </a:lnTo>
                  <a:lnTo>
                    <a:pt x="5284" y="100"/>
                  </a:lnTo>
                  <a:lnTo>
                    <a:pt x="5284" y="149"/>
                  </a:lnTo>
                  <a:lnTo>
                    <a:pt x="5234" y="149"/>
                  </a:lnTo>
                  <a:lnTo>
                    <a:pt x="5185" y="149"/>
                  </a:lnTo>
                  <a:lnTo>
                    <a:pt x="5185" y="100"/>
                  </a:lnTo>
                  <a:close/>
                  <a:moveTo>
                    <a:pt x="5631" y="100"/>
                  </a:moveTo>
                  <a:lnTo>
                    <a:pt x="5680" y="100"/>
                  </a:lnTo>
                  <a:lnTo>
                    <a:pt x="5680" y="149"/>
                  </a:lnTo>
                  <a:lnTo>
                    <a:pt x="5631" y="149"/>
                  </a:lnTo>
                  <a:lnTo>
                    <a:pt x="5631" y="100"/>
                  </a:lnTo>
                  <a:close/>
                  <a:moveTo>
                    <a:pt x="274" y="50"/>
                  </a:moveTo>
                  <a:lnTo>
                    <a:pt x="323" y="50"/>
                  </a:lnTo>
                  <a:lnTo>
                    <a:pt x="323" y="100"/>
                  </a:lnTo>
                  <a:lnTo>
                    <a:pt x="274" y="100"/>
                  </a:lnTo>
                  <a:lnTo>
                    <a:pt x="274" y="50"/>
                  </a:lnTo>
                  <a:close/>
                  <a:moveTo>
                    <a:pt x="1266" y="50"/>
                  </a:moveTo>
                  <a:lnTo>
                    <a:pt x="1316" y="50"/>
                  </a:lnTo>
                  <a:lnTo>
                    <a:pt x="1316" y="100"/>
                  </a:lnTo>
                  <a:lnTo>
                    <a:pt x="1266" y="100"/>
                  </a:lnTo>
                  <a:lnTo>
                    <a:pt x="1266" y="50"/>
                  </a:lnTo>
                  <a:close/>
                  <a:moveTo>
                    <a:pt x="2605" y="50"/>
                  </a:moveTo>
                  <a:lnTo>
                    <a:pt x="2655" y="50"/>
                  </a:lnTo>
                  <a:lnTo>
                    <a:pt x="2655" y="100"/>
                  </a:lnTo>
                  <a:lnTo>
                    <a:pt x="2605" y="100"/>
                  </a:lnTo>
                  <a:lnTo>
                    <a:pt x="2605" y="50"/>
                  </a:lnTo>
                  <a:close/>
                  <a:moveTo>
                    <a:pt x="3697" y="50"/>
                  </a:moveTo>
                  <a:lnTo>
                    <a:pt x="3746" y="50"/>
                  </a:lnTo>
                  <a:lnTo>
                    <a:pt x="3746" y="100"/>
                  </a:lnTo>
                  <a:lnTo>
                    <a:pt x="3697" y="100"/>
                  </a:lnTo>
                  <a:lnTo>
                    <a:pt x="3697" y="50"/>
                  </a:lnTo>
                  <a:close/>
                  <a:moveTo>
                    <a:pt x="5333" y="50"/>
                  </a:moveTo>
                  <a:lnTo>
                    <a:pt x="5383" y="50"/>
                  </a:lnTo>
                  <a:lnTo>
                    <a:pt x="5383" y="100"/>
                  </a:lnTo>
                  <a:lnTo>
                    <a:pt x="5333" y="100"/>
                  </a:lnTo>
                  <a:lnTo>
                    <a:pt x="5333" y="50"/>
                  </a:lnTo>
                  <a:close/>
                  <a:moveTo>
                    <a:pt x="2109" y="0"/>
                  </a:moveTo>
                  <a:lnTo>
                    <a:pt x="2109" y="50"/>
                  </a:lnTo>
                  <a:lnTo>
                    <a:pt x="2060" y="50"/>
                  </a:lnTo>
                  <a:lnTo>
                    <a:pt x="2060" y="0"/>
                  </a:lnTo>
                  <a:lnTo>
                    <a:pt x="0" y="0"/>
                  </a:lnTo>
                  <a:lnTo>
                    <a:pt x="0" y="149"/>
                  </a:lnTo>
                  <a:lnTo>
                    <a:pt x="26" y="149"/>
                  </a:lnTo>
                  <a:lnTo>
                    <a:pt x="26" y="199"/>
                  </a:lnTo>
                  <a:lnTo>
                    <a:pt x="0" y="199"/>
                  </a:lnTo>
                  <a:lnTo>
                    <a:pt x="0" y="348"/>
                  </a:lnTo>
                  <a:lnTo>
                    <a:pt x="26" y="348"/>
                  </a:lnTo>
                  <a:lnTo>
                    <a:pt x="76" y="348"/>
                  </a:lnTo>
                  <a:lnTo>
                    <a:pt x="76" y="398"/>
                  </a:lnTo>
                  <a:lnTo>
                    <a:pt x="125" y="398"/>
                  </a:lnTo>
                  <a:lnTo>
                    <a:pt x="125" y="448"/>
                  </a:lnTo>
                  <a:lnTo>
                    <a:pt x="175" y="448"/>
                  </a:lnTo>
                  <a:lnTo>
                    <a:pt x="175" y="398"/>
                  </a:lnTo>
                  <a:lnTo>
                    <a:pt x="175" y="348"/>
                  </a:lnTo>
                  <a:lnTo>
                    <a:pt x="175" y="299"/>
                  </a:lnTo>
                  <a:lnTo>
                    <a:pt x="225" y="299"/>
                  </a:lnTo>
                  <a:lnTo>
                    <a:pt x="225" y="249"/>
                  </a:lnTo>
                  <a:lnTo>
                    <a:pt x="274" y="249"/>
                  </a:lnTo>
                  <a:lnTo>
                    <a:pt x="274" y="299"/>
                  </a:lnTo>
                  <a:lnTo>
                    <a:pt x="225" y="299"/>
                  </a:lnTo>
                  <a:lnTo>
                    <a:pt x="225" y="348"/>
                  </a:lnTo>
                  <a:lnTo>
                    <a:pt x="225" y="398"/>
                  </a:lnTo>
                  <a:lnTo>
                    <a:pt x="274" y="398"/>
                  </a:lnTo>
                  <a:lnTo>
                    <a:pt x="274" y="348"/>
                  </a:lnTo>
                  <a:lnTo>
                    <a:pt x="323" y="348"/>
                  </a:lnTo>
                  <a:lnTo>
                    <a:pt x="323" y="299"/>
                  </a:lnTo>
                  <a:lnTo>
                    <a:pt x="323" y="249"/>
                  </a:lnTo>
                  <a:lnTo>
                    <a:pt x="373" y="249"/>
                  </a:lnTo>
                  <a:lnTo>
                    <a:pt x="373" y="299"/>
                  </a:lnTo>
                  <a:lnTo>
                    <a:pt x="373" y="348"/>
                  </a:lnTo>
                  <a:lnTo>
                    <a:pt x="373" y="398"/>
                  </a:lnTo>
                  <a:lnTo>
                    <a:pt x="423" y="398"/>
                  </a:lnTo>
                  <a:lnTo>
                    <a:pt x="472" y="398"/>
                  </a:lnTo>
                  <a:lnTo>
                    <a:pt x="522" y="398"/>
                  </a:lnTo>
                  <a:lnTo>
                    <a:pt x="522" y="348"/>
                  </a:lnTo>
                  <a:lnTo>
                    <a:pt x="571" y="348"/>
                  </a:lnTo>
                  <a:lnTo>
                    <a:pt x="571" y="299"/>
                  </a:lnTo>
                  <a:lnTo>
                    <a:pt x="621" y="299"/>
                  </a:lnTo>
                  <a:lnTo>
                    <a:pt x="621" y="249"/>
                  </a:lnTo>
                  <a:lnTo>
                    <a:pt x="671" y="249"/>
                  </a:lnTo>
                  <a:lnTo>
                    <a:pt x="671" y="199"/>
                  </a:lnTo>
                  <a:lnTo>
                    <a:pt x="720" y="199"/>
                  </a:lnTo>
                  <a:lnTo>
                    <a:pt x="720" y="249"/>
                  </a:lnTo>
                  <a:lnTo>
                    <a:pt x="770" y="249"/>
                  </a:lnTo>
                  <a:lnTo>
                    <a:pt x="770" y="299"/>
                  </a:lnTo>
                  <a:lnTo>
                    <a:pt x="720" y="299"/>
                  </a:lnTo>
                  <a:lnTo>
                    <a:pt x="720" y="348"/>
                  </a:lnTo>
                  <a:lnTo>
                    <a:pt x="671" y="348"/>
                  </a:lnTo>
                  <a:lnTo>
                    <a:pt x="671" y="398"/>
                  </a:lnTo>
                  <a:lnTo>
                    <a:pt x="720" y="398"/>
                  </a:lnTo>
                  <a:lnTo>
                    <a:pt x="720" y="348"/>
                  </a:lnTo>
                  <a:lnTo>
                    <a:pt x="770" y="348"/>
                  </a:lnTo>
                  <a:lnTo>
                    <a:pt x="820" y="348"/>
                  </a:lnTo>
                  <a:lnTo>
                    <a:pt x="820" y="299"/>
                  </a:lnTo>
                  <a:lnTo>
                    <a:pt x="869" y="299"/>
                  </a:lnTo>
                  <a:lnTo>
                    <a:pt x="869" y="249"/>
                  </a:lnTo>
                  <a:lnTo>
                    <a:pt x="919" y="249"/>
                  </a:lnTo>
                  <a:lnTo>
                    <a:pt x="919" y="299"/>
                  </a:lnTo>
                  <a:lnTo>
                    <a:pt x="869" y="299"/>
                  </a:lnTo>
                  <a:lnTo>
                    <a:pt x="869" y="348"/>
                  </a:lnTo>
                  <a:lnTo>
                    <a:pt x="919" y="348"/>
                  </a:lnTo>
                  <a:lnTo>
                    <a:pt x="919" y="299"/>
                  </a:lnTo>
                  <a:lnTo>
                    <a:pt x="968" y="299"/>
                  </a:lnTo>
                  <a:lnTo>
                    <a:pt x="1018" y="299"/>
                  </a:lnTo>
                  <a:lnTo>
                    <a:pt x="1018" y="348"/>
                  </a:lnTo>
                  <a:lnTo>
                    <a:pt x="1018" y="398"/>
                  </a:lnTo>
                  <a:lnTo>
                    <a:pt x="1068" y="398"/>
                  </a:lnTo>
                  <a:lnTo>
                    <a:pt x="1068" y="348"/>
                  </a:lnTo>
                  <a:lnTo>
                    <a:pt x="1117" y="348"/>
                  </a:lnTo>
                  <a:lnTo>
                    <a:pt x="1167" y="348"/>
                  </a:lnTo>
                  <a:lnTo>
                    <a:pt x="1167" y="299"/>
                  </a:lnTo>
                  <a:lnTo>
                    <a:pt x="1217" y="299"/>
                  </a:lnTo>
                  <a:lnTo>
                    <a:pt x="1266" y="299"/>
                  </a:lnTo>
                  <a:lnTo>
                    <a:pt x="1266" y="249"/>
                  </a:lnTo>
                  <a:lnTo>
                    <a:pt x="1316" y="249"/>
                  </a:lnTo>
                  <a:lnTo>
                    <a:pt x="1365" y="249"/>
                  </a:lnTo>
                  <a:lnTo>
                    <a:pt x="1365" y="199"/>
                  </a:lnTo>
                  <a:lnTo>
                    <a:pt x="1365" y="149"/>
                  </a:lnTo>
                  <a:lnTo>
                    <a:pt x="1415" y="149"/>
                  </a:lnTo>
                  <a:lnTo>
                    <a:pt x="1415" y="199"/>
                  </a:lnTo>
                  <a:lnTo>
                    <a:pt x="1415" y="249"/>
                  </a:lnTo>
                  <a:lnTo>
                    <a:pt x="1365" y="249"/>
                  </a:lnTo>
                  <a:lnTo>
                    <a:pt x="1365" y="299"/>
                  </a:lnTo>
                  <a:lnTo>
                    <a:pt x="1415" y="299"/>
                  </a:lnTo>
                  <a:lnTo>
                    <a:pt x="1415" y="249"/>
                  </a:lnTo>
                  <a:lnTo>
                    <a:pt x="1465" y="249"/>
                  </a:lnTo>
                  <a:lnTo>
                    <a:pt x="1465" y="299"/>
                  </a:lnTo>
                  <a:lnTo>
                    <a:pt x="1415" y="299"/>
                  </a:lnTo>
                  <a:lnTo>
                    <a:pt x="1415" y="348"/>
                  </a:lnTo>
                  <a:lnTo>
                    <a:pt x="1465" y="348"/>
                  </a:lnTo>
                  <a:lnTo>
                    <a:pt x="1465" y="398"/>
                  </a:lnTo>
                  <a:lnTo>
                    <a:pt x="1514" y="398"/>
                  </a:lnTo>
                  <a:lnTo>
                    <a:pt x="1564" y="398"/>
                  </a:lnTo>
                  <a:lnTo>
                    <a:pt x="1564" y="348"/>
                  </a:lnTo>
                  <a:lnTo>
                    <a:pt x="1514" y="348"/>
                  </a:lnTo>
                  <a:lnTo>
                    <a:pt x="1514" y="299"/>
                  </a:lnTo>
                  <a:lnTo>
                    <a:pt x="1514" y="249"/>
                  </a:lnTo>
                  <a:lnTo>
                    <a:pt x="1564" y="249"/>
                  </a:lnTo>
                  <a:lnTo>
                    <a:pt x="1564" y="299"/>
                  </a:lnTo>
                  <a:lnTo>
                    <a:pt x="1613" y="299"/>
                  </a:lnTo>
                  <a:lnTo>
                    <a:pt x="1613" y="348"/>
                  </a:lnTo>
                  <a:lnTo>
                    <a:pt x="1663" y="348"/>
                  </a:lnTo>
                  <a:lnTo>
                    <a:pt x="1663" y="299"/>
                  </a:lnTo>
                  <a:lnTo>
                    <a:pt x="1663" y="249"/>
                  </a:lnTo>
                  <a:lnTo>
                    <a:pt x="1712" y="249"/>
                  </a:lnTo>
                  <a:lnTo>
                    <a:pt x="1762" y="249"/>
                  </a:lnTo>
                  <a:lnTo>
                    <a:pt x="1762" y="199"/>
                  </a:lnTo>
                  <a:lnTo>
                    <a:pt x="1762" y="149"/>
                  </a:lnTo>
                  <a:lnTo>
                    <a:pt x="1811" y="149"/>
                  </a:lnTo>
                  <a:lnTo>
                    <a:pt x="1811" y="199"/>
                  </a:lnTo>
                  <a:lnTo>
                    <a:pt x="1861" y="199"/>
                  </a:lnTo>
                  <a:lnTo>
                    <a:pt x="1861" y="149"/>
                  </a:lnTo>
                  <a:lnTo>
                    <a:pt x="1911" y="149"/>
                  </a:lnTo>
                  <a:lnTo>
                    <a:pt x="1960" y="149"/>
                  </a:lnTo>
                  <a:lnTo>
                    <a:pt x="1960" y="199"/>
                  </a:lnTo>
                  <a:lnTo>
                    <a:pt x="1911" y="199"/>
                  </a:lnTo>
                  <a:lnTo>
                    <a:pt x="1861" y="199"/>
                  </a:lnTo>
                  <a:lnTo>
                    <a:pt x="1861" y="249"/>
                  </a:lnTo>
                  <a:lnTo>
                    <a:pt x="1811" y="249"/>
                  </a:lnTo>
                  <a:lnTo>
                    <a:pt x="1762" y="249"/>
                  </a:lnTo>
                  <a:lnTo>
                    <a:pt x="1762" y="299"/>
                  </a:lnTo>
                  <a:lnTo>
                    <a:pt x="1811" y="299"/>
                  </a:lnTo>
                  <a:lnTo>
                    <a:pt x="1861" y="299"/>
                  </a:lnTo>
                  <a:lnTo>
                    <a:pt x="1861" y="348"/>
                  </a:lnTo>
                  <a:lnTo>
                    <a:pt x="1861" y="398"/>
                  </a:lnTo>
                  <a:lnTo>
                    <a:pt x="1911" y="398"/>
                  </a:lnTo>
                  <a:lnTo>
                    <a:pt x="1911" y="348"/>
                  </a:lnTo>
                  <a:lnTo>
                    <a:pt x="1960" y="348"/>
                  </a:lnTo>
                  <a:lnTo>
                    <a:pt x="1960" y="299"/>
                  </a:lnTo>
                  <a:lnTo>
                    <a:pt x="2010" y="299"/>
                  </a:lnTo>
                  <a:lnTo>
                    <a:pt x="2010" y="348"/>
                  </a:lnTo>
                  <a:lnTo>
                    <a:pt x="2060" y="348"/>
                  </a:lnTo>
                  <a:lnTo>
                    <a:pt x="2060" y="299"/>
                  </a:lnTo>
                  <a:lnTo>
                    <a:pt x="2060" y="249"/>
                  </a:lnTo>
                  <a:lnTo>
                    <a:pt x="2109" y="249"/>
                  </a:lnTo>
                  <a:lnTo>
                    <a:pt x="2109" y="299"/>
                  </a:lnTo>
                  <a:lnTo>
                    <a:pt x="2109" y="348"/>
                  </a:lnTo>
                  <a:lnTo>
                    <a:pt x="2060" y="348"/>
                  </a:lnTo>
                  <a:lnTo>
                    <a:pt x="2060" y="398"/>
                  </a:lnTo>
                  <a:lnTo>
                    <a:pt x="2109" y="398"/>
                  </a:lnTo>
                  <a:lnTo>
                    <a:pt x="2159" y="398"/>
                  </a:lnTo>
                  <a:lnTo>
                    <a:pt x="2159" y="348"/>
                  </a:lnTo>
                  <a:lnTo>
                    <a:pt x="2159" y="299"/>
                  </a:lnTo>
                  <a:lnTo>
                    <a:pt x="2208" y="299"/>
                  </a:lnTo>
                  <a:lnTo>
                    <a:pt x="2208" y="249"/>
                  </a:lnTo>
                  <a:lnTo>
                    <a:pt x="2258" y="249"/>
                  </a:lnTo>
                  <a:lnTo>
                    <a:pt x="2258" y="199"/>
                  </a:lnTo>
                  <a:lnTo>
                    <a:pt x="2308" y="199"/>
                  </a:lnTo>
                  <a:lnTo>
                    <a:pt x="2308" y="149"/>
                  </a:lnTo>
                  <a:lnTo>
                    <a:pt x="2357" y="149"/>
                  </a:lnTo>
                  <a:lnTo>
                    <a:pt x="2357" y="199"/>
                  </a:lnTo>
                  <a:lnTo>
                    <a:pt x="2308" y="199"/>
                  </a:lnTo>
                  <a:lnTo>
                    <a:pt x="2308" y="249"/>
                  </a:lnTo>
                  <a:lnTo>
                    <a:pt x="2308" y="299"/>
                  </a:lnTo>
                  <a:lnTo>
                    <a:pt x="2308" y="348"/>
                  </a:lnTo>
                  <a:lnTo>
                    <a:pt x="2258" y="348"/>
                  </a:lnTo>
                  <a:lnTo>
                    <a:pt x="2258" y="398"/>
                  </a:lnTo>
                  <a:lnTo>
                    <a:pt x="2208" y="398"/>
                  </a:lnTo>
                  <a:lnTo>
                    <a:pt x="2208" y="448"/>
                  </a:lnTo>
                  <a:lnTo>
                    <a:pt x="2258" y="448"/>
                  </a:lnTo>
                  <a:lnTo>
                    <a:pt x="2258" y="398"/>
                  </a:lnTo>
                  <a:lnTo>
                    <a:pt x="2308" y="398"/>
                  </a:lnTo>
                  <a:lnTo>
                    <a:pt x="2357" y="398"/>
                  </a:lnTo>
                  <a:lnTo>
                    <a:pt x="2357" y="348"/>
                  </a:lnTo>
                  <a:lnTo>
                    <a:pt x="2407" y="348"/>
                  </a:lnTo>
                  <a:lnTo>
                    <a:pt x="2407" y="299"/>
                  </a:lnTo>
                  <a:lnTo>
                    <a:pt x="2357" y="299"/>
                  </a:lnTo>
                  <a:lnTo>
                    <a:pt x="2357" y="249"/>
                  </a:lnTo>
                  <a:lnTo>
                    <a:pt x="2407" y="249"/>
                  </a:lnTo>
                  <a:lnTo>
                    <a:pt x="2457" y="249"/>
                  </a:lnTo>
                  <a:lnTo>
                    <a:pt x="2457" y="199"/>
                  </a:lnTo>
                  <a:lnTo>
                    <a:pt x="2506" y="199"/>
                  </a:lnTo>
                  <a:lnTo>
                    <a:pt x="2506" y="149"/>
                  </a:lnTo>
                  <a:lnTo>
                    <a:pt x="2506" y="100"/>
                  </a:lnTo>
                  <a:lnTo>
                    <a:pt x="2556" y="100"/>
                  </a:lnTo>
                  <a:lnTo>
                    <a:pt x="2556" y="149"/>
                  </a:lnTo>
                  <a:lnTo>
                    <a:pt x="2605" y="149"/>
                  </a:lnTo>
                  <a:lnTo>
                    <a:pt x="2605" y="199"/>
                  </a:lnTo>
                  <a:lnTo>
                    <a:pt x="2556" y="199"/>
                  </a:lnTo>
                  <a:lnTo>
                    <a:pt x="2506" y="199"/>
                  </a:lnTo>
                  <a:lnTo>
                    <a:pt x="2506" y="249"/>
                  </a:lnTo>
                  <a:lnTo>
                    <a:pt x="2457" y="249"/>
                  </a:lnTo>
                  <a:lnTo>
                    <a:pt x="2457" y="299"/>
                  </a:lnTo>
                  <a:lnTo>
                    <a:pt x="2506" y="299"/>
                  </a:lnTo>
                  <a:lnTo>
                    <a:pt x="2506" y="348"/>
                  </a:lnTo>
                  <a:lnTo>
                    <a:pt x="2556" y="348"/>
                  </a:lnTo>
                  <a:lnTo>
                    <a:pt x="2605" y="348"/>
                  </a:lnTo>
                  <a:lnTo>
                    <a:pt x="2605" y="398"/>
                  </a:lnTo>
                  <a:lnTo>
                    <a:pt x="2655" y="398"/>
                  </a:lnTo>
                  <a:lnTo>
                    <a:pt x="2705" y="398"/>
                  </a:lnTo>
                  <a:lnTo>
                    <a:pt x="2705" y="348"/>
                  </a:lnTo>
                  <a:lnTo>
                    <a:pt x="2655" y="348"/>
                  </a:lnTo>
                  <a:lnTo>
                    <a:pt x="2655" y="299"/>
                  </a:lnTo>
                  <a:lnTo>
                    <a:pt x="2705" y="299"/>
                  </a:lnTo>
                  <a:lnTo>
                    <a:pt x="2754" y="299"/>
                  </a:lnTo>
                  <a:lnTo>
                    <a:pt x="2754" y="249"/>
                  </a:lnTo>
                  <a:lnTo>
                    <a:pt x="2705" y="249"/>
                  </a:lnTo>
                  <a:lnTo>
                    <a:pt x="2705" y="199"/>
                  </a:lnTo>
                  <a:lnTo>
                    <a:pt x="2754" y="199"/>
                  </a:lnTo>
                  <a:lnTo>
                    <a:pt x="2804" y="199"/>
                  </a:lnTo>
                  <a:lnTo>
                    <a:pt x="2804" y="149"/>
                  </a:lnTo>
                  <a:lnTo>
                    <a:pt x="2854" y="149"/>
                  </a:lnTo>
                  <a:lnTo>
                    <a:pt x="2854" y="199"/>
                  </a:lnTo>
                  <a:lnTo>
                    <a:pt x="2804" y="199"/>
                  </a:lnTo>
                  <a:lnTo>
                    <a:pt x="2804" y="249"/>
                  </a:lnTo>
                  <a:lnTo>
                    <a:pt x="2804" y="299"/>
                  </a:lnTo>
                  <a:lnTo>
                    <a:pt x="2754" y="299"/>
                  </a:lnTo>
                  <a:lnTo>
                    <a:pt x="2754" y="348"/>
                  </a:lnTo>
                  <a:lnTo>
                    <a:pt x="2804" y="348"/>
                  </a:lnTo>
                  <a:lnTo>
                    <a:pt x="2854" y="348"/>
                  </a:lnTo>
                  <a:lnTo>
                    <a:pt x="2854" y="299"/>
                  </a:lnTo>
                  <a:lnTo>
                    <a:pt x="2854" y="249"/>
                  </a:lnTo>
                  <a:lnTo>
                    <a:pt x="2903" y="249"/>
                  </a:lnTo>
                  <a:lnTo>
                    <a:pt x="2903" y="299"/>
                  </a:lnTo>
                  <a:lnTo>
                    <a:pt x="2952" y="299"/>
                  </a:lnTo>
                  <a:lnTo>
                    <a:pt x="2952" y="348"/>
                  </a:lnTo>
                  <a:lnTo>
                    <a:pt x="2903" y="348"/>
                  </a:lnTo>
                  <a:lnTo>
                    <a:pt x="2854" y="348"/>
                  </a:lnTo>
                  <a:lnTo>
                    <a:pt x="2854" y="398"/>
                  </a:lnTo>
                  <a:lnTo>
                    <a:pt x="2903" y="398"/>
                  </a:lnTo>
                  <a:lnTo>
                    <a:pt x="2903" y="448"/>
                  </a:lnTo>
                  <a:lnTo>
                    <a:pt x="2952" y="448"/>
                  </a:lnTo>
                  <a:lnTo>
                    <a:pt x="2952" y="398"/>
                  </a:lnTo>
                  <a:lnTo>
                    <a:pt x="2952" y="348"/>
                  </a:lnTo>
                  <a:lnTo>
                    <a:pt x="3002" y="348"/>
                  </a:lnTo>
                  <a:lnTo>
                    <a:pt x="3051" y="348"/>
                  </a:lnTo>
                  <a:lnTo>
                    <a:pt x="3051" y="398"/>
                  </a:lnTo>
                  <a:lnTo>
                    <a:pt x="3101" y="398"/>
                  </a:lnTo>
                  <a:lnTo>
                    <a:pt x="3101" y="348"/>
                  </a:lnTo>
                  <a:lnTo>
                    <a:pt x="3151" y="348"/>
                  </a:lnTo>
                  <a:lnTo>
                    <a:pt x="3151" y="299"/>
                  </a:lnTo>
                  <a:lnTo>
                    <a:pt x="3200" y="299"/>
                  </a:lnTo>
                  <a:lnTo>
                    <a:pt x="3200" y="348"/>
                  </a:lnTo>
                  <a:lnTo>
                    <a:pt x="3151" y="348"/>
                  </a:lnTo>
                  <a:lnTo>
                    <a:pt x="3151" y="398"/>
                  </a:lnTo>
                  <a:lnTo>
                    <a:pt x="3101" y="398"/>
                  </a:lnTo>
                  <a:lnTo>
                    <a:pt x="3101" y="448"/>
                  </a:lnTo>
                  <a:lnTo>
                    <a:pt x="3151" y="448"/>
                  </a:lnTo>
                  <a:lnTo>
                    <a:pt x="3151" y="398"/>
                  </a:lnTo>
                  <a:lnTo>
                    <a:pt x="3200" y="398"/>
                  </a:lnTo>
                  <a:lnTo>
                    <a:pt x="3250" y="398"/>
                  </a:lnTo>
                  <a:lnTo>
                    <a:pt x="3250" y="348"/>
                  </a:lnTo>
                  <a:lnTo>
                    <a:pt x="3300" y="348"/>
                  </a:lnTo>
                  <a:lnTo>
                    <a:pt x="3300" y="299"/>
                  </a:lnTo>
                  <a:lnTo>
                    <a:pt x="3250" y="299"/>
                  </a:lnTo>
                  <a:lnTo>
                    <a:pt x="3250" y="249"/>
                  </a:lnTo>
                  <a:lnTo>
                    <a:pt x="3300" y="249"/>
                  </a:lnTo>
                  <a:lnTo>
                    <a:pt x="3349" y="249"/>
                  </a:lnTo>
                  <a:lnTo>
                    <a:pt x="3349" y="299"/>
                  </a:lnTo>
                  <a:lnTo>
                    <a:pt x="3349" y="348"/>
                  </a:lnTo>
                  <a:lnTo>
                    <a:pt x="3300" y="348"/>
                  </a:lnTo>
                  <a:lnTo>
                    <a:pt x="3300" y="398"/>
                  </a:lnTo>
                  <a:lnTo>
                    <a:pt x="3349" y="398"/>
                  </a:lnTo>
                  <a:lnTo>
                    <a:pt x="3349" y="348"/>
                  </a:lnTo>
                  <a:lnTo>
                    <a:pt x="3399" y="348"/>
                  </a:lnTo>
                  <a:lnTo>
                    <a:pt x="3399" y="299"/>
                  </a:lnTo>
                  <a:lnTo>
                    <a:pt x="3448" y="299"/>
                  </a:lnTo>
                  <a:lnTo>
                    <a:pt x="3448" y="249"/>
                  </a:lnTo>
                  <a:lnTo>
                    <a:pt x="3498" y="249"/>
                  </a:lnTo>
                  <a:lnTo>
                    <a:pt x="3498" y="299"/>
                  </a:lnTo>
                  <a:lnTo>
                    <a:pt x="3498" y="348"/>
                  </a:lnTo>
                  <a:lnTo>
                    <a:pt x="3448" y="348"/>
                  </a:lnTo>
                  <a:lnTo>
                    <a:pt x="3399" y="348"/>
                  </a:lnTo>
                  <a:lnTo>
                    <a:pt x="3399" y="398"/>
                  </a:lnTo>
                  <a:lnTo>
                    <a:pt x="3448" y="398"/>
                  </a:lnTo>
                  <a:lnTo>
                    <a:pt x="3498" y="398"/>
                  </a:lnTo>
                  <a:lnTo>
                    <a:pt x="3498" y="348"/>
                  </a:lnTo>
                  <a:lnTo>
                    <a:pt x="3548" y="348"/>
                  </a:lnTo>
                  <a:lnTo>
                    <a:pt x="3548" y="299"/>
                  </a:lnTo>
                  <a:lnTo>
                    <a:pt x="3597" y="299"/>
                  </a:lnTo>
                  <a:lnTo>
                    <a:pt x="3597" y="348"/>
                  </a:lnTo>
                  <a:lnTo>
                    <a:pt x="3548" y="348"/>
                  </a:lnTo>
                  <a:lnTo>
                    <a:pt x="3548" y="398"/>
                  </a:lnTo>
                  <a:lnTo>
                    <a:pt x="3597" y="398"/>
                  </a:lnTo>
                  <a:lnTo>
                    <a:pt x="3597" y="348"/>
                  </a:lnTo>
                  <a:lnTo>
                    <a:pt x="3647" y="348"/>
                  </a:lnTo>
                  <a:lnTo>
                    <a:pt x="3697" y="348"/>
                  </a:lnTo>
                  <a:lnTo>
                    <a:pt x="3746" y="348"/>
                  </a:lnTo>
                  <a:lnTo>
                    <a:pt x="3746" y="299"/>
                  </a:lnTo>
                  <a:lnTo>
                    <a:pt x="3796" y="299"/>
                  </a:lnTo>
                  <a:lnTo>
                    <a:pt x="3796" y="249"/>
                  </a:lnTo>
                  <a:lnTo>
                    <a:pt x="3845" y="249"/>
                  </a:lnTo>
                  <a:lnTo>
                    <a:pt x="3845" y="299"/>
                  </a:lnTo>
                  <a:lnTo>
                    <a:pt x="3845" y="348"/>
                  </a:lnTo>
                  <a:lnTo>
                    <a:pt x="3895" y="348"/>
                  </a:lnTo>
                  <a:lnTo>
                    <a:pt x="3895" y="299"/>
                  </a:lnTo>
                  <a:lnTo>
                    <a:pt x="3945" y="299"/>
                  </a:lnTo>
                  <a:lnTo>
                    <a:pt x="3945" y="348"/>
                  </a:lnTo>
                  <a:lnTo>
                    <a:pt x="3895" y="348"/>
                  </a:lnTo>
                  <a:lnTo>
                    <a:pt x="3895" y="398"/>
                  </a:lnTo>
                  <a:lnTo>
                    <a:pt x="3945" y="398"/>
                  </a:lnTo>
                  <a:lnTo>
                    <a:pt x="3945" y="348"/>
                  </a:lnTo>
                  <a:lnTo>
                    <a:pt x="3994" y="348"/>
                  </a:lnTo>
                  <a:lnTo>
                    <a:pt x="3994" y="299"/>
                  </a:lnTo>
                  <a:lnTo>
                    <a:pt x="3994" y="249"/>
                  </a:lnTo>
                  <a:lnTo>
                    <a:pt x="3994" y="199"/>
                  </a:lnTo>
                  <a:lnTo>
                    <a:pt x="4044" y="199"/>
                  </a:lnTo>
                  <a:lnTo>
                    <a:pt x="4094" y="199"/>
                  </a:lnTo>
                  <a:lnTo>
                    <a:pt x="4094" y="249"/>
                  </a:lnTo>
                  <a:lnTo>
                    <a:pt x="4044" y="249"/>
                  </a:lnTo>
                  <a:lnTo>
                    <a:pt x="4044" y="299"/>
                  </a:lnTo>
                  <a:lnTo>
                    <a:pt x="4094" y="299"/>
                  </a:lnTo>
                  <a:lnTo>
                    <a:pt x="4143" y="299"/>
                  </a:lnTo>
                  <a:lnTo>
                    <a:pt x="4192" y="299"/>
                  </a:lnTo>
                  <a:lnTo>
                    <a:pt x="4242" y="299"/>
                  </a:lnTo>
                  <a:lnTo>
                    <a:pt x="4242" y="348"/>
                  </a:lnTo>
                  <a:lnTo>
                    <a:pt x="4291" y="348"/>
                  </a:lnTo>
                  <a:lnTo>
                    <a:pt x="4291" y="299"/>
                  </a:lnTo>
                  <a:lnTo>
                    <a:pt x="4341" y="299"/>
                  </a:lnTo>
                  <a:lnTo>
                    <a:pt x="4391" y="299"/>
                  </a:lnTo>
                  <a:lnTo>
                    <a:pt x="4391" y="249"/>
                  </a:lnTo>
                  <a:lnTo>
                    <a:pt x="4440" y="249"/>
                  </a:lnTo>
                  <a:lnTo>
                    <a:pt x="4440" y="299"/>
                  </a:lnTo>
                  <a:lnTo>
                    <a:pt x="4391" y="299"/>
                  </a:lnTo>
                  <a:lnTo>
                    <a:pt x="4391" y="348"/>
                  </a:lnTo>
                  <a:lnTo>
                    <a:pt x="4440" y="348"/>
                  </a:lnTo>
                  <a:lnTo>
                    <a:pt x="4440" y="398"/>
                  </a:lnTo>
                  <a:lnTo>
                    <a:pt x="4490" y="398"/>
                  </a:lnTo>
                  <a:lnTo>
                    <a:pt x="4540" y="398"/>
                  </a:lnTo>
                  <a:lnTo>
                    <a:pt x="4540" y="348"/>
                  </a:lnTo>
                  <a:lnTo>
                    <a:pt x="4490" y="348"/>
                  </a:lnTo>
                  <a:lnTo>
                    <a:pt x="4490" y="299"/>
                  </a:lnTo>
                  <a:lnTo>
                    <a:pt x="4490" y="249"/>
                  </a:lnTo>
                  <a:lnTo>
                    <a:pt x="4540" y="249"/>
                  </a:lnTo>
                  <a:lnTo>
                    <a:pt x="4540" y="299"/>
                  </a:lnTo>
                  <a:lnTo>
                    <a:pt x="4589" y="299"/>
                  </a:lnTo>
                  <a:lnTo>
                    <a:pt x="4589" y="348"/>
                  </a:lnTo>
                  <a:lnTo>
                    <a:pt x="4639" y="348"/>
                  </a:lnTo>
                  <a:lnTo>
                    <a:pt x="4639" y="299"/>
                  </a:lnTo>
                  <a:lnTo>
                    <a:pt x="4639" y="249"/>
                  </a:lnTo>
                  <a:lnTo>
                    <a:pt x="4688" y="249"/>
                  </a:lnTo>
                  <a:lnTo>
                    <a:pt x="4688" y="199"/>
                  </a:lnTo>
                  <a:lnTo>
                    <a:pt x="4738" y="199"/>
                  </a:lnTo>
                  <a:lnTo>
                    <a:pt x="4738" y="149"/>
                  </a:lnTo>
                  <a:lnTo>
                    <a:pt x="4688" y="149"/>
                  </a:lnTo>
                  <a:lnTo>
                    <a:pt x="4688" y="100"/>
                  </a:lnTo>
                  <a:lnTo>
                    <a:pt x="4639" y="100"/>
                  </a:lnTo>
                  <a:lnTo>
                    <a:pt x="4639" y="149"/>
                  </a:lnTo>
                  <a:lnTo>
                    <a:pt x="4589" y="149"/>
                  </a:lnTo>
                  <a:lnTo>
                    <a:pt x="4589" y="199"/>
                  </a:lnTo>
                  <a:lnTo>
                    <a:pt x="4540" y="199"/>
                  </a:lnTo>
                  <a:lnTo>
                    <a:pt x="4490" y="199"/>
                  </a:lnTo>
                  <a:lnTo>
                    <a:pt x="4440" y="199"/>
                  </a:lnTo>
                  <a:lnTo>
                    <a:pt x="4440" y="149"/>
                  </a:lnTo>
                  <a:lnTo>
                    <a:pt x="4440" y="100"/>
                  </a:lnTo>
                  <a:lnTo>
                    <a:pt x="4490" y="100"/>
                  </a:lnTo>
                  <a:lnTo>
                    <a:pt x="4490" y="149"/>
                  </a:lnTo>
                  <a:lnTo>
                    <a:pt x="4540" y="149"/>
                  </a:lnTo>
                  <a:lnTo>
                    <a:pt x="4589" y="149"/>
                  </a:lnTo>
                  <a:lnTo>
                    <a:pt x="4589" y="100"/>
                  </a:lnTo>
                  <a:lnTo>
                    <a:pt x="4639" y="100"/>
                  </a:lnTo>
                  <a:lnTo>
                    <a:pt x="4639" y="50"/>
                  </a:lnTo>
                  <a:lnTo>
                    <a:pt x="4688" y="50"/>
                  </a:lnTo>
                  <a:lnTo>
                    <a:pt x="4688" y="100"/>
                  </a:lnTo>
                  <a:lnTo>
                    <a:pt x="4738" y="100"/>
                  </a:lnTo>
                  <a:lnTo>
                    <a:pt x="4738" y="149"/>
                  </a:lnTo>
                  <a:lnTo>
                    <a:pt x="4788" y="149"/>
                  </a:lnTo>
                  <a:lnTo>
                    <a:pt x="4788" y="199"/>
                  </a:lnTo>
                  <a:lnTo>
                    <a:pt x="4738" y="199"/>
                  </a:lnTo>
                  <a:lnTo>
                    <a:pt x="4738" y="249"/>
                  </a:lnTo>
                  <a:lnTo>
                    <a:pt x="4738" y="299"/>
                  </a:lnTo>
                  <a:lnTo>
                    <a:pt x="4788" y="299"/>
                  </a:lnTo>
                  <a:lnTo>
                    <a:pt x="4837" y="299"/>
                  </a:lnTo>
                  <a:lnTo>
                    <a:pt x="4837" y="348"/>
                  </a:lnTo>
                  <a:lnTo>
                    <a:pt x="4837" y="398"/>
                  </a:lnTo>
                  <a:lnTo>
                    <a:pt x="4887" y="398"/>
                  </a:lnTo>
                  <a:lnTo>
                    <a:pt x="4887" y="348"/>
                  </a:lnTo>
                  <a:lnTo>
                    <a:pt x="4936" y="348"/>
                  </a:lnTo>
                  <a:lnTo>
                    <a:pt x="4936" y="299"/>
                  </a:lnTo>
                  <a:lnTo>
                    <a:pt x="4986" y="299"/>
                  </a:lnTo>
                  <a:lnTo>
                    <a:pt x="4986" y="348"/>
                  </a:lnTo>
                  <a:lnTo>
                    <a:pt x="5036" y="348"/>
                  </a:lnTo>
                  <a:lnTo>
                    <a:pt x="5036" y="299"/>
                  </a:lnTo>
                  <a:lnTo>
                    <a:pt x="5036" y="249"/>
                  </a:lnTo>
                  <a:lnTo>
                    <a:pt x="5085" y="249"/>
                  </a:lnTo>
                  <a:lnTo>
                    <a:pt x="5085" y="299"/>
                  </a:lnTo>
                  <a:lnTo>
                    <a:pt x="5085" y="348"/>
                  </a:lnTo>
                  <a:lnTo>
                    <a:pt x="5036" y="348"/>
                  </a:lnTo>
                  <a:lnTo>
                    <a:pt x="5036" y="398"/>
                  </a:lnTo>
                  <a:lnTo>
                    <a:pt x="5085" y="398"/>
                  </a:lnTo>
                  <a:lnTo>
                    <a:pt x="5135" y="398"/>
                  </a:lnTo>
                  <a:lnTo>
                    <a:pt x="5135" y="348"/>
                  </a:lnTo>
                  <a:lnTo>
                    <a:pt x="5135" y="299"/>
                  </a:lnTo>
                  <a:lnTo>
                    <a:pt x="5185" y="299"/>
                  </a:lnTo>
                  <a:lnTo>
                    <a:pt x="5185" y="249"/>
                  </a:lnTo>
                  <a:lnTo>
                    <a:pt x="5234" y="249"/>
                  </a:lnTo>
                  <a:lnTo>
                    <a:pt x="5234" y="199"/>
                  </a:lnTo>
                  <a:lnTo>
                    <a:pt x="5284" y="199"/>
                  </a:lnTo>
                  <a:lnTo>
                    <a:pt x="5284" y="149"/>
                  </a:lnTo>
                  <a:lnTo>
                    <a:pt x="5333" y="149"/>
                  </a:lnTo>
                  <a:lnTo>
                    <a:pt x="5333" y="199"/>
                  </a:lnTo>
                  <a:lnTo>
                    <a:pt x="5284" y="199"/>
                  </a:lnTo>
                  <a:lnTo>
                    <a:pt x="5284" y="249"/>
                  </a:lnTo>
                  <a:lnTo>
                    <a:pt x="5284" y="299"/>
                  </a:lnTo>
                  <a:lnTo>
                    <a:pt x="5234" y="299"/>
                  </a:lnTo>
                  <a:lnTo>
                    <a:pt x="5185" y="299"/>
                  </a:lnTo>
                  <a:lnTo>
                    <a:pt x="5185" y="348"/>
                  </a:lnTo>
                  <a:lnTo>
                    <a:pt x="5234" y="348"/>
                  </a:lnTo>
                  <a:lnTo>
                    <a:pt x="5234" y="398"/>
                  </a:lnTo>
                  <a:lnTo>
                    <a:pt x="5284" y="398"/>
                  </a:lnTo>
                  <a:lnTo>
                    <a:pt x="5284" y="348"/>
                  </a:lnTo>
                  <a:lnTo>
                    <a:pt x="5284" y="299"/>
                  </a:lnTo>
                  <a:lnTo>
                    <a:pt x="5333" y="299"/>
                  </a:lnTo>
                  <a:lnTo>
                    <a:pt x="5333" y="348"/>
                  </a:lnTo>
                  <a:lnTo>
                    <a:pt x="5383" y="348"/>
                  </a:lnTo>
                  <a:lnTo>
                    <a:pt x="5383" y="398"/>
                  </a:lnTo>
                  <a:lnTo>
                    <a:pt x="5433" y="398"/>
                  </a:lnTo>
                  <a:lnTo>
                    <a:pt x="5433" y="348"/>
                  </a:lnTo>
                  <a:lnTo>
                    <a:pt x="5433" y="299"/>
                  </a:lnTo>
                  <a:lnTo>
                    <a:pt x="5383" y="299"/>
                  </a:lnTo>
                  <a:lnTo>
                    <a:pt x="5383" y="249"/>
                  </a:lnTo>
                  <a:lnTo>
                    <a:pt x="5433" y="249"/>
                  </a:lnTo>
                  <a:lnTo>
                    <a:pt x="5482" y="249"/>
                  </a:lnTo>
                  <a:lnTo>
                    <a:pt x="5482" y="199"/>
                  </a:lnTo>
                  <a:lnTo>
                    <a:pt x="5531" y="199"/>
                  </a:lnTo>
                  <a:lnTo>
                    <a:pt x="5531" y="149"/>
                  </a:lnTo>
                  <a:lnTo>
                    <a:pt x="5581" y="149"/>
                  </a:lnTo>
                  <a:lnTo>
                    <a:pt x="5581" y="199"/>
                  </a:lnTo>
                  <a:lnTo>
                    <a:pt x="5531" y="199"/>
                  </a:lnTo>
                  <a:lnTo>
                    <a:pt x="5531" y="249"/>
                  </a:lnTo>
                  <a:lnTo>
                    <a:pt x="5482" y="249"/>
                  </a:lnTo>
                  <a:lnTo>
                    <a:pt x="5482" y="299"/>
                  </a:lnTo>
                  <a:lnTo>
                    <a:pt x="5531" y="299"/>
                  </a:lnTo>
                  <a:lnTo>
                    <a:pt x="5581" y="299"/>
                  </a:lnTo>
                  <a:lnTo>
                    <a:pt x="5581" y="249"/>
                  </a:lnTo>
                  <a:lnTo>
                    <a:pt x="5631" y="249"/>
                  </a:lnTo>
                  <a:lnTo>
                    <a:pt x="5631" y="299"/>
                  </a:lnTo>
                  <a:lnTo>
                    <a:pt x="5581" y="299"/>
                  </a:lnTo>
                  <a:lnTo>
                    <a:pt x="5581" y="348"/>
                  </a:lnTo>
                  <a:lnTo>
                    <a:pt x="5531" y="348"/>
                  </a:lnTo>
                  <a:lnTo>
                    <a:pt x="5482" y="348"/>
                  </a:lnTo>
                  <a:lnTo>
                    <a:pt x="5482" y="398"/>
                  </a:lnTo>
                  <a:lnTo>
                    <a:pt x="5531" y="398"/>
                  </a:lnTo>
                  <a:lnTo>
                    <a:pt x="5581" y="398"/>
                  </a:lnTo>
                  <a:lnTo>
                    <a:pt x="5631" y="398"/>
                  </a:lnTo>
                  <a:lnTo>
                    <a:pt x="5680" y="398"/>
                  </a:lnTo>
                  <a:lnTo>
                    <a:pt x="5680" y="348"/>
                  </a:lnTo>
                  <a:lnTo>
                    <a:pt x="5631" y="348"/>
                  </a:lnTo>
                  <a:lnTo>
                    <a:pt x="5631" y="299"/>
                  </a:lnTo>
                  <a:lnTo>
                    <a:pt x="5680" y="299"/>
                  </a:lnTo>
                  <a:lnTo>
                    <a:pt x="5730" y="299"/>
                  </a:lnTo>
                  <a:lnTo>
                    <a:pt x="5730" y="249"/>
                  </a:lnTo>
                  <a:lnTo>
                    <a:pt x="5680" y="249"/>
                  </a:lnTo>
                  <a:lnTo>
                    <a:pt x="5680" y="199"/>
                  </a:lnTo>
                  <a:lnTo>
                    <a:pt x="5730" y="199"/>
                  </a:lnTo>
                  <a:lnTo>
                    <a:pt x="5760" y="199"/>
                  </a:lnTo>
                  <a:lnTo>
                    <a:pt x="5760" y="0"/>
                  </a:lnTo>
                  <a:lnTo>
                    <a:pt x="210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a:p>
          </p:txBody>
        </p:sp>
      </p:grpSp>
      <p:sp>
        <p:nvSpPr>
          <p:cNvPr id="2" name="Title 1"/>
          <p:cNvSpPr>
            <a:spLocks noGrp="1"/>
          </p:cNvSpPr>
          <p:nvPr>
            <p:ph type="ctrTitle"/>
          </p:nvPr>
        </p:nvSpPr>
        <p:spPr bwMode="white">
          <a:xfrm>
            <a:off x="720000" y="2127600"/>
            <a:ext cx="7536000" cy="923716"/>
          </a:xfrm>
        </p:spPr>
        <p:txBody>
          <a:bodyPr anchor="t"/>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bwMode="white">
          <a:xfrm>
            <a:off x="720000" y="3051316"/>
            <a:ext cx="7536000" cy="774000"/>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7" name="Text Placeholder 16">
            <a:extLst>
              <a:ext uri="{FF2B5EF4-FFF2-40B4-BE49-F238E27FC236}">
                <a16:creationId xmlns:a16="http://schemas.microsoft.com/office/drawing/2014/main" id="{D705350D-C746-461F-B9B2-8A118686707C}"/>
              </a:ext>
            </a:extLst>
          </p:cNvPr>
          <p:cNvSpPr>
            <a:spLocks noGrp="1"/>
          </p:cNvSpPr>
          <p:nvPr>
            <p:ph type="body" sz="quarter" idx="13"/>
          </p:nvPr>
        </p:nvSpPr>
        <p:spPr bwMode="white">
          <a:xfrm>
            <a:off x="720000" y="3825321"/>
            <a:ext cx="7536000" cy="853745"/>
          </a:xfrm>
        </p:spPr>
        <p:txBody>
          <a:bodyPr/>
          <a:lstStyle>
            <a:lvl1pPr>
              <a:defRPr sz="1600">
                <a:solidFill>
                  <a:schemeClr val="bg1"/>
                </a:solidFill>
              </a:defRPr>
            </a:lvl1pPr>
          </a:lstStyle>
          <a:p>
            <a:pPr lvl="0"/>
            <a:r>
              <a:rPr lang="en-US" dirty="0"/>
              <a:t>Edit Master text styles</a:t>
            </a:r>
            <a:endParaRPr lang="en-GB" dirty="0"/>
          </a:p>
        </p:txBody>
      </p:sp>
      <p:grpSp>
        <p:nvGrpSpPr>
          <p:cNvPr id="87" name="Group 87">
            <a:extLst>
              <a:ext uri="{FF2B5EF4-FFF2-40B4-BE49-F238E27FC236}">
                <a16:creationId xmlns:a16="http://schemas.microsoft.com/office/drawing/2014/main" id="{C7E46915-CE62-4258-912E-D9C4EBBDEC58}"/>
              </a:ext>
            </a:extLst>
          </p:cNvPr>
          <p:cNvGrpSpPr>
            <a:grpSpLocks noChangeAspect="1"/>
          </p:cNvGrpSpPr>
          <p:nvPr userDrawn="1"/>
        </p:nvGrpSpPr>
        <p:grpSpPr bwMode="white">
          <a:xfrm>
            <a:off x="719669" y="468317"/>
            <a:ext cx="3632379" cy="610451"/>
            <a:chOff x="0" y="1676"/>
            <a:chExt cx="5760" cy="968"/>
          </a:xfrm>
        </p:grpSpPr>
        <p:sp>
          <p:nvSpPr>
            <p:cNvPr id="88" name="Rectangle 88">
              <a:extLst>
                <a:ext uri="{FF2B5EF4-FFF2-40B4-BE49-F238E27FC236}">
                  <a16:creationId xmlns:a16="http://schemas.microsoft.com/office/drawing/2014/main" id="{10AE06E9-8657-45A4-9C72-4D6658FFFE1A}"/>
                </a:ext>
              </a:extLst>
            </p:cNvPr>
            <p:cNvSpPr>
              <a:spLocks noChangeArrowheads="1"/>
            </p:cNvSpPr>
            <p:nvPr userDrawn="1"/>
          </p:nvSpPr>
          <p:spPr bwMode="white">
            <a:xfrm>
              <a:off x="3380" y="1904"/>
              <a:ext cx="17"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9" name="Freeform 89">
              <a:extLst>
                <a:ext uri="{FF2B5EF4-FFF2-40B4-BE49-F238E27FC236}">
                  <a16:creationId xmlns:a16="http://schemas.microsoft.com/office/drawing/2014/main" id="{7A48CF04-B92C-46BB-AD60-7E9D62B01E80}"/>
                </a:ext>
              </a:extLst>
            </p:cNvPr>
            <p:cNvSpPr>
              <a:spLocks/>
            </p:cNvSpPr>
            <p:nvPr userDrawn="1"/>
          </p:nvSpPr>
          <p:spPr bwMode="white">
            <a:xfrm>
              <a:off x="3437" y="1948"/>
              <a:ext cx="192" cy="132"/>
            </a:xfrm>
            <a:custGeom>
              <a:avLst/>
              <a:gdLst>
                <a:gd name="T0" fmla="*/ 1943 w 1943"/>
                <a:gd name="T1" fmla="*/ 1329 h 1329"/>
                <a:gd name="T2" fmla="*/ 1772 w 1943"/>
                <a:gd name="T3" fmla="*/ 1329 h 1329"/>
                <a:gd name="T4" fmla="*/ 1772 w 1943"/>
                <a:gd name="T5" fmla="*/ 599 h 1329"/>
                <a:gd name="T6" fmla="*/ 1484 w 1943"/>
                <a:gd name="T7" fmla="*/ 156 h 1329"/>
                <a:gd name="T8" fmla="*/ 1055 w 1943"/>
                <a:gd name="T9" fmla="*/ 532 h 1329"/>
                <a:gd name="T10" fmla="*/ 1055 w 1943"/>
                <a:gd name="T11" fmla="*/ 1329 h 1329"/>
                <a:gd name="T12" fmla="*/ 885 w 1943"/>
                <a:gd name="T13" fmla="*/ 1329 h 1329"/>
                <a:gd name="T14" fmla="*/ 885 w 1943"/>
                <a:gd name="T15" fmla="*/ 599 h 1329"/>
                <a:gd name="T16" fmla="*/ 599 w 1943"/>
                <a:gd name="T17" fmla="*/ 156 h 1329"/>
                <a:gd name="T18" fmla="*/ 170 w 1943"/>
                <a:gd name="T19" fmla="*/ 529 h 1329"/>
                <a:gd name="T20" fmla="*/ 170 w 1943"/>
                <a:gd name="T21" fmla="*/ 1329 h 1329"/>
                <a:gd name="T22" fmla="*/ 0 w 1943"/>
                <a:gd name="T23" fmla="*/ 1329 h 1329"/>
                <a:gd name="T24" fmla="*/ 0 w 1943"/>
                <a:gd name="T25" fmla="*/ 23 h 1329"/>
                <a:gd name="T26" fmla="*/ 155 w 1943"/>
                <a:gd name="T27" fmla="*/ 23 h 1329"/>
                <a:gd name="T28" fmla="*/ 155 w 1943"/>
                <a:gd name="T29" fmla="*/ 319 h 1329"/>
                <a:gd name="T30" fmla="*/ 654 w 1943"/>
                <a:gd name="T31" fmla="*/ 0 h 1329"/>
                <a:gd name="T32" fmla="*/ 1040 w 1943"/>
                <a:gd name="T33" fmla="*/ 336 h 1329"/>
                <a:gd name="T34" fmla="*/ 1546 w 1943"/>
                <a:gd name="T35" fmla="*/ 0 h 1329"/>
                <a:gd name="T36" fmla="*/ 1943 w 1943"/>
                <a:gd name="T37" fmla="*/ 565 h 1329"/>
                <a:gd name="T38" fmla="*/ 1943 w 1943"/>
                <a:gd name="T39" fmla="*/ 1329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3" h="1329">
                  <a:moveTo>
                    <a:pt x="1943" y="1329"/>
                  </a:moveTo>
                  <a:cubicBezTo>
                    <a:pt x="1772" y="1329"/>
                    <a:pt x="1772" y="1329"/>
                    <a:pt x="1772" y="1329"/>
                  </a:cubicBezTo>
                  <a:cubicBezTo>
                    <a:pt x="1772" y="599"/>
                    <a:pt x="1772" y="599"/>
                    <a:pt x="1772" y="599"/>
                  </a:cubicBezTo>
                  <a:cubicBezTo>
                    <a:pt x="1772" y="296"/>
                    <a:pt x="1677" y="156"/>
                    <a:pt x="1484" y="156"/>
                  </a:cubicBezTo>
                  <a:cubicBezTo>
                    <a:pt x="1286" y="156"/>
                    <a:pt x="1118" y="311"/>
                    <a:pt x="1055" y="532"/>
                  </a:cubicBezTo>
                  <a:cubicBezTo>
                    <a:pt x="1055" y="1329"/>
                    <a:pt x="1055" y="1329"/>
                    <a:pt x="1055" y="1329"/>
                  </a:cubicBezTo>
                  <a:cubicBezTo>
                    <a:pt x="885" y="1329"/>
                    <a:pt x="885" y="1329"/>
                    <a:pt x="885" y="1329"/>
                  </a:cubicBezTo>
                  <a:cubicBezTo>
                    <a:pt x="885" y="599"/>
                    <a:pt x="885" y="599"/>
                    <a:pt x="885" y="599"/>
                  </a:cubicBezTo>
                  <a:cubicBezTo>
                    <a:pt x="885" y="291"/>
                    <a:pt x="792" y="156"/>
                    <a:pt x="599" y="156"/>
                  </a:cubicBezTo>
                  <a:cubicBezTo>
                    <a:pt x="403" y="156"/>
                    <a:pt x="235" y="306"/>
                    <a:pt x="170" y="529"/>
                  </a:cubicBezTo>
                  <a:cubicBezTo>
                    <a:pt x="170" y="1329"/>
                    <a:pt x="170" y="1329"/>
                    <a:pt x="170" y="1329"/>
                  </a:cubicBezTo>
                  <a:cubicBezTo>
                    <a:pt x="0" y="1329"/>
                    <a:pt x="0" y="1329"/>
                    <a:pt x="0" y="1329"/>
                  </a:cubicBezTo>
                  <a:cubicBezTo>
                    <a:pt x="0" y="23"/>
                    <a:pt x="0" y="23"/>
                    <a:pt x="0" y="23"/>
                  </a:cubicBezTo>
                  <a:cubicBezTo>
                    <a:pt x="155" y="23"/>
                    <a:pt x="155" y="23"/>
                    <a:pt x="155" y="23"/>
                  </a:cubicBezTo>
                  <a:cubicBezTo>
                    <a:pt x="155" y="319"/>
                    <a:pt x="155" y="319"/>
                    <a:pt x="155" y="319"/>
                  </a:cubicBezTo>
                  <a:cubicBezTo>
                    <a:pt x="263" y="118"/>
                    <a:pt x="443" y="0"/>
                    <a:pt x="654" y="0"/>
                  </a:cubicBezTo>
                  <a:cubicBezTo>
                    <a:pt x="872" y="0"/>
                    <a:pt x="1012" y="138"/>
                    <a:pt x="1040" y="336"/>
                  </a:cubicBezTo>
                  <a:cubicBezTo>
                    <a:pt x="1160" y="116"/>
                    <a:pt x="1331" y="0"/>
                    <a:pt x="1546" y="0"/>
                  </a:cubicBezTo>
                  <a:cubicBezTo>
                    <a:pt x="1837" y="0"/>
                    <a:pt x="1943" y="223"/>
                    <a:pt x="1943" y="565"/>
                  </a:cubicBezTo>
                  <a:lnTo>
                    <a:pt x="1943" y="1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0" name="Freeform 90">
              <a:extLst>
                <a:ext uri="{FF2B5EF4-FFF2-40B4-BE49-F238E27FC236}">
                  <a16:creationId xmlns:a16="http://schemas.microsoft.com/office/drawing/2014/main" id="{EDAA226A-C638-464D-ADCF-6D29089BE604}"/>
                </a:ext>
              </a:extLst>
            </p:cNvPr>
            <p:cNvSpPr>
              <a:spLocks noEditPoints="1"/>
            </p:cNvSpPr>
            <p:nvPr userDrawn="1"/>
          </p:nvSpPr>
          <p:spPr bwMode="white">
            <a:xfrm>
              <a:off x="3664" y="1948"/>
              <a:ext cx="124" cy="184"/>
            </a:xfrm>
            <a:custGeom>
              <a:avLst/>
              <a:gdLst>
                <a:gd name="T0" fmla="*/ 639 w 1261"/>
                <a:gd name="T1" fmla="*/ 0 h 1863"/>
                <a:gd name="T2" fmla="*/ 153 w 1261"/>
                <a:gd name="T3" fmla="*/ 276 h 1863"/>
                <a:gd name="T4" fmla="*/ 153 w 1261"/>
                <a:gd name="T5" fmla="*/ 23 h 1863"/>
                <a:gd name="T6" fmla="*/ 0 w 1261"/>
                <a:gd name="T7" fmla="*/ 23 h 1863"/>
                <a:gd name="T8" fmla="*/ 0 w 1261"/>
                <a:gd name="T9" fmla="*/ 1863 h 1863"/>
                <a:gd name="T10" fmla="*/ 171 w 1261"/>
                <a:gd name="T11" fmla="*/ 1863 h 1863"/>
                <a:gd name="T12" fmla="*/ 171 w 1261"/>
                <a:gd name="T13" fmla="*/ 1058 h 1863"/>
                <a:gd name="T14" fmla="*/ 670 w 1261"/>
                <a:gd name="T15" fmla="*/ 1354 h 1863"/>
                <a:gd name="T16" fmla="*/ 1261 w 1261"/>
                <a:gd name="T17" fmla="*/ 677 h 1863"/>
                <a:gd name="T18" fmla="*/ 639 w 1261"/>
                <a:gd name="T19" fmla="*/ 0 h 1863"/>
                <a:gd name="T20" fmla="*/ 622 w 1261"/>
                <a:gd name="T21" fmla="*/ 1204 h 1863"/>
                <a:gd name="T22" fmla="*/ 171 w 1261"/>
                <a:gd name="T23" fmla="*/ 875 h 1863"/>
                <a:gd name="T24" fmla="*/ 171 w 1261"/>
                <a:gd name="T25" fmla="*/ 474 h 1863"/>
                <a:gd name="T26" fmla="*/ 599 w 1261"/>
                <a:gd name="T27" fmla="*/ 151 h 1863"/>
                <a:gd name="T28" fmla="*/ 1086 w 1261"/>
                <a:gd name="T29" fmla="*/ 677 h 1863"/>
                <a:gd name="T30" fmla="*/ 622 w 1261"/>
                <a:gd name="T31" fmla="*/ 1204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1" h="1863">
                  <a:moveTo>
                    <a:pt x="639" y="0"/>
                  </a:moveTo>
                  <a:cubicBezTo>
                    <a:pt x="441" y="0"/>
                    <a:pt x="258" y="113"/>
                    <a:pt x="153" y="276"/>
                  </a:cubicBezTo>
                  <a:cubicBezTo>
                    <a:pt x="153" y="23"/>
                    <a:pt x="153" y="23"/>
                    <a:pt x="153" y="23"/>
                  </a:cubicBezTo>
                  <a:cubicBezTo>
                    <a:pt x="0" y="23"/>
                    <a:pt x="0" y="23"/>
                    <a:pt x="0" y="23"/>
                  </a:cubicBezTo>
                  <a:cubicBezTo>
                    <a:pt x="0" y="1863"/>
                    <a:pt x="0" y="1863"/>
                    <a:pt x="0" y="1863"/>
                  </a:cubicBezTo>
                  <a:cubicBezTo>
                    <a:pt x="171" y="1863"/>
                    <a:pt x="171" y="1863"/>
                    <a:pt x="171" y="1863"/>
                  </a:cubicBezTo>
                  <a:cubicBezTo>
                    <a:pt x="171" y="1058"/>
                    <a:pt x="171" y="1058"/>
                    <a:pt x="171" y="1058"/>
                  </a:cubicBezTo>
                  <a:cubicBezTo>
                    <a:pt x="274" y="1226"/>
                    <a:pt x="449" y="1354"/>
                    <a:pt x="670" y="1354"/>
                  </a:cubicBezTo>
                  <a:cubicBezTo>
                    <a:pt x="1020" y="1354"/>
                    <a:pt x="1261" y="1046"/>
                    <a:pt x="1261" y="677"/>
                  </a:cubicBezTo>
                  <a:cubicBezTo>
                    <a:pt x="1261" y="329"/>
                    <a:pt x="1000" y="0"/>
                    <a:pt x="639" y="0"/>
                  </a:cubicBezTo>
                  <a:close/>
                  <a:moveTo>
                    <a:pt x="622" y="1204"/>
                  </a:moveTo>
                  <a:cubicBezTo>
                    <a:pt x="426" y="1204"/>
                    <a:pt x="248" y="1061"/>
                    <a:pt x="171" y="875"/>
                  </a:cubicBezTo>
                  <a:cubicBezTo>
                    <a:pt x="171" y="474"/>
                    <a:pt x="171" y="474"/>
                    <a:pt x="171" y="474"/>
                  </a:cubicBezTo>
                  <a:cubicBezTo>
                    <a:pt x="198" y="299"/>
                    <a:pt x="429" y="151"/>
                    <a:pt x="599" y="151"/>
                  </a:cubicBezTo>
                  <a:cubicBezTo>
                    <a:pt x="873" y="151"/>
                    <a:pt x="1086" y="396"/>
                    <a:pt x="1086" y="677"/>
                  </a:cubicBezTo>
                  <a:cubicBezTo>
                    <a:pt x="1086" y="943"/>
                    <a:pt x="903" y="1204"/>
                    <a:pt x="622"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1" name="Freeform 91">
              <a:extLst>
                <a:ext uri="{FF2B5EF4-FFF2-40B4-BE49-F238E27FC236}">
                  <a16:creationId xmlns:a16="http://schemas.microsoft.com/office/drawing/2014/main" id="{46815DB5-C639-4425-8D9A-8A86D204A80B}"/>
                </a:ext>
              </a:extLst>
            </p:cNvPr>
            <p:cNvSpPr>
              <a:spLocks/>
            </p:cNvSpPr>
            <p:nvPr userDrawn="1"/>
          </p:nvSpPr>
          <p:spPr bwMode="white">
            <a:xfrm>
              <a:off x="3816" y="1950"/>
              <a:ext cx="64" cy="130"/>
            </a:xfrm>
            <a:custGeom>
              <a:avLst/>
              <a:gdLst>
                <a:gd name="T0" fmla="*/ 652 w 652"/>
                <a:gd name="T1" fmla="*/ 158 h 1314"/>
                <a:gd name="T2" fmla="*/ 171 w 652"/>
                <a:gd name="T3" fmla="*/ 502 h 1314"/>
                <a:gd name="T4" fmla="*/ 171 w 652"/>
                <a:gd name="T5" fmla="*/ 1314 h 1314"/>
                <a:gd name="T6" fmla="*/ 0 w 652"/>
                <a:gd name="T7" fmla="*/ 1314 h 1314"/>
                <a:gd name="T8" fmla="*/ 0 w 652"/>
                <a:gd name="T9" fmla="*/ 8 h 1314"/>
                <a:gd name="T10" fmla="*/ 161 w 652"/>
                <a:gd name="T11" fmla="*/ 8 h 1314"/>
                <a:gd name="T12" fmla="*/ 161 w 652"/>
                <a:gd name="T13" fmla="*/ 321 h 1314"/>
                <a:gd name="T14" fmla="*/ 577 w 652"/>
                <a:gd name="T15" fmla="*/ 0 h 1314"/>
                <a:gd name="T16" fmla="*/ 652 w 652"/>
                <a:gd name="T17" fmla="*/ 3 h 1314"/>
                <a:gd name="T18" fmla="*/ 652 w 652"/>
                <a:gd name="T19" fmla="*/ 15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1314">
                  <a:moveTo>
                    <a:pt x="652" y="158"/>
                  </a:moveTo>
                  <a:cubicBezTo>
                    <a:pt x="424" y="166"/>
                    <a:pt x="241" y="291"/>
                    <a:pt x="171" y="502"/>
                  </a:cubicBezTo>
                  <a:cubicBezTo>
                    <a:pt x="171" y="1314"/>
                    <a:pt x="171" y="1314"/>
                    <a:pt x="171" y="1314"/>
                  </a:cubicBezTo>
                  <a:cubicBezTo>
                    <a:pt x="0" y="1314"/>
                    <a:pt x="0" y="1314"/>
                    <a:pt x="0" y="1314"/>
                  </a:cubicBezTo>
                  <a:cubicBezTo>
                    <a:pt x="0" y="8"/>
                    <a:pt x="0" y="8"/>
                    <a:pt x="0" y="8"/>
                  </a:cubicBezTo>
                  <a:cubicBezTo>
                    <a:pt x="161" y="8"/>
                    <a:pt x="161" y="8"/>
                    <a:pt x="161" y="8"/>
                  </a:cubicBezTo>
                  <a:cubicBezTo>
                    <a:pt x="161" y="321"/>
                    <a:pt x="161" y="321"/>
                    <a:pt x="161" y="321"/>
                  </a:cubicBezTo>
                  <a:cubicBezTo>
                    <a:pt x="251" y="138"/>
                    <a:pt x="409" y="0"/>
                    <a:pt x="577" y="0"/>
                  </a:cubicBezTo>
                  <a:cubicBezTo>
                    <a:pt x="607" y="0"/>
                    <a:pt x="634" y="0"/>
                    <a:pt x="652" y="3"/>
                  </a:cubicBezTo>
                  <a:lnTo>
                    <a:pt x="652"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2" name="Freeform 92">
              <a:extLst>
                <a:ext uri="{FF2B5EF4-FFF2-40B4-BE49-F238E27FC236}">
                  <a16:creationId xmlns:a16="http://schemas.microsoft.com/office/drawing/2014/main" id="{BA00AB9D-0FAA-48FA-87AC-F7B7DD8B81C8}"/>
                </a:ext>
              </a:extLst>
            </p:cNvPr>
            <p:cNvSpPr>
              <a:spLocks noEditPoints="1"/>
            </p:cNvSpPr>
            <p:nvPr userDrawn="1"/>
          </p:nvSpPr>
          <p:spPr bwMode="white">
            <a:xfrm>
              <a:off x="3889" y="1948"/>
              <a:ext cx="128" cy="134"/>
            </a:xfrm>
            <a:custGeom>
              <a:avLst/>
              <a:gdLst>
                <a:gd name="T0" fmla="*/ 649 w 1298"/>
                <a:gd name="T1" fmla="*/ 0 h 1354"/>
                <a:gd name="T2" fmla="*/ 0 w 1298"/>
                <a:gd name="T3" fmla="*/ 680 h 1354"/>
                <a:gd name="T4" fmla="*/ 649 w 1298"/>
                <a:gd name="T5" fmla="*/ 1354 h 1354"/>
                <a:gd name="T6" fmla="*/ 1298 w 1298"/>
                <a:gd name="T7" fmla="*/ 680 h 1354"/>
                <a:gd name="T8" fmla="*/ 649 w 1298"/>
                <a:gd name="T9" fmla="*/ 0 h 1354"/>
                <a:gd name="T10" fmla="*/ 647 w 1298"/>
                <a:gd name="T11" fmla="*/ 1204 h 1354"/>
                <a:gd name="T12" fmla="*/ 175 w 1298"/>
                <a:gd name="T13" fmla="*/ 682 h 1354"/>
                <a:gd name="T14" fmla="*/ 649 w 1298"/>
                <a:gd name="T15" fmla="*/ 151 h 1354"/>
                <a:gd name="T16" fmla="*/ 1123 w 1298"/>
                <a:gd name="T17" fmla="*/ 677 h 1354"/>
                <a:gd name="T18" fmla="*/ 647 w 1298"/>
                <a:gd name="T19" fmla="*/ 120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8" h="1354">
                  <a:moveTo>
                    <a:pt x="649" y="0"/>
                  </a:moveTo>
                  <a:cubicBezTo>
                    <a:pt x="276" y="0"/>
                    <a:pt x="0" y="314"/>
                    <a:pt x="0" y="680"/>
                  </a:cubicBezTo>
                  <a:cubicBezTo>
                    <a:pt x="0" y="1043"/>
                    <a:pt x="268" y="1354"/>
                    <a:pt x="649" y="1354"/>
                  </a:cubicBezTo>
                  <a:cubicBezTo>
                    <a:pt x="1025" y="1354"/>
                    <a:pt x="1298" y="1043"/>
                    <a:pt x="1298" y="680"/>
                  </a:cubicBezTo>
                  <a:cubicBezTo>
                    <a:pt x="1298" y="314"/>
                    <a:pt x="1023" y="0"/>
                    <a:pt x="649" y="0"/>
                  </a:cubicBezTo>
                  <a:close/>
                  <a:moveTo>
                    <a:pt x="647" y="1204"/>
                  </a:moveTo>
                  <a:cubicBezTo>
                    <a:pt x="386" y="1204"/>
                    <a:pt x="175" y="973"/>
                    <a:pt x="175" y="682"/>
                  </a:cubicBezTo>
                  <a:cubicBezTo>
                    <a:pt x="175" y="389"/>
                    <a:pt x="388" y="151"/>
                    <a:pt x="649" y="151"/>
                  </a:cubicBezTo>
                  <a:cubicBezTo>
                    <a:pt x="907" y="151"/>
                    <a:pt x="1123" y="386"/>
                    <a:pt x="1123" y="677"/>
                  </a:cubicBezTo>
                  <a:cubicBezTo>
                    <a:pt x="1123" y="968"/>
                    <a:pt x="907" y="1204"/>
                    <a:pt x="647"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3" name="Freeform 93">
              <a:extLst>
                <a:ext uri="{FF2B5EF4-FFF2-40B4-BE49-F238E27FC236}">
                  <a16:creationId xmlns:a16="http://schemas.microsoft.com/office/drawing/2014/main" id="{8B539D73-131B-4DF9-82B8-0B8E4DF5E399}"/>
                </a:ext>
              </a:extLst>
            </p:cNvPr>
            <p:cNvSpPr>
              <a:spLocks/>
            </p:cNvSpPr>
            <p:nvPr userDrawn="1"/>
          </p:nvSpPr>
          <p:spPr bwMode="white">
            <a:xfrm>
              <a:off x="4026" y="1951"/>
              <a:ext cx="123" cy="129"/>
            </a:xfrm>
            <a:custGeom>
              <a:avLst/>
              <a:gdLst>
                <a:gd name="T0" fmla="*/ 53 w 123"/>
                <a:gd name="T1" fmla="*/ 129 h 129"/>
                <a:gd name="T2" fmla="*/ 0 w 123"/>
                <a:gd name="T3" fmla="*/ 0 h 129"/>
                <a:gd name="T4" fmla="*/ 18 w 123"/>
                <a:gd name="T5" fmla="*/ 0 h 129"/>
                <a:gd name="T6" fmla="*/ 62 w 123"/>
                <a:gd name="T7" fmla="*/ 113 h 129"/>
                <a:gd name="T8" fmla="*/ 107 w 123"/>
                <a:gd name="T9" fmla="*/ 0 h 129"/>
                <a:gd name="T10" fmla="*/ 123 w 123"/>
                <a:gd name="T11" fmla="*/ 0 h 129"/>
                <a:gd name="T12" fmla="*/ 70 w 123"/>
                <a:gd name="T13" fmla="*/ 129 h 129"/>
                <a:gd name="T14" fmla="*/ 53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3" y="129"/>
                  </a:moveTo>
                  <a:lnTo>
                    <a:pt x="0" y="0"/>
                  </a:lnTo>
                  <a:lnTo>
                    <a:pt x="18" y="0"/>
                  </a:lnTo>
                  <a:lnTo>
                    <a:pt x="62" y="113"/>
                  </a:lnTo>
                  <a:lnTo>
                    <a:pt x="107" y="0"/>
                  </a:lnTo>
                  <a:lnTo>
                    <a:pt x="123" y="0"/>
                  </a:lnTo>
                  <a:lnTo>
                    <a:pt x="70" y="129"/>
                  </a:lnTo>
                  <a:lnTo>
                    <a:pt x="53"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4" name="Rectangle 94">
              <a:extLst>
                <a:ext uri="{FF2B5EF4-FFF2-40B4-BE49-F238E27FC236}">
                  <a16:creationId xmlns:a16="http://schemas.microsoft.com/office/drawing/2014/main" id="{6A77E730-AC5D-45A9-AAC3-C20DA709CA4A}"/>
                </a:ext>
              </a:extLst>
            </p:cNvPr>
            <p:cNvSpPr>
              <a:spLocks noChangeArrowheads="1"/>
            </p:cNvSpPr>
            <p:nvPr userDrawn="1"/>
          </p:nvSpPr>
          <p:spPr bwMode="white">
            <a:xfrm>
              <a:off x="4171" y="1899"/>
              <a:ext cx="17"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5" name="Rectangle 95">
              <a:extLst>
                <a:ext uri="{FF2B5EF4-FFF2-40B4-BE49-F238E27FC236}">
                  <a16:creationId xmlns:a16="http://schemas.microsoft.com/office/drawing/2014/main" id="{18D1F688-7C01-4795-9489-F02EF5DC1CB9}"/>
                </a:ext>
              </a:extLst>
            </p:cNvPr>
            <p:cNvSpPr>
              <a:spLocks noChangeArrowheads="1"/>
            </p:cNvSpPr>
            <p:nvPr userDrawn="1"/>
          </p:nvSpPr>
          <p:spPr bwMode="white">
            <a:xfrm>
              <a:off x="4171" y="1951"/>
              <a:ext cx="17"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6" name="Freeform 96">
              <a:extLst>
                <a:ext uri="{FF2B5EF4-FFF2-40B4-BE49-F238E27FC236}">
                  <a16:creationId xmlns:a16="http://schemas.microsoft.com/office/drawing/2014/main" id="{45F7AA57-1738-48B7-A90C-B35D6FC14CC9}"/>
                </a:ext>
              </a:extLst>
            </p:cNvPr>
            <p:cNvSpPr>
              <a:spLocks/>
            </p:cNvSpPr>
            <p:nvPr userDrawn="1"/>
          </p:nvSpPr>
          <p:spPr bwMode="white">
            <a:xfrm>
              <a:off x="4224" y="1948"/>
              <a:ext cx="109" cy="132"/>
            </a:xfrm>
            <a:custGeom>
              <a:avLst/>
              <a:gdLst>
                <a:gd name="T0" fmla="*/ 1098 w 1098"/>
                <a:gd name="T1" fmla="*/ 1329 h 1329"/>
                <a:gd name="T2" fmla="*/ 928 w 1098"/>
                <a:gd name="T3" fmla="*/ 1329 h 1329"/>
                <a:gd name="T4" fmla="*/ 928 w 1098"/>
                <a:gd name="T5" fmla="*/ 599 h 1329"/>
                <a:gd name="T6" fmla="*/ 649 w 1098"/>
                <a:gd name="T7" fmla="*/ 156 h 1329"/>
                <a:gd name="T8" fmla="*/ 170 w 1098"/>
                <a:gd name="T9" fmla="*/ 529 h 1329"/>
                <a:gd name="T10" fmla="*/ 170 w 1098"/>
                <a:gd name="T11" fmla="*/ 1329 h 1329"/>
                <a:gd name="T12" fmla="*/ 0 w 1098"/>
                <a:gd name="T13" fmla="*/ 1329 h 1329"/>
                <a:gd name="T14" fmla="*/ 0 w 1098"/>
                <a:gd name="T15" fmla="*/ 23 h 1329"/>
                <a:gd name="T16" fmla="*/ 155 w 1098"/>
                <a:gd name="T17" fmla="*/ 23 h 1329"/>
                <a:gd name="T18" fmla="*/ 155 w 1098"/>
                <a:gd name="T19" fmla="*/ 319 h 1329"/>
                <a:gd name="T20" fmla="*/ 709 w 1098"/>
                <a:gd name="T21" fmla="*/ 0 h 1329"/>
                <a:gd name="T22" fmla="*/ 1098 w 1098"/>
                <a:gd name="T23" fmla="*/ 565 h 1329"/>
                <a:gd name="T24" fmla="*/ 1098 w 1098"/>
                <a:gd name="T25" fmla="*/ 1329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329">
                  <a:moveTo>
                    <a:pt x="1098" y="1329"/>
                  </a:moveTo>
                  <a:cubicBezTo>
                    <a:pt x="928" y="1329"/>
                    <a:pt x="928" y="1329"/>
                    <a:pt x="928" y="1329"/>
                  </a:cubicBezTo>
                  <a:cubicBezTo>
                    <a:pt x="928" y="599"/>
                    <a:pt x="928" y="599"/>
                    <a:pt x="928" y="599"/>
                  </a:cubicBezTo>
                  <a:cubicBezTo>
                    <a:pt x="928" y="291"/>
                    <a:pt x="840" y="156"/>
                    <a:pt x="649" y="156"/>
                  </a:cubicBezTo>
                  <a:cubicBezTo>
                    <a:pt x="446" y="156"/>
                    <a:pt x="236" y="314"/>
                    <a:pt x="170" y="529"/>
                  </a:cubicBezTo>
                  <a:cubicBezTo>
                    <a:pt x="170" y="1329"/>
                    <a:pt x="170" y="1329"/>
                    <a:pt x="170" y="1329"/>
                  </a:cubicBezTo>
                  <a:cubicBezTo>
                    <a:pt x="0" y="1329"/>
                    <a:pt x="0" y="1329"/>
                    <a:pt x="0" y="1329"/>
                  </a:cubicBezTo>
                  <a:cubicBezTo>
                    <a:pt x="0" y="23"/>
                    <a:pt x="0" y="23"/>
                    <a:pt x="0" y="23"/>
                  </a:cubicBezTo>
                  <a:cubicBezTo>
                    <a:pt x="155" y="23"/>
                    <a:pt x="155" y="23"/>
                    <a:pt x="155" y="23"/>
                  </a:cubicBezTo>
                  <a:cubicBezTo>
                    <a:pt x="155" y="319"/>
                    <a:pt x="155" y="319"/>
                    <a:pt x="155" y="319"/>
                  </a:cubicBezTo>
                  <a:cubicBezTo>
                    <a:pt x="261" y="128"/>
                    <a:pt x="479" y="0"/>
                    <a:pt x="709" y="0"/>
                  </a:cubicBezTo>
                  <a:cubicBezTo>
                    <a:pt x="1003" y="0"/>
                    <a:pt x="1098" y="221"/>
                    <a:pt x="1098" y="565"/>
                  </a:cubicBezTo>
                  <a:lnTo>
                    <a:pt x="1098" y="1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7" name="Freeform 97">
              <a:extLst>
                <a:ext uri="{FF2B5EF4-FFF2-40B4-BE49-F238E27FC236}">
                  <a16:creationId xmlns:a16="http://schemas.microsoft.com/office/drawing/2014/main" id="{E652FE5E-5FB5-4E3D-8D83-AC54F18294BC}"/>
                </a:ext>
              </a:extLst>
            </p:cNvPr>
            <p:cNvSpPr>
              <a:spLocks noEditPoints="1"/>
            </p:cNvSpPr>
            <p:nvPr userDrawn="1"/>
          </p:nvSpPr>
          <p:spPr bwMode="white">
            <a:xfrm>
              <a:off x="4359" y="1948"/>
              <a:ext cx="125" cy="187"/>
            </a:xfrm>
            <a:custGeom>
              <a:avLst/>
              <a:gdLst>
                <a:gd name="T0" fmla="*/ 1108 w 1261"/>
                <a:gd name="T1" fmla="*/ 23 h 1888"/>
                <a:gd name="T2" fmla="*/ 1108 w 1261"/>
                <a:gd name="T3" fmla="*/ 296 h 1888"/>
                <a:gd name="T4" fmla="*/ 607 w 1261"/>
                <a:gd name="T5" fmla="*/ 0 h 1888"/>
                <a:gd name="T6" fmla="*/ 0 w 1261"/>
                <a:gd name="T7" fmla="*/ 680 h 1888"/>
                <a:gd name="T8" fmla="*/ 612 w 1261"/>
                <a:gd name="T9" fmla="*/ 1347 h 1888"/>
                <a:gd name="T10" fmla="*/ 1091 w 1261"/>
                <a:gd name="T11" fmla="*/ 1076 h 1888"/>
                <a:gd name="T12" fmla="*/ 1091 w 1261"/>
                <a:gd name="T13" fmla="*/ 1334 h 1888"/>
                <a:gd name="T14" fmla="*/ 619 w 1261"/>
                <a:gd name="T15" fmla="*/ 1753 h 1888"/>
                <a:gd name="T16" fmla="*/ 140 w 1261"/>
                <a:gd name="T17" fmla="*/ 1510 h 1888"/>
                <a:gd name="T18" fmla="*/ 35 w 1261"/>
                <a:gd name="T19" fmla="*/ 1592 h 1888"/>
                <a:gd name="T20" fmla="*/ 619 w 1261"/>
                <a:gd name="T21" fmla="*/ 1888 h 1888"/>
                <a:gd name="T22" fmla="*/ 1261 w 1261"/>
                <a:gd name="T23" fmla="*/ 1334 h 1888"/>
                <a:gd name="T24" fmla="*/ 1261 w 1261"/>
                <a:gd name="T25" fmla="*/ 23 h 1888"/>
                <a:gd name="T26" fmla="*/ 1108 w 1261"/>
                <a:gd name="T27" fmla="*/ 23 h 1888"/>
                <a:gd name="T28" fmla="*/ 1091 w 1261"/>
                <a:gd name="T29" fmla="*/ 880 h 1888"/>
                <a:gd name="T30" fmla="*/ 659 w 1261"/>
                <a:gd name="T31" fmla="*/ 1204 h 1888"/>
                <a:gd name="T32" fmla="*/ 173 w 1261"/>
                <a:gd name="T33" fmla="*/ 682 h 1888"/>
                <a:gd name="T34" fmla="*/ 637 w 1261"/>
                <a:gd name="T35" fmla="*/ 151 h 1888"/>
                <a:gd name="T36" fmla="*/ 1091 w 1261"/>
                <a:gd name="T37" fmla="*/ 477 h 1888"/>
                <a:gd name="T38" fmla="*/ 1091 w 1261"/>
                <a:gd name="T39" fmla="*/ 88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1" h="1888">
                  <a:moveTo>
                    <a:pt x="1108" y="23"/>
                  </a:moveTo>
                  <a:cubicBezTo>
                    <a:pt x="1108" y="296"/>
                    <a:pt x="1108" y="296"/>
                    <a:pt x="1108" y="296"/>
                  </a:cubicBezTo>
                  <a:cubicBezTo>
                    <a:pt x="993" y="128"/>
                    <a:pt x="830" y="0"/>
                    <a:pt x="607" y="0"/>
                  </a:cubicBezTo>
                  <a:cubicBezTo>
                    <a:pt x="248" y="0"/>
                    <a:pt x="0" y="316"/>
                    <a:pt x="0" y="680"/>
                  </a:cubicBezTo>
                  <a:cubicBezTo>
                    <a:pt x="0" y="1023"/>
                    <a:pt x="253" y="1347"/>
                    <a:pt x="612" y="1347"/>
                  </a:cubicBezTo>
                  <a:cubicBezTo>
                    <a:pt x="800" y="1347"/>
                    <a:pt x="988" y="1241"/>
                    <a:pt x="1091" y="1076"/>
                  </a:cubicBezTo>
                  <a:cubicBezTo>
                    <a:pt x="1091" y="1334"/>
                    <a:pt x="1091" y="1334"/>
                    <a:pt x="1091" y="1334"/>
                  </a:cubicBezTo>
                  <a:cubicBezTo>
                    <a:pt x="1091" y="1615"/>
                    <a:pt x="875" y="1753"/>
                    <a:pt x="619" y="1753"/>
                  </a:cubicBezTo>
                  <a:cubicBezTo>
                    <a:pt x="426" y="1753"/>
                    <a:pt x="243" y="1675"/>
                    <a:pt x="140" y="1510"/>
                  </a:cubicBezTo>
                  <a:cubicBezTo>
                    <a:pt x="35" y="1592"/>
                    <a:pt x="35" y="1592"/>
                    <a:pt x="35" y="1592"/>
                  </a:cubicBezTo>
                  <a:cubicBezTo>
                    <a:pt x="150" y="1773"/>
                    <a:pt x="321" y="1888"/>
                    <a:pt x="619" y="1888"/>
                  </a:cubicBezTo>
                  <a:cubicBezTo>
                    <a:pt x="970" y="1888"/>
                    <a:pt x="1261" y="1698"/>
                    <a:pt x="1261" y="1334"/>
                  </a:cubicBezTo>
                  <a:cubicBezTo>
                    <a:pt x="1261" y="23"/>
                    <a:pt x="1261" y="23"/>
                    <a:pt x="1261" y="23"/>
                  </a:cubicBezTo>
                  <a:lnTo>
                    <a:pt x="1108" y="23"/>
                  </a:lnTo>
                  <a:close/>
                  <a:moveTo>
                    <a:pt x="1091" y="880"/>
                  </a:moveTo>
                  <a:cubicBezTo>
                    <a:pt x="1060" y="1041"/>
                    <a:pt x="862" y="1204"/>
                    <a:pt x="659" y="1204"/>
                  </a:cubicBezTo>
                  <a:cubicBezTo>
                    <a:pt x="386" y="1204"/>
                    <a:pt x="173" y="963"/>
                    <a:pt x="173" y="682"/>
                  </a:cubicBezTo>
                  <a:cubicBezTo>
                    <a:pt x="173" y="424"/>
                    <a:pt x="346" y="151"/>
                    <a:pt x="637" y="151"/>
                  </a:cubicBezTo>
                  <a:cubicBezTo>
                    <a:pt x="825" y="151"/>
                    <a:pt x="1015" y="289"/>
                    <a:pt x="1091" y="477"/>
                  </a:cubicBezTo>
                  <a:lnTo>
                    <a:pt x="1091" y="8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8" name="Freeform 98">
              <a:extLst>
                <a:ext uri="{FF2B5EF4-FFF2-40B4-BE49-F238E27FC236}">
                  <a16:creationId xmlns:a16="http://schemas.microsoft.com/office/drawing/2014/main" id="{8CE3773D-7861-4B4C-B414-902037613DB6}"/>
                </a:ext>
              </a:extLst>
            </p:cNvPr>
            <p:cNvSpPr>
              <a:spLocks noEditPoints="1"/>
            </p:cNvSpPr>
            <p:nvPr userDrawn="1"/>
          </p:nvSpPr>
          <p:spPr bwMode="white">
            <a:xfrm>
              <a:off x="4575" y="1948"/>
              <a:ext cx="128" cy="134"/>
            </a:xfrm>
            <a:custGeom>
              <a:avLst/>
              <a:gdLst>
                <a:gd name="T0" fmla="*/ 649 w 1298"/>
                <a:gd name="T1" fmla="*/ 0 h 1354"/>
                <a:gd name="T2" fmla="*/ 0 w 1298"/>
                <a:gd name="T3" fmla="*/ 680 h 1354"/>
                <a:gd name="T4" fmla="*/ 649 w 1298"/>
                <a:gd name="T5" fmla="*/ 1354 h 1354"/>
                <a:gd name="T6" fmla="*/ 1298 w 1298"/>
                <a:gd name="T7" fmla="*/ 680 h 1354"/>
                <a:gd name="T8" fmla="*/ 649 w 1298"/>
                <a:gd name="T9" fmla="*/ 0 h 1354"/>
                <a:gd name="T10" fmla="*/ 646 w 1298"/>
                <a:gd name="T11" fmla="*/ 1204 h 1354"/>
                <a:gd name="T12" fmla="*/ 175 w 1298"/>
                <a:gd name="T13" fmla="*/ 682 h 1354"/>
                <a:gd name="T14" fmla="*/ 649 w 1298"/>
                <a:gd name="T15" fmla="*/ 151 h 1354"/>
                <a:gd name="T16" fmla="*/ 1123 w 1298"/>
                <a:gd name="T17" fmla="*/ 677 h 1354"/>
                <a:gd name="T18" fmla="*/ 646 w 1298"/>
                <a:gd name="T19" fmla="*/ 120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8" h="1354">
                  <a:moveTo>
                    <a:pt x="649" y="0"/>
                  </a:moveTo>
                  <a:cubicBezTo>
                    <a:pt x="275" y="0"/>
                    <a:pt x="0" y="314"/>
                    <a:pt x="0" y="680"/>
                  </a:cubicBezTo>
                  <a:cubicBezTo>
                    <a:pt x="0" y="1043"/>
                    <a:pt x="268" y="1354"/>
                    <a:pt x="649" y="1354"/>
                  </a:cubicBezTo>
                  <a:cubicBezTo>
                    <a:pt x="1025" y="1354"/>
                    <a:pt x="1298" y="1043"/>
                    <a:pt x="1298" y="680"/>
                  </a:cubicBezTo>
                  <a:cubicBezTo>
                    <a:pt x="1298" y="314"/>
                    <a:pt x="1023" y="0"/>
                    <a:pt x="649" y="0"/>
                  </a:cubicBezTo>
                  <a:close/>
                  <a:moveTo>
                    <a:pt x="646" y="1204"/>
                  </a:moveTo>
                  <a:cubicBezTo>
                    <a:pt x="386" y="1204"/>
                    <a:pt x="175" y="973"/>
                    <a:pt x="175" y="682"/>
                  </a:cubicBezTo>
                  <a:cubicBezTo>
                    <a:pt x="175" y="389"/>
                    <a:pt x="388" y="151"/>
                    <a:pt x="649" y="151"/>
                  </a:cubicBezTo>
                  <a:cubicBezTo>
                    <a:pt x="907" y="151"/>
                    <a:pt x="1123" y="386"/>
                    <a:pt x="1123" y="677"/>
                  </a:cubicBezTo>
                  <a:cubicBezTo>
                    <a:pt x="1123" y="968"/>
                    <a:pt x="907" y="1204"/>
                    <a:pt x="646"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9" name="Freeform 99">
              <a:extLst>
                <a:ext uri="{FF2B5EF4-FFF2-40B4-BE49-F238E27FC236}">
                  <a16:creationId xmlns:a16="http://schemas.microsoft.com/office/drawing/2014/main" id="{B8EDB16B-4E97-446D-962C-0A436CAF3244}"/>
                </a:ext>
              </a:extLst>
            </p:cNvPr>
            <p:cNvSpPr>
              <a:spLocks/>
            </p:cNvSpPr>
            <p:nvPr userDrawn="1"/>
          </p:nvSpPr>
          <p:spPr bwMode="white">
            <a:xfrm>
              <a:off x="4730" y="1951"/>
              <a:ext cx="116" cy="131"/>
            </a:xfrm>
            <a:custGeom>
              <a:avLst/>
              <a:gdLst>
                <a:gd name="T0" fmla="*/ 0 w 1178"/>
                <a:gd name="T1" fmla="*/ 767 h 1331"/>
                <a:gd name="T2" fmla="*/ 0 w 1178"/>
                <a:gd name="T3" fmla="*/ 0 h 1331"/>
                <a:gd name="T4" fmla="*/ 171 w 1178"/>
                <a:gd name="T5" fmla="*/ 0 h 1331"/>
                <a:gd name="T6" fmla="*/ 171 w 1178"/>
                <a:gd name="T7" fmla="*/ 737 h 1331"/>
                <a:gd name="T8" fmla="*/ 474 w 1178"/>
                <a:gd name="T9" fmla="*/ 1181 h 1331"/>
                <a:gd name="T10" fmla="*/ 945 w 1178"/>
                <a:gd name="T11" fmla="*/ 822 h 1331"/>
                <a:gd name="T12" fmla="*/ 945 w 1178"/>
                <a:gd name="T13" fmla="*/ 0 h 1331"/>
                <a:gd name="T14" fmla="*/ 1116 w 1178"/>
                <a:gd name="T15" fmla="*/ 0 h 1331"/>
                <a:gd name="T16" fmla="*/ 1116 w 1178"/>
                <a:gd name="T17" fmla="*/ 1086 h 1331"/>
                <a:gd name="T18" fmla="*/ 1178 w 1178"/>
                <a:gd name="T19" fmla="*/ 1156 h 1331"/>
                <a:gd name="T20" fmla="*/ 1178 w 1178"/>
                <a:gd name="T21" fmla="*/ 1306 h 1331"/>
                <a:gd name="T22" fmla="*/ 1108 w 1178"/>
                <a:gd name="T23" fmla="*/ 1314 h 1331"/>
                <a:gd name="T24" fmla="*/ 968 w 1178"/>
                <a:gd name="T25" fmla="*/ 1191 h 1331"/>
                <a:gd name="T26" fmla="*/ 968 w 1178"/>
                <a:gd name="T27" fmla="*/ 1010 h 1331"/>
                <a:gd name="T28" fmla="*/ 416 w 1178"/>
                <a:gd name="T29" fmla="*/ 1331 h 1331"/>
                <a:gd name="T30" fmla="*/ 0 w 1178"/>
                <a:gd name="T31" fmla="*/ 767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8" h="1331">
                  <a:moveTo>
                    <a:pt x="0" y="767"/>
                  </a:moveTo>
                  <a:cubicBezTo>
                    <a:pt x="0" y="0"/>
                    <a:pt x="0" y="0"/>
                    <a:pt x="0" y="0"/>
                  </a:cubicBezTo>
                  <a:cubicBezTo>
                    <a:pt x="171" y="0"/>
                    <a:pt x="171" y="0"/>
                    <a:pt x="171" y="0"/>
                  </a:cubicBezTo>
                  <a:cubicBezTo>
                    <a:pt x="171" y="737"/>
                    <a:pt x="171" y="737"/>
                    <a:pt x="171" y="737"/>
                  </a:cubicBezTo>
                  <a:cubicBezTo>
                    <a:pt x="171" y="1035"/>
                    <a:pt x="271" y="1181"/>
                    <a:pt x="474" y="1181"/>
                  </a:cubicBezTo>
                  <a:cubicBezTo>
                    <a:pt x="677" y="1181"/>
                    <a:pt x="868" y="1040"/>
                    <a:pt x="945" y="822"/>
                  </a:cubicBezTo>
                  <a:cubicBezTo>
                    <a:pt x="945" y="0"/>
                    <a:pt x="945" y="0"/>
                    <a:pt x="945" y="0"/>
                  </a:cubicBezTo>
                  <a:cubicBezTo>
                    <a:pt x="1116" y="0"/>
                    <a:pt x="1116" y="0"/>
                    <a:pt x="1116" y="0"/>
                  </a:cubicBezTo>
                  <a:cubicBezTo>
                    <a:pt x="1116" y="1086"/>
                    <a:pt x="1116" y="1086"/>
                    <a:pt x="1116" y="1086"/>
                  </a:cubicBezTo>
                  <a:cubicBezTo>
                    <a:pt x="1116" y="1133"/>
                    <a:pt x="1136" y="1156"/>
                    <a:pt x="1178" y="1156"/>
                  </a:cubicBezTo>
                  <a:cubicBezTo>
                    <a:pt x="1178" y="1306"/>
                    <a:pt x="1178" y="1306"/>
                    <a:pt x="1178" y="1306"/>
                  </a:cubicBezTo>
                  <a:cubicBezTo>
                    <a:pt x="1146" y="1311"/>
                    <a:pt x="1126" y="1314"/>
                    <a:pt x="1108" y="1314"/>
                  </a:cubicBezTo>
                  <a:cubicBezTo>
                    <a:pt x="1031" y="1314"/>
                    <a:pt x="968" y="1261"/>
                    <a:pt x="968" y="1191"/>
                  </a:cubicBezTo>
                  <a:cubicBezTo>
                    <a:pt x="968" y="1010"/>
                    <a:pt x="968" y="1010"/>
                    <a:pt x="968" y="1010"/>
                  </a:cubicBezTo>
                  <a:cubicBezTo>
                    <a:pt x="852" y="1213"/>
                    <a:pt x="644" y="1331"/>
                    <a:pt x="416" y="1331"/>
                  </a:cubicBezTo>
                  <a:cubicBezTo>
                    <a:pt x="143" y="1331"/>
                    <a:pt x="0" y="1138"/>
                    <a:pt x="0" y="7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1" name="Freeform 100">
              <a:extLst>
                <a:ext uri="{FF2B5EF4-FFF2-40B4-BE49-F238E27FC236}">
                  <a16:creationId xmlns:a16="http://schemas.microsoft.com/office/drawing/2014/main" id="{6A54125F-7275-499B-96A9-97B437542CB2}"/>
                </a:ext>
              </a:extLst>
            </p:cNvPr>
            <p:cNvSpPr>
              <a:spLocks/>
            </p:cNvSpPr>
            <p:nvPr userDrawn="1"/>
          </p:nvSpPr>
          <p:spPr bwMode="white">
            <a:xfrm>
              <a:off x="4878" y="1950"/>
              <a:ext cx="64" cy="130"/>
            </a:xfrm>
            <a:custGeom>
              <a:avLst/>
              <a:gdLst>
                <a:gd name="T0" fmla="*/ 652 w 652"/>
                <a:gd name="T1" fmla="*/ 158 h 1314"/>
                <a:gd name="T2" fmla="*/ 170 w 652"/>
                <a:gd name="T3" fmla="*/ 502 h 1314"/>
                <a:gd name="T4" fmla="*/ 170 w 652"/>
                <a:gd name="T5" fmla="*/ 1314 h 1314"/>
                <a:gd name="T6" fmla="*/ 0 w 652"/>
                <a:gd name="T7" fmla="*/ 1314 h 1314"/>
                <a:gd name="T8" fmla="*/ 0 w 652"/>
                <a:gd name="T9" fmla="*/ 8 h 1314"/>
                <a:gd name="T10" fmla="*/ 160 w 652"/>
                <a:gd name="T11" fmla="*/ 8 h 1314"/>
                <a:gd name="T12" fmla="*/ 160 w 652"/>
                <a:gd name="T13" fmla="*/ 321 h 1314"/>
                <a:gd name="T14" fmla="*/ 577 w 652"/>
                <a:gd name="T15" fmla="*/ 0 h 1314"/>
                <a:gd name="T16" fmla="*/ 652 w 652"/>
                <a:gd name="T17" fmla="*/ 3 h 1314"/>
                <a:gd name="T18" fmla="*/ 652 w 652"/>
                <a:gd name="T19" fmla="*/ 15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1314">
                  <a:moveTo>
                    <a:pt x="652" y="158"/>
                  </a:moveTo>
                  <a:cubicBezTo>
                    <a:pt x="424" y="166"/>
                    <a:pt x="241" y="291"/>
                    <a:pt x="170" y="502"/>
                  </a:cubicBezTo>
                  <a:cubicBezTo>
                    <a:pt x="170" y="1314"/>
                    <a:pt x="170" y="1314"/>
                    <a:pt x="170" y="1314"/>
                  </a:cubicBezTo>
                  <a:cubicBezTo>
                    <a:pt x="0" y="1314"/>
                    <a:pt x="0" y="1314"/>
                    <a:pt x="0" y="1314"/>
                  </a:cubicBezTo>
                  <a:cubicBezTo>
                    <a:pt x="0" y="8"/>
                    <a:pt x="0" y="8"/>
                    <a:pt x="0" y="8"/>
                  </a:cubicBezTo>
                  <a:cubicBezTo>
                    <a:pt x="160" y="8"/>
                    <a:pt x="160" y="8"/>
                    <a:pt x="160" y="8"/>
                  </a:cubicBezTo>
                  <a:cubicBezTo>
                    <a:pt x="160" y="321"/>
                    <a:pt x="160" y="321"/>
                    <a:pt x="160" y="321"/>
                  </a:cubicBezTo>
                  <a:cubicBezTo>
                    <a:pt x="251" y="138"/>
                    <a:pt x="408" y="0"/>
                    <a:pt x="577" y="0"/>
                  </a:cubicBezTo>
                  <a:cubicBezTo>
                    <a:pt x="607" y="0"/>
                    <a:pt x="634" y="0"/>
                    <a:pt x="652" y="3"/>
                  </a:cubicBezTo>
                  <a:lnTo>
                    <a:pt x="652"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8" name="Freeform 101">
              <a:extLst>
                <a:ext uri="{FF2B5EF4-FFF2-40B4-BE49-F238E27FC236}">
                  <a16:creationId xmlns:a16="http://schemas.microsoft.com/office/drawing/2014/main" id="{E317E2C2-93C0-4A66-9066-692494F9C724}"/>
                </a:ext>
              </a:extLst>
            </p:cNvPr>
            <p:cNvSpPr>
              <a:spLocks/>
            </p:cNvSpPr>
            <p:nvPr userDrawn="1"/>
          </p:nvSpPr>
          <p:spPr bwMode="white">
            <a:xfrm>
              <a:off x="5023" y="1899"/>
              <a:ext cx="108" cy="181"/>
            </a:xfrm>
            <a:custGeom>
              <a:avLst/>
              <a:gdLst>
                <a:gd name="T0" fmla="*/ 1098 w 1098"/>
                <a:gd name="T1" fmla="*/ 1830 h 1830"/>
                <a:gd name="T2" fmla="*/ 927 w 1098"/>
                <a:gd name="T3" fmla="*/ 1830 h 1830"/>
                <a:gd name="T4" fmla="*/ 927 w 1098"/>
                <a:gd name="T5" fmla="*/ 1100 h 1830"/>
                <a:gd name="T6" fmla="*/ 626 w 1098"/>
                <a:gd name="T7" fmla="*/ 657 h 1830"/>
                <a:gd name="T8" fmla="*/ 170 w 1098"/>
                <a:gd name="T9" fmla="*/ 1030 h 1830"/>
                <a:gd name="T10" fmla="*/ 170 w 1098"/>
                <a:gd name="T11" fmla="*/ 1830 h 1830"/>
                <a:gd name="T12" fmla="*/ 0 w 1098"/>
                <a:gd name="T13" fmla="*/ 1830 h 1830"/>
                <a:gd name="T14" fmla="*/ 0 w 1098"/>
                <a:gd name="T15" fmla="*/ 0 h 1830"/>
                <a:gd name="T16" fmla="*/ 170 w 1098"/>
                <a:gd name="T17" fmla="*/ 0 h 1830"/>
                <a:gd name="T18" fmla="*/ 170 w 1098"/>
                <a:gd name="T19" fmla="*/ 820 h 1830"/>
                <a:gd name="T20" fmla="*/ 684 w 1098"/>
                <a:gd name="T21" fmla="*/ 501 h 1830"/>
                <a:gd name="T22" fmla="*/ 1098 w 1098"/>
                <a:gd name="T23" fmla="*/ 1066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7" y="1830"/>
                    <a:pt x="927" y="1830"/>
                    <a:pt x="927" y="1830"/>
                  </a:cubicBezTo>
                  <a:cubicBezTo>
                    <a:pt x="927" y="1100"/>
                    <a:pt x="927" y="1100"/>
                    <a:pt x="927" y="1100"/>
                  </a:cubicBezTo>
                  <a:cubicBezTo>
                    <a:pt x="927" y="805"/>
                    <a:pt x="822" y="657"/>
                    <a:pt x="626" y="657"/>
                  </a:cubicBezTo>
                  <a:cubicBezTo>
                    <a:pt x="433" y="657"/>
                    <a:pt x="230" y="817"/>
                    <a:pt x="170" y="1030"/>
                  </a:cubicBezTo>
                  <a:cubicBezTo>
                    <a:pt x="170" y="1830"/>
                    <a:pt x="170" y="1830"/>
                    <a:pt x="170" y="1830"/>
                  </a:cubicBezTo>
                  <a:cubicBezTo>
                    <a:pt x="0" y="1830"/>
                    <a:pt x="0" y="1830"/>
                    <a:pt x="0" y="1830"/>
                  </a:cubicBezTo>
                  <a:cubicBezTo>
                    <a:pt x="0" y="0"/>
                    <a:pt x="0" y="0"/>
                    <a:pt x="0" y="0"/>
                  </a:cubicBezTo>
                  <a:cubicBezTo>
                    <a:pt x="170" y="0"/>
                    <a:pt x="170" y="0"/>
                    <a:pt x="170" y="0"/>
                  </a:cubicBezTo>
                  <a:cubicBezTo>
                    <a:pt x="170" y="820"/>
                    <a:pt x="170" y="820"/>
                    <a:pt x="170" y="820"/>
                  </a:cubicBezTo>
                  <a:cubicBezTo>
                    <a:pt x="275" y="624"/>
                    <a:pt x="473" y="501"/>
                    <a:pt x="684" y="501"/>
                  </a:cubicBezTo>
                  <a:cubicBezTo>
                    <a:pt x="985" y="501"/>
                    <a:pt x="1098" y="729"/>
                    <a:pt x="1098" y="1066"/>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9" name="Freeform 102">
              <a:extLst>
                <a:ext uri="{FF2B5EF4-FFF2-40B4-BE49-F238E27FC236}">
                  <a16:creationId xmlns:a16="http://schemas.microsoft.com/office/drawing/2014/main" id="{9DC4DFDE-6C09-4EA8-9B67-DAD81EE0EF40}"/>
                </a:ext>
              </a:extLst>
            </p:cNvPr>
            <p:cNvSpPr>
              <a:spLocks noEditPoints="1"/>
            </p:cNvSpPr>
            <p:nvPr userDrawn="1"/>
          </p:nvSpPr>
          <p:spPr bwMode="white">
            <a:xfrm>
              <a:off x="5158" y="1948"/>
              <a:ext cx="128" cy="134"/>
            </a:xfrm>
            <a:custGeom>
              <a:avLst/>
              <a:gdLst>
                <a:gd name="T0" fmla="*/ 1301 w 1301"/>
                <a:gd name="T1" fmla="*/ 670 h 1354"/>
                <a:gd name="T2" fmla="*/ 654 w 1301"/>
                <a:gd name="T3" fmla="*/ 0 h 1354"/>
                <a:gd name="T4" fmla="*/ 0 w 1301"/>
                <a:gd name="T5" fmla="*/ 672 h 1354"/>
                <a:gd name="T6" fmla="*/ 657 w 1301"/>
                <a:gd name="T7" fmla="*/ 1354 h 1354"/>
                <a:gd name="T8" fmla="*/ 1211 w 1301"/>
                <a:gd name="T9" fmla="*/ 1028 h 1354"/>
                <a:gd name="T10" fmla="*/ 1063 w 1301"/>
                <a:gd name="T11" fmla="*/ 988 h 1354"/>
                <a:gd name="T12" fmla="*/ 662 w 1301"/>
                <a:gd name="T13" fmla="*/ 1224 h 1354"/>
                <a:gd name="T14" fmla="*/ 181 w 1301"/>
                <a:gd name="T15" fmla="*/ 737 h 1354"/>
                <a:gd name="T16" fmla="*/ 1296 w 1301"/>
                <a:gd name="T17" fmla="*/ 737 h 1354"/>
                <a:gd name="T18" fmla="*/ 1301 w 1301"/>
                <a:gd name="T19" fmla="*/ 670 h 1354"/>
                <a:gd name="T20" fmla="*/ 175 w 1301"/>
                <a:gd name="T21" fmla="*/ 607 h 1354"/>
                <a:gd name="T22" fmla="*/ 654 w 1301"/>
                <a:gd name="T23" fmla="*/ 133 h 1354"/>
                <a:gd name="T24" fmla="*/ 1138 w 1301"/>
                <a:gd name="T25" fmla="*/ 607 h 1354"/>
                <a:gd name="T26" fmla="*/ 175 w 1301"/>
                <a:gd name="T27" fmla="*/ 60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1354">
                  <a:moveTo>
                    <a:pt x="1301" y="670"/>
                  </a:moveTo>
                  <a:cubicBezTo>
                    <a:pt x="1299" y="311"/>
                    <a:pt x="1035" y="0"/>
                    <a:pt x="654" y="0"/>
                  </a:cubicBezTo>
                  <a:cubicBezTo>
                    <a:pt x="276" y="0"/>
                    <a:pt x="0" y="306"/>
                    <a:pt x="0" y="672"/>
                  </a:cubicBezTo>
                  <a:cubicBezTo>
                    <a:pt x="0" y="1043"/>
                    <a:pt x="276" y="1354"/>
                    <a:pt x="657" y="1354"/>
                  </a:cubicBezTo>
                  <a:cubicBezTo>
                    <a:pt x="908" y="1354"/>
                    <a:pt x="1131" y="1219"/>
                    <a:pt x="1211" y="1028"/>
                  </a:cubicBezTo>
                  <a:cubicBezTo>
                    <a:pt x="1063" y="988"/>
                    <a:pt x="1063" y="988"/>
                    <a:pt x="1063" y="988"/>
                  </a:cubicBezTo>
                  <a:cubicBezTo>
                    <a:pt x="1003" y="1129"/>
                    <a:pt x="835" y="1224"/>
                    <a:pt x="662" y="1224"/>
                  </a:cubicBezTo>
                  <a:cubicBezTo>
                    <a:pt x="411" y="1224"/>
                    <a:pt x="201" y="1018"/>
                    <a:pt x="181" y="737"/>
                  </a:cubicBezTo>
                  <a:cubicBezTo>
                    <a:pt x="1296" y="737"/>
                    <a:pt x="1296" y="737"/>
                    <a:pt x="1296" y="737"/>
                  </a:cubicBezTo>
                  <a:cubicBezTo>
                    <a:pt x="1299" y="727"/>
                    <a:pt x="1301" y="695"/>
                    <a:pt x="1301" y="670"/>
                  </a:cubicBezTo>
                  <a:close/>
                  <a:moveTo>
                    <a:pt x="175" y="607"/>
                  </a:moveTo>
                  <a:cubicBezTo>
                    <a:pt x="193" y="331"/>
                    <a:pt x="399" y="133"/>
                    <a:pt x="654" y="133"/>
                  </a:cubicBezTo>
                  <a:cubicBezTo>
                    <a:pt x="910" y="133"/>
                    <a:pt x="1116" y="329"/>
                    <a:pt x="1138" y="607"/>
                  </a:cubicBezTo>
                  <a:lnTo>
                    <a:pt x="175"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0" name="Freeform 103">
              <a:extLst>
                <a:ext uri="{FF2B5EF4-FFF2-40B4-BE49-F238E27FC236}">
                  <a16:creationId xmlns:a16="http://schemas.microsoft.com/office/drawing/2014/main" id="{52DDC703-4404-4B73-ACB6-6A169D45B551}"/>
                </a:ext>
              </a:extLst>
            </p:cNvPr>
            <p:cNvSpPr>
              <a:spLocks noEditPoints="1"/>
            </p:cNvSpPr>
            <p:nvPr userDrawn="1"/>
          </p:nvSpPr>
          <p:spPr bwMode="white">
            <a:xfrm>
              <a:off x="5301" y="1948"/>
              <a:ext cx="116" cy="134"/>
            </a:xfrm>
            <a:custGeom>
              <a:avLst/>
              <a:gdLst>
                <a:gd name="T0" fmla="*/ 1106 w 1166"/>
                <a:gd name="T1" fmla="*/ 1109 h 1354"/>
                <a:gd name="T2" fmla="*/ 1106 w 1166"/>
                <a:gd name="T3" fmla="*/ 519 h 1354"/>
                <a:gd name="T4" fmla="*/ 587 w 1166"/>
                <a:gd name="T5" fmla="*/ 0 h 1354"/>
                <a:gd name="T6" fmla="*/ 88 w 1166"/>
                <a:gd name="T7" fmla="*/ 171 h 1354"/>
                <a:gd name="T8" fmla="*/ 148 w 1166"/>
                <a:gd name="T9" fmla="*/ 284 h 1354"/>
                <a:gd name="T10" fmla="*/ 569 w 1166"/>
                <a:gd name="T11" fmla="*/ 128 h 1354"/>
                <a:gd name="T12" fmla="*/ 935 w 1166"/>
                <a:gd name="T13" fmla="*/ 504 h 1354"/>
                <a:gd name="T14" fmla="*/ 935 w 1166"/>
                <a:gd name="T15" fmla="*/ 622 h 1354"/>
                <a:gd name="T16" fmla="*/ 552 w 1166"/>
                <a:gd name="T17" fmla="*/ 554 h 1354"/>
                <a:gd name="T18" fmla="*/ 0 w 1166"/>
                <a:gd name="T19" fmla="*/ 956 h 1354"/>
                <a:gd name="T20" fmla="*/ 449 w 1166"/>
                <a:gd name="T21" fmla="*/ 1354 h 1354"/>
                <a:gd name="T22" fmla="*/ 955 w 1166"/>
                <a:gd name="T23" fmla="*/ 1111 h 1354"/>
                <a:gd name="T24" fmla="*/ 960 w 1166"/>
                <a:gd name="T25" fmla="*/ 1214 h 1354"/>
                <a:gd name="T26" fmla="*/ 1098 w 1166"/>
                <a:gd name="T27" fmla="*/ 1334 h 1354"/>
                <a:gd name="T28" fmla="*/ 1166 w 1166"/>
                <a:gd name="T29" fmla="*/ 1329 h 1354"/>
                <a:gd name="T30" fmla="*/ 1166 w 1166"/>
                <a:gd name="T31" fmla="*/ 1179 h 1354"/>
                <a:gd name="T32" fmla="*/ 1106 w 1166"/>
                <a:gd name="T33" fmla="*/ 1109 h 1354"/>
                <a:gd name="T34" fmla="*/ 935 w 1166"/>
                <a:gd name="T35" fmla="*/ 943 h 1354"/>
                <a:gd name="T36" fmla="*/ 893 w 1166"/>
                <a:gd name="T37" fmla="*/ 1041 h 1354"/>
                <a:gd name="T38" fmla="*/ 492 w 1166"/>
                <a:gd name="T39" fmla="*/ 1224 h 1354"/>
                <a:gd name="T40" fmla="*/ 166 w 1166"/>
                <a:gd name="T41" fmla="*/ 940 h 1354"/>
                <a:gd name="T42" fmla="*/ 577 w 1166"/>
                <a:gd name="T43" fmla="*/ 662 h 1354"/>
                <a:gd name="T44" fmla="*/ 935 w 1166"/>
                <a:gd name="T45" fmla="*/ 730 h 1354"/>
                <a:gd name="T46" fmla="*/ 935 w 1166"/>
                <a:gd name="T47" fmla="*/ 943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6" h="1354">
                  <a:moveTo>
                    <a:pt x="1106" y="1109"/>
                  </a:moveTo>
                  <a:cubicBezTo>
                    <a:pt x="1106" y="519"/>
                    <a:pt x="1106" y="519"/>
                    <a:pt x="1106" y="519"/>
                  </a:cubicBezTo>
                  <a:cubicBezTo>
                    <a:pt x="1106" y="196"/>
                    <a:pt x="903" y="0"/>
                    <a:pt x="587" y="0"/>
                  </a:cubicBezTo>
                  <a:cubicBezTo>
                    <a:pt x="414" y="0"/>
                    <a:pt x="256" y="58"/>
                    <a:pt x="88" y="171"/>
                  </a:cubicBezTo>
                  <a:cubicBezTo>
                    <a:pt x="148" y="284"/>
                    <a:pt x="148" y="284"/>
                    <a:pt x="148" y="284"/>
                  </a:cubicBezTo>
                  <a:cubicBezTo>
                    <a:pt x="291" y="183"/>
                    <a:pt x="432" y="128"/>
                    <a:pt x="569" y="128"/>
                  </a:cubicBezTo>
                  <a:cubicBezTo>
                    <a:pt x="793" y="128"/>
                    <a:pt x="935" y="274"/>
                    <a:pt x="935" y="504"/>
                  </a:cubicBezTo>
                  <a:cubicBezTo>
                    <a:pt x="935" y="622"/>
                    <a:pt x="935" y="622"/>
                    <a:pt x="935" y="622"/>
                  </a:cubicBezTo>
                  <a:cubicBezTo>
                    <a:pt x="828" y="579"/>
                    <a:pt x="682" y="554"/>
                    <a:pt x="552" y="554"/>
                  </a:cubicBezTo>
                  <a:cubicBezTo>
                    <a:pt x="226" y="554"/>
                    <a:pt x="0" y="712"/>
                    <a:pt x="0" y="956"/>
                  </a:cubicBezTo>
                  <a:cubicBezTo>
                    <a:pt x="0" y="1171"/>
                    <a:pt x="181" y="1354"/>
                    <a:pt x="449" y="1354"/>
                  </a:cubicBezTo>
                  <a:cubicBezTo>
                    <a:pt x="637" y="1354"/>
                    <a:pt x="843" y="1264"/>
                    <a:pt x="955" y="1111"/>
                  </a:cubicBezTo>
                  <a:cubicBezTo>
                    <a:pt x="960" y="1214"/>
                    <a:pt x="960" y="1214"/>
                    <a:pt x="960" y="1214"/>
                  </a:cubicBezTo>
                  <a:cubicBezTo>
                    <a:pt x="966" y="1294"/>
                    <a:pt x="1031" y="1334"/>
                    <a:pt x="1098" y="1334"/>
                  </a:cubicBezTo>
                  <a:cubicBezTo>
                    <a:pt x="1116" y="1334"/>
                    <a:pt x="1139" y="1332"/>
                    <a:pt x="1166" y="1329"/>
                  </a:cubicBezTo>
                  <a:cubicBezTo>
                    <a:pt x="1166" y="1179"/>
                    <a:pt x="1166" y="1179"/>
                    <a:pt x="1166" y="1179"/>
                  </a:cubicBezTo>
                  <a:cubicBezTo>
                    <a:pt x="1123" y="1179"/>
                    <a:pt x="1106" y="1156"/>
                    <a:pt x="1106" y="1109"/>
                  </a:cubicBezTo>
                  <a:close/>
                  <a:moveTo>
                    <a:pt x="935" y="943"/>
                  </a:moveTo>
                  <a:cubicBezTo>
                    <a:pt x="935" y="973"/>
                    <a:pt x="915" y="1011"/>
                    <a:pt x="893" y="1041"/>
                  </a:cubicBezTo>
                  <a:cubicBezTo>
                    <a:pt x="807" y="1154"/>
                    <a:pt x="642" y="1224"/>
                    <a:pt x="492" y="1224"/>
                  </a:cubicBezTo>
                  <a:cubicBezTo>
                    <a:pt x="273" y="1224"/>
                    <a:pt x="166" y="1078"/>
                    <a:pt x="166" y="940"/>
                  </a:cubicBezTo>
                  <a:cubicBezTo>
                    <a:pt x="166" y="767"/>
                    <a:pt x="334" y="662"/>
                    <a:pt x="577" y="662"/>
                  </a:cubicBezTo>
                  <a:cubicBezTo>
                    <a:pt x="695" y="662"/>
                    <a:pt x="823" y="687"/>
                    <a:pt x="935" y="730"/>
                  </a:cubicBezTo>
                  <a:lnTo>
                    <a:pt x="935"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1" name="Freeform 104">
              <a:extLst>
                <a:ext uri="{FF2B5EF4-FFF2-40B4-BE49-F238E27FC236}">
                  <a16:creationId xmlns:a16="http://schemas.microsoft.com/office/drawing/2014/main" id="{7F3C690B-58FE-49E2-896B-B0C69C4A11E1}"/>
                </a:ext>
              </a:extLst>
            </p:cNvPr>
            <p:cNvSpPr>
              <a:spLocks/>
            </p:cNvSpPr>
            <p:nvPr userDrawn="1"/>
          </p:nvSpPr>
          <p:spPr bwMode="white">
            <a:xfrm>
              <a:off x="5448" y="1899"/>
              <a:ext cx="48" cy="182"/>
            </a:xfrm>
            <a:custGeom>
              <a:avLst/>
              <a:gdLst>
                <a:gd name="T0" fmla="*/ 0 w 489"/>
                <a:gd name="T1" fmla="*/ 0 h 1845"/>
                <a:gd name="T2" fmla="*/ 171 w 489"/>
                <a:gd name="T3" fmla="*/ 0 h 1845"/>
                <a:gd name="T4" fmla="*/ 171 w 489"/>
                <a:gd name="T5" fmla="*/ 1534 h 1845"/>
                <a:gd name="T6" fmla="*/ 324 w 489"/>
                <a:gd name="T7" fmla="*/ 1690 h 1845"/>
                <a:gd name="T8" fmla="*/ 459 w 489"/>
                <a:gd name="T9" fmla="*/ 1662 h 1845"/>
                <a:gd name="T10" fmla="*/ 489 w 489"/>
                <a:gd name="T11" fmla="*/ 1800 h 1845"/>
                <a:gd name="T12" fmla="*/ 254 w 489"/>
                <a:gd name="T13" fmla="*/ 1845 h 1845"/>
                <a:gd name="T14" fmla="*/ 0 w 489"/>
                <a:gd name="T15" fmla="*/ 1592 h 1845"/>
                <a:gd name="T16" fmla="*/ 0 w 489"/>
                <a:gd name="T17"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1845">
                  <a:moveTo>
                    <a:pt x="0" y="0"/>
                  </a:moveTo>
                  <a:cubicBezTo>
                    <a:pt x="171" y="0"/>
                    <a:pt x="171" y="0"/>
                    <a:pt x="171" y="0"/>
                  </a:cubicBezTo>
                  <a:cubicBezTo>
                    <a:pt x="171" y="1534"/>
                    <a:pt x="171" y="1534"/>
                    <a:pt x="171" y="1534"/>
                  </a:cubicBezTo>
                  <a:cubicBezTo>
                    <a:pt x="171" y="1632"/>
                    <a:pt x="228" y="1690"/>
                    <a:pt x="324" y="1690"/>
                  </a:cubicBezTo>
                  <a:cubicBezTo>
                    <a:pt x="361" y="1690"/>
                    <a:pt x="417" y="1680"/>
                    <a:pt x="459" y="1662"/>
                  </a:cubicBezTo>
                  <a:cubicBezTo>
                    <a:pt x="489" y="1800"/>
                    <a:pt x="489" y="1800"/>
                    <a:pt x="489" y="1800"/>
                  </a:cubicBezTo>
                  <a:cubicBezTo>
                    <a:pt x="427" y="1825"/>
                    <a:pt x="321" y="1845"/>
                    <a:pt x="254" y="1845"/>
                  </a:cubicBezTo>
                  <a:cubicBezTo>
                    <a:pt x="98" y="1845"/>
                    <a:pt x="0" y="1750"/>
                    <a:pt x="0" y="159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2" name="Freeform 105">
              <a:extLst>
                <a:ext uri="{FF2B5EF4-FFF2-40B4-BE49-F238E27FC236}">
                  <a16:creationId xmlns:a16="http://schemas.microsoft.com/office/drawing/2014/main" id="{819EDF84-D8B2-4525-ACDF-E420F5443BB3}"/>
                </a:ext>
              </a:extLst>
            </p:cNvPr>
            <p:cNvSpPr>
              <a:spLocks/>
            </p:cNvSpPr>
            <p:nvPr userDrawn="1"/>
          </p:nvSpPr>
          <p:spPr bwMode="white">
            <a:xfrm>
              <a:off x="5499" y="1907"/>
              <a:ext cx="75" cy="174"/>
            </a:xfrm>
            <a:custGeom>
              <a:avLst/>
              <a:gdLst>
                <a:gd name="T0" fmla="*/ 752 w 752"/>
                <a:gd name="T1" fmla="*/ 1684 h 1762"/>
                <a:gd name="T2" fmla="*/ 456 w 752"/>
                <a:gd name="T3" fmla="*/ 1762 h 1762"/>
                <a:gd name="T4" fmla="*/ 180 w 752"/>
                <a:gd name="T5" fmla="*/ 1511 h 1762"/>
                <a:gd name="T6" fmla="*/ 180 w 752"/>
                <a:gd name="T7" fmla="*/ 576 h 1762"/>
                <a:gd name="T8" fmla="*/ 0 w 752"/>
                <a:gd name="T9" fmla="*/ 576 h 1762"/>
                <a:gd name="T10" fmla="*/ 0 w 752"/>
                <a:gd name="T11" fmla="*/ 441 h 1762"/>
                <a:gd name="T12" fmla="*/ 180 w 752"/>
                <a:gd name="T13" fmla="*/ 441 h 1762"/>
                <a:gd name="T14" fmla="*/ 180 w 752"/>
                <a:gd name="T15" fmla="*/ 0 h 1762"/>
                <a:gd name="T16" fmla="*/ 351 w 752"/>
                <a:gd name="T17" fmla="*/ 0 h 1762"/>
                <a:gd name="T18" fmla="*/ 351 w 752"/>
                <a:gd name="T19" fmla="*/ 441 h 1762"/>
                <a:gd name="T20" fmla="*/ 651 w 752"/>
                <a:gd name="T21" fmla="*/ 441 h 1762"/>
                <a:gd name="T22" fmla="*/ 651 w 752"/>
                <a:gd name="T23" fmla="*/ 576 h 1762"/>
                <a:gd name="T24" fmla="*/ 351 w 752"/>
                <a:gd name="T25" fmla="*/ 576 h 1762"/>
                <a:gd name="T26" fmla="*/ 351 w 752"/>
                <a:gd name="T27" fmla="*/ 1464 h 1762"/>
                <a:gd name="T28" fmla="*/ 508 w 752"/>
                <a:gd name="T29" fmla="*/ 1604 h 1762"/>
                <a:gd name="T30" fmla="*/ 707 w 752"/>
                <a:gd name="T31" fmla="*/ 1547 h 1762"/>
                <a:gd name="T32" fmla="*/ 752 w 752"/>
                <a:gd name="T33" fmla="*/ 1684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2" h="1762">
                  <a:moveTo>
                    <a:pt x="752" y="1684"/>
                  </a:moveTo>
                  <a:cubicBezTo>
                    <a:pt x="711" y="1702"/>
                    <a:pt x="596" y="1762"/>
                    <a:pt x="456" y="1762"/>
                  </a:cubicBezTo>
                  <a:cubicBezTo>
                    <a:pt x="308" y="1762"/>
                    <a:pt x="180" y="1679"/>
                    <a:pt x="180" y="1511"/>
                  </a:cubicBezTo>
                  <a:cubicBezTo>
                    <a:pt x="180" y="576"/>
                    <a:pt x="180" y="576"/>
                    <a:pt x="180" y="576"/>
                  </a:cubicBezTo>
                  <a:cubicBezTo>
                    <a:pt x="0" y="576"/>
                    <a:pt x="0" y="576"/>
                    <a:pt x="0" y="576"/>
                  </a:cubicBezTo>
                  <a:cubicBezTo>
                    <a:pt x="0" y="441"/>
                    <a:pt x="0" y="441"/>
                    <a:pt x="0" y="441"/>
                  </a:cubicBezTo>
                  <a:cubicBezTo>
                    <a:pt x="180" y="441"/>
                    <a:pt x="180" y="441"/>
                    <a:pt x="180" y="441"/>
                  </a:cubicBezTo>
                  <a:cubicBezTo>
                    <a:pt x="180" y="0"/>
                    <a:pt x="180" y="0"/>
                    <a:pt x="180" y="0"/>
                  </a:cubicBezTo>
                  <a:cubicBezTo>
                    <a:pt x="351" y="0"/>
                    <a:pt x="351" y="0"/>
                    <a:pt x="351" y="0"/>
                  </a:cubicBezTo>
                  <a:cubicBezTo>
                    <a:pt x="351" y="441"/>
                    <a:pt x="351" y="441"/>
                    <a:pt x="351" y="441"/>
                  </a:cubicBezTo>
                  <a:cubicBezTo>
                    <a:pt x="651" y="441"/>
                    <a:pt x="651" y="441"/>
                    <a:pt x="651" y="441"/>
                  </a:cubicBezTo>
                  <a:cubicBezTo>
                    <a:pt x="651" y="576"/>
                    <a:pt x="651" y="576"/>
                    <a:pt x="651" y="576"/>
                  </a:cubicBezTo>
                  <a:cubicBezTo>
                    <a:pt x="351" y="576"/>
                    <a:pt x="351" y="576"/>
                    <a:pt x="351" y="576"/>
                  </a:cubicBezTo>
                  <a:cubicBezTo>
                    <a:pt x="351" y="1464"/>
                    <a:pt x="351" y="1464"/>
                    <a:pt x="351" y="1464"/>
                  </a:cubicBezTo>
                  <a:cubicBezTo>
                    <a:pt x="358" y="1559"/>
                    <a:pt x="426" y="1604"/>
                    <a:pt x="508" y="1604"/>
                  </a:cubicBezTo>
                  <a:cubicBezTo>
                    <a:pt x="603" y="1604"/>
                    <a:pt x="686" y="1559"/>
                    <a:pt x="707" y="1547"/>
                  </a:cubicBezTo>
                  <a:lnTo>
                    <a:pt x="752" y="16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3" name="Freeform 106">
              <a:extLst>
                <a:ext uri="{FF2B5EF4-FFF2-40B4-BE49-F238E27FC236}">
                  <a16:creationId xmlns:a16="http://schemas.microsoft.com/office/drawing/2014/main" id="{6DC5FDB1-A667-454A-8151-F7FBBEAF18DB}"/>
                </a:ext>
              </a:extLst>
            </p:cNvPr>
            <p:cNvSpPr>
              <a:spLocks/>
            </p:cNvSpPr>
            <p:nvPr userDrawn="1"/>
          </p:nvSpPr>
          <p:spPr bwMode="white">
            <a:xfrm>
              <a:off x="5593" y="1899"/>
              <a:ext cx="109" cy="181"/>
            </a:xfrm>
            <a:custGeom>
              <a:avLst/>
              <a:gdLst>
                <a:gd name="T0" fmla="*/ 1098 w 1098"/>
                <a:gd name="T1" fmla="*/ 1830 h 1830"/>
                <a:gd name="T2" fmla="*/ 928 w 1098"/>
                <a:gd name="T3" fmla="*/ 1830 h 1830"/>
                <a:gd name="T4" fmla="*/ 928 w 1098"/>
                <a:gd name="T5" fmla="*/ 1100 h 1830"/>
                <a:gd name="T6" fmla="*/ 627 w 1098"/>
                <a:gd name="T7" fmla="*/ 657 h 1830"/>
                <a:gd name="T8" fmla="*/ 171 w 1098"/>
                <a:gd name="T9" fmla="*/ 1030 h 1830"/>
                <a:gd name="T10" fmla="*/ 171 w 1098"/>
                <a:gd name="T11" fmla="*/ 1830 h 1830"/>
                <a:gd name="T12" fmla="*/ 0 w 1098"/>
                <a:gd name="T13" fmla="*/ 1830 h 1830"/>
                <a:gd name="T14" fmla="*/ 0 w 1098"/>
                <a:gd name="T15" fmla="*/ 0 h 1830"/>
                <a:gd name="T16" fmla="*/ 171 w 1098"/>
                <a:gd name="T17" fmla="*/ 0 h 1830"/>
                <a:gd name="T18" fmla="*/ 171 w 1098"/>
                <a:gd name="T19" fmla="*/ 820 h 1830"/>
                <a:gd name="T20" fmla="*/ 685 w 1098"/>
                <a:gd name="T21" fmla="*/ 501 h 1830"/>
                <a:gd name="T22" fmla="*/ 1098 w 1098"/>
                <a:gd name="T23" fmla="*/ 1066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8" y="1830"/>
                    <a:pt x="928" y="1830"/>
                    <a:pt x="928" y="1830"/>
                  </a:cubicBezTo>
                  <a:cubicBezTo>
                    <a:pt x="928" y="1100"/>
                    <a:pt x="928" y="1100"/>
                    <a:pt x="928" y="1100"/>
                  </a:cubicBezTo>
                  <a:cubicBezTo>
                    <a:pt x="928" y="805"/>
                    <a:pt x="822" y="657"/>
                    <a:pt x="627" y="657"/>
                  </a:cubicBezTo>
                  <a:cubicBezTo>
                    <a:pt x="434" y="657"/>
                    <a:pt x="231" y="817"/>
                    <a:pt x="171" y="1030"/>
                  </a:cubicBezTo>
                  <a:cubicBezTo>
                    <a:pt x="171" y="1830"/>
                    <a:pt x="171" y="1830"/>
                    <a:pt x="171" y="1830"/>
                  </a:cubicBezTo>
                  <a:cubicBezTo>
                    <a:pt x="0" y="1830"/>
                    <a:pt x="0" y="1830"/>
                    <a:pt x="0" y="1830"/>
                  </a:cubicBezTo>
                  <a:cubicBezTo>
                    <a:pt x="0" y="0"/>
                    <a:pt x="0" y="0"/>
                    <a:pt x="0" y="0"/>
                  </a:cubicBezTo>
                  <a:cubicBezTo>
                    <a:pt x="171" y="0"/>
                    <a:pt x="171" y="0"/>
                    <a:pt x="171" y="0"/>
                  </a:cubicBezTo>
                  <a:cubicBezTo>
                    <a:pt x="171" y="820"/>
                    <a:pt x="171" y="820"/>
                    <a:pt x="171" y="820"/>
                  </a:cubicBezTo>
                  <a:cubicBezTo>
                    <a:pt x="276" y="624"/>
                    <a:pt x="474" y="501"/>
                    <a:pt x="685" y="501"/>
                  </a:cubicBezTo>
                  <a:cubicBezTo>
                    <a:pt x="985" y="501"/>
                    <a:pt x="1098" y="729"/>
                    <a:pt x="1098" y="1066"/>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4" name="Freeform 107">
              <a:extLst>
                <a:ext uri="{FF2B5EF4-FFF2-40B4-BE49-F238E27FC236}">
                  <a16:creationId xmlns:a16="http://schemas.microsoft.com/office/drawing/2014/main" id="{EA60852F-6F9C-4D89-8ED3-C0A6D9C81882}"/>
                </a:ext>
              </a:extLst>
            </p:cNvPr>
            <p:cNvSpPr>
              <a:spLocks/>
            </p:cNvSpPr>
            <p:nvPr userDrawn="1"/>
          </p:nvSpPr>
          <p:spPr bwMode="white">
            <a:xfrm>
              <a:off x="3363" y="2204"/>
              <a:ext cx="75" cy="174"/>
            </a:xfrm>
            <a:custGeom>
              <a:avLst/>
              <a:gdLst>
                <a:gd name="T0" fmla="*/ 752 w 752"/>
                <a:gd name="T1" fmla="*/ 1685 h 1763"/>
                <a:gd name="T2" fmla="*/ 456 w 752"/>
                <a:gd name="T3" fmla="*/ 1763 h 1763"/>
                <a:gd name="T4" fmla="*/ 181 w 752"/>
                <a:gd name="T5" fmla="*/ 1512 h 1763"/>
                <a:gd name="T6" fmla="*/ 181 w 752"/>
                <a:gd name="T7" fmla="*/ 577 h 1763"/>
                <a:gd name="T8" fmla="*/ 0 w 752"/>
                <a:gd name="T9" fmla="*/ 577 h 1763"/>
                <a:gd name="T10" fmla="*/ 0 w 752"/>
                <a:gd name="T11" fmla="*/ 442 h 1763"/>
                <a:gd name="T12" fmla="*/ 181 w 752"/>
                <a:gd name="T13" fmla="*/ 442 h 1763"/>
                <a:gd name="T14" fmla="*/ 181 w 752"/>
                <a:gd name="T15" fmla="*/ 0 h 1763"/>
                <a:gd name="T16" fmla="*/ 351 w 752"/>
                <a:gd name="T17" fmla="*/ 0 h 1763"/>
                <a:gd name="T18" fmla="*/ 351 w 752"/>
                <a:gd name="T19" fmla="*/ 442 h 1763"/>
                <a:gd name="T20" fmla="*/ 652 w 752"/>
                <a:gd name="T21" fmla="*/ 442 h 1763"/>
                <a:gd name="T22" fmla="*/ 652 w 752"/>
                <a:gd name="T23" fmla="*/ 577 h 1763"/>
                <a:gd name="T24" fmla="*/ 351 w 752"/>
                <a:gd name="T25" fmla="*/ 577 h 1763"/>
                <a:gd name="T26" fmla="*/ 351 w 752"/>
                <a:gd name="T27" fmla="*/ 1464 h 1763"/>
                <a:gd name="T28" fmla="*/ 509 w 752"/>
                <a:gd name="T29" fmla="*/ 1605 h 1763"/>
                <a:gd name="T30" fmla="*/ 707 w 752"/>
                <a:gd name="T31" fmla="*/ 1547 h 1763"/>
                <a:gd name="T32" fmla="*/ 752 w 752"/>
                <a:gd name="T33" fmla="*/ 1685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2" h="1763">
                  <a:moveTo>
                    <a:pt x="752" y="1685"/>
                  </a:moveTo>
                  <a:cubicBezTo>
                    <a:pt x="712" y="1703"/>
                    <a:pt x="597" y="1763"/>
                    <a:pt x="456" y="1763"/>
                  </a:cubicBezTo>
                  <a:cubicBezTo>
                    <a:pt x="308" y="1763"/>
                    <a:pt x="181" y="1680"/>
                    <a:pt x="181" y="1512"/>
                  </a:cubicBezTo>
                  <a:cubicBezTo>
                    <a:pt x="181" y="577"/>
                    <a:pt x="181" y="577"/>
                    <a:pt x="181" y="577"/>
                  </a:cubicBezTo>
                  <a:cubicBezTo>
                    <a:pt x="0" y="577"/>
                    <a:pt x="0" y="577"/>
                    <a:pt x="0" y="577"/>
                  </a:cubicBezTo>
                  <a:cubicBezTo>
                    <a:pt x="0" y="442"/>
                    <a:pt x="0" y="442"/>
                    <a:pt x="0" y="442"/>
                  </a:cubicBezTo>
                  <a:cubicBezTo>
                    <a:pt x="181" y="442"/>
                    <a:pt x="181" y="442"/>
                    <a:pt x="181" y="442"/>
                  </a:cubicBezTo>
                  <a:cubicBezTo>
                    <a:pt x="181" y="0"/>
                    <a:pt x="181" y="0"/>
                    <a:pt x="181" y="0"/>
                  </a:cubicBezTo>
                  <a:cubicBezTo>
                    <a:pt x="351" y="0"/>
                    <a:pt x="351" y="0"/>
                    <a:pt x="351" y="0"/>
                  </a:cubicBezTo>
                  <a:cubicBezTo>
                    <a:pt x="351" y="442"/>
                    <a:pt x="351" y="442"/>
                    <a:pt x="351" y="442"/>
                  </a:cubicBezTo>
                  <a:cubicBezTo>
                    <a:pt x="652" y="442"/>
                    <a:pt x="652" y="442"/>
                    <a:pt x="652" y="442"/>
                  </a:cubicBezTo>
                  <a:cubicBezTo>
                    <a:pt x="652" y="577"/>
                    <a:pt x="652" y="577"/>
                    <a:pt x="652" y="577"/>
                  </a:cubicBezTo>
                  <a:cubicBezTo>
                    <a:pt x="351" y="577"/>
                    <a:pt x="351" y="577"/>
                    <a:pt x="351" y="577"/>
                  </a:cubicBezTo>
                  <a:cubicBezTo>
                    <a:pt x="351" y="1464"/>
                    <a:pt x="351" y="1464"/>
                    <a:pt x="351" y="1464"/>
                  </a:cubicBezTo>
                  <a:cubicBezTo>
                    <a:pt x="359" y="1560"/>
                    <a:pt x="426" y="1605"/>
                    <a:pt x="509" y="1605"/>
                  </a:cubicBezTo>
                  <a:cubicBezTo>
                    <a:pt x="604" y="1605"/>
                    <a:pt x="687" y="1560"/>
                    <a:pt x="707" y="1547"/>
                  </a:cubicBezTo>
                  <a:lnTo>
                    <a:pt x="752" y="16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5" name="Freeform 108">
              <a:extLst>
                <a:ext uri="{FF2B5EF4-FFF2-40B4-BE49-F238E27FC236}">
                  <a16:creationId xmlns:a16="http://schemas.microsoft.com/office/drawing/2014/main" id="{BB73E002-88C5-465A-ACB3-40611E3D9336}"/>
                </a:ext>
              </a:extLst>
            </p:cNvPr>
            <p:cNvSpPr>
              <a:spLocks/>
            </p:cNvSpPr>
            <p:nvPr userDrawn="1"/>
          </p:nvSpPr>
          <p:spPr bwMode="white">
            <a:xfrm>
              <a:off x="3458" y="2196"/>
              <a:ext cx="108" cy="180"/>
            </a:xfrm>
            <a:custGeom>
              <a:avLst/>
              <a:gdLst>
                <a:gd name="T0" fmla="*/ 1098 w 1098"/>
                <a:gd name="T1" fmla="*/ 1830 h 1830"/>
                <a:gd name="T2" fmla="*/ 927 w 1098"/>
                <a:gd name="T3" fmla="*/ 1830 h 1830"/>
                <a:gd name="T4" fmla="*/ 927 w 1098"/>
                <a:gd name="T5" fmla="*/ 1100 h 1830"/>
                <a:gd name="T6" fmla="*/ 626 w 1098"/>
                <a:gd name="T7" fmla="*/ 656 h 1830"/>
                <a:gd name="T8" fmla="*/ 170 w 1098"/>
                <a:gd name="T9" fmla="*/ 1030 h 1830"/>
                <a:gd name="T10" fmla="*/ 170 w 1098"/>
                <a:gd name="T11" fmla="*/ 1830 h 1830"/>
                <a:gd name="T12" fmla="*/ 0 w 1098"/>
                <a:gd name="T13" fmla="*/ 1830 h 1830"/>
                <a:gd name="T14" fmla="*/ 0 w 1098"/>
                <a:gd name="T15" fmla="*/ 0 h 1830"/>
                <a:gd name="T16" fmla="*/ 170 w 1098"/>
                <a:gd name="T17" fmla="*/ 0 h 1830"/>
                <a:gd name="T18" fmla="*/ 170 w 1098"/>
                <a:gd name="T19" fmla="*/ 819 h 1830"/>
                <a:gd name="T20" fmla="*/ 684 w 1098"/>
                <a:gd name="T21" fmla="*/ 501 h 1830"/>
                <a:gd name="T22" fmla="*/ 1098 w 1098"/>
                <a:gd name="T23" fmla="*/ 1065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7" y="1830"/>
                    <a:pt x="927" y="1830"/>
                    <a:pt x="927" y="1830"/>
                  </a:cubicBezTo>
                  <a:cubicBezTo>
                    <a:pt x="927" y="1100"/>
                    <a:pt x="927" y="1100"/>
                    <a:pt x="927" y="1100"/>
                  </a:cubicBezTo>
                  <a:cubicBezTo>
                    <a:pt x="927" y="804"/>
                    <a:pt x="822" y="656"/>
                    <a:pt x="626" y="656"/>
                  </a:cubicBezTo>
                  <a:cubicBezTo>
                    <a:pt x="433" y="656"/>
                    <a:pt x="230" y="817"/>
                    <a:pt x="170" y="1030"/>
                  </a:cubicBezTo>
                  <a:cubicBezTo>
                    <a:pt x="170" y="1830"/>
                    <a:pt x="170" y="1830"/>
                    <a:pt x="170" y="1830"/>
                  </a:cubicBezTo>
                  <a:cubicBezTo>
                    <a:pt x="0" y="1830"/>
                    <a:pt x="0" y="1830"/>
                    <a:pt x="0" y="1830"/>
                  </a:cubicBezTo>
                  <a:cubicBezTo>
                    <a:pt x="0" y="0"/>
                    <a:pt x="0" y="0"/>
                    <a:pt x="0" y="0"/>
                  </a:cubicBezTo>
                  <a:cubicBezTo>
                    <a:pt x="170" y="0"/>
                    <a:pt x="170" y="0"/>
                    <a:pt x="170" y="0"/>
                  </a:cubicBezTo>
                  <a:cubicBezTo>
                    <a:pt x="170" y="819"/>
                    <a:pt x="170" y="819"/>
                    <a:pt x="170" y="819"/>
                  </a:cubicBezTo>
                  <a:cubicBezTo>
                    <a:pt x="276" y="624"/>
                    <a:pt x="474" y="501"/>
                    <a:pt x="684" y="501"/>
                  </a:cubicBezTo>
                  <a:cubicBezTo>
                    <a:pt x="985" y="501"/>
                    <a:pt x="1098" y="729"/>
                    <a:pt x="1098" y="1065"/>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6" name="Freeform 109">
              <a:extLst>
                <a:ext uri="{FF2B5EF4-FFF2-40B4-BE49-F238E27FC236}">
                  <a16:creationId xmlns:a16="http://schemas.microsoft.com/office/drawing/2014/main" id="{D8E61B39-B6E3-447E-8F28-044318B26B09}"/>
                </a:ext>
              </a:extLst>
            </p:cNvPr>
            <p:cNvSpPr>
              <a:spLocks/>
            </p:cNvSpPr>
            <p:nvPr userDrawn="1"/>
          </p:nvSpPr>
          <p:spPr bwMode="white">
            <a:xfrm>
              <a:off x="3601" y="2247"/>
              <a:ext cx="64" cy="129"/>
            </a:xfrm>
            <a:custGeom>
              <a:avLst/>
              <a:gdLst>
                <a:gd name="T0" fmla="*/ 652 w 652"/>
                <a:gd name="T1" fmla="*/ 158 h 1314"/>
                <a:gd name="T2" fmla="*/ 171 w 652"/>
                <a:gd name="T3" fmla="*/ 501 h 1314"/>
                <a:gd name="T4" fmla="*/ 171 w 652"/>
                <a:gd name="T5" fmla="*/ 1314 h 1314"/>
                <a:gd name="T6" fmla="*/ 0 w 652"/>
                <a:gd name="T7" fmla="*/ 1314 h 1314"/>
                <a:gd name="T8" fmla="*/ 0 w 652"/>
                <a:gd name="T9" fmla="*/ 8 h 1314"/>
                <a:gd name="T10" fmla="*/ 161 w 652"/>
                <a:gd name="T11" fmla="*/ 8 h 1314"/>
                <a:gd name="T12" fmla="*/ 161 w 652"/>
                <a:gd name="T13" fmla="*/ 321 h 1314"/>
                <a:gd name="T14" fmla="*/ 577 w 652"/>
                <a:gd name="T15" fmla="*/ 0 h 1314"/>
                <a:gd name="T16" fmla="*/ 652 w 652"/>
                <a:gd name="T17" fmla="*/ 2 h 1314"/>
                <a:gd name="T18" fmla="*/ 652 w 652"/>
                <a:gd name="T19" fmla="*/ 15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1314">
                  <a:moveTo>
                    <a:pt x="652" y="158"/>
                  </a:moveTo>
                  <a:cubicBezTo>
                    <a:pt x="424" y="165"/>
                    <a:pt x="241" y="291"/>
                    <a:pt x="171" y="501"/>
                  </a:cubicBezTo>
                  <a:cubicBezTo>
                    <a:pt x="171" y="1314"/>
                    <a:pt x="171" y="1314"/>
                    <a:pt x="171" y="1314"/>
                  </a:cubicBezTo>
                  <a:cubicBezTo>
                    <a:pt x="0" y="1314"/>
                    <a:pt x="0" y="1314"/>
                    <a:pt x="0" y="1314"/>
                  </a:cubicBezTo>
                  <a:cubicBezTo>
                    <a:pt x="0" y="8"/>
                    <a:pt x="0" y="8"/>
                    <a:pt x="0" y="8"/>
                  </a:cubicBezTo>
                  <a:cubicBezTo>
                    <a:pt x="161" y="8"/>
                    <a:pt x="161" y="8"/>
                    <a:pt x="161" y="8"/>
                  </a:cubicBezTo>
                  <a:cubicBezTo>
                    <a:pt x="161" y="321"/>
                    <a:pt x="161" y="321"/>
                    <a:pt x="161" y="321"/>
                  </a:cubicBezTo>
                  <a:cubicBezTo>
                    <a:pt x="251" y="138"/>
                    <a:pt x="409" y="0"/>
                    <a:pt x="577" y="0"/>
                  </a:cubicBezTo>
                  <a:cubicBezTo>
                    <a:pt x="607" y="0"/>
                    <a:pt x="635" y="0"/>
                    <a:pt x="652" y="2"/>
                  </a:cubicBezTo>
                  <a:lnTo>
                    <a:pt x="652"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7" name="Freeform 110">
              <a:extLst>
                <a:ext uri="{FF2B5EF4-FFF2-40B4-BE49-F238E27FC236}">
                  <a16:creationId xmlns:a16="http://schemas.microsoft.com/office/drawing/2014/main" id="{B0DCC0C3-2544-4F0B-9038-A8F00BA1B422}"/>
                </a:ext>
              </a:extLst>
            </p:cNvPr>
            <p:cNvSpPr>
              <a:spLocks noEditPoints="1"/>
            </p:cNvSpPr>
            <p:nvPr userDrawn="1"/>
          </p:nvSpPr>
          <p:spPr bwMode="white">
            <a:xfrm>
              <a:off x="3673" y="2245"/>
              <a:ext cx="129" cy="134"/>
            </a:xfrm>
            <a:custGeom>
              <a:avLst/>
              <a:gdLst>
                <a:gd name="T0" fmla="*/ 649 w 1299"/>
                <a:gd name="T1" fmla="*/ 0 h 1354"/>
                <a:gd name="T2" fmla="*/ 0 w 1299"/>
                <a:gd name="T3" fmla="*/ 680 h 1354"/>
                <a:gd name="T4" fmla="*/ 649 w 1299"/>
                <a:gd name="T5" fmla="*/ 1354 h 1354"/>
                <a:gd name="T6" fmla="*/ 1299 w 1299"/>
                <a:gd name="T7" fmla="*/ 680 h 1354"/>
                <a:gd name="T8" fmla="*/ 649 w 1299"/>
                <a:gd name="T9" fmla="*/ 0 h 1354"/>
                <a:gd name="T10" fmla="*/ 647 w 1299"/>
                <a:gd name="T11" fmla="*/ 1204 h 1354"/>
                <a:gd name="T12" fmla="*/ 176 w 1299"/>
                <a:gd name="T13" fmla="*/ 682 h 1354"/>
                <a:gd name="T14" fmla="*/ 649 w 1299"/>
                <a:gd name="T15" fmla="*/ 150 h 1354"/>
                <a:gd name="T16" fmla="*/ 1123 w 1299"/>
                <a:gd name="T17" fmla="*/ 677 h 1354"/>
                <a:gd name="T18" fmla="*/ 647 w 1299"/>
                <a:gd name="T19" fmla="*/ 120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9" h="1354">
                  <a:moveTo>
                    <a:pt x="649" y="0"/>
                  </a:moveTo>
                  <a:cubicBezTo>
                    <a:pt x="276" y="0"/>
                    <a:pt x="0" y="313"/>
                    <a:pt x="0" y="680"/>
                  </a:cubicBezTo>
                  <a:cubicBezTo>
                    <a:pt x="0" y="1043"/>
                    <a:pt x="268" y="1354"/>
                    <a:pt x="649" y="1354"/>
                  </a:cubicBezTo>
                  <a:cubicBezTo>
                    <a:pt x="1025" y="1354"/>
                    <a:pt x="1299" y="1043"/>
                    <a:pt x="1299" y="680"/>
                  </a:cubicBezTo>
                  <a:cubicBezTo>
                    <a:pt x="1299" y="313"/>
                    <a:pt x="1023" y="0"/>
                    <a:pt x="649" y="0"/>
                  </a:cubicBezTo>
                  <a:close/>
                  <a:moveTo>
                    <a:pt x="647" y="1204"/>
                  </a:moveTo>
                  <a:cubicBezTo>
                    <a:pt x="386" y="1204"/>
                    <a:pt x="176" y="973"/>
                    <a:pt x="176" y="682"/>
                  </a:cubicBezTo>
                  <a:cubicBezTo>
                    <a:pt x="176" y="389"/>
                    <a:pt x="388" y="150"/>
                    <a:pt x="649" y="150"/>
                  </a:cubicBezTo>
                  <a:cubicBezTo>
                    <a:pt x="908" y="150"/>
                    <a:pt x="1123" y="386"/>
                    <a:pt x="1123" y="677"/>
                  </a:cubicBezTo>
                  <a:cubicBezTo>
                    <a:pt x="1123" y="968"/>
                    <a:pt x="908" y="1204"/>
                    <a:pt x="647"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8" name="Freeform 111">
              <a:extLst>
                <a:ext uri="{FF2B5EF4-FFF2-40B4-BE49-F238E27FC236}">
                  <a16:creationId xmlns:a16="http://schemas.microsoft.com/office/drawing/2014/main" id="{C4AA7FD9-63FB-4CD2-B715-9444EDE5BA4B}"/>
                </a:ext>
              </a:extLst>
            </p:cNvPr>
            <p:cNvSpPr>
              <a:spLocks/>
            </p:cNvSpPr>
            <p:nvPr userDrawn="1"/>
          </p:nvSpPr>
          <p:spPr bwMode="white">
            <a:xfrm>
              <a:off x="3828" y="2248"/>
              <a:ext cx="116" cy="131"/>
            </a:xfrm>
            <a:custGeom>
              <a:avLst/>
              <a:gdLst>
                <a:gd name="T0" fmla="*/ 0 w 1179"/>
                <a:gd name="T1" fmla="*/ 767 h 1331"/>
                <a:gd name="T2" fmla="*/ 0 w 1179"/>
                <a:gd name="T3" fmla="*/ 0 h 1331"/>
                <a:gd name="T4" fmla="*/ 171 w 1179"/>
                <a:gd name="T5" fmla="*/ 0 h 1331"/>
                <a:gd name="T6" fmla="*/ 171 w 1179"/>
                <a:gd name="T7" fmla="*/ 737 h 1331"/>
                <a:gd name="T8" fmla="*/ 474 w 1179"/>
                <a:gd name="T9" fmla="*/ 1181 h 1331"/>
                <a:gd name="T10" fmla="*/ 946 w 1179"/>
                <a:gd name="T11" fmla="*/ 822 h 1331"/>
                <a:gd name="T12" fmla="*/ 946 w 1179"/>
                <a:gd name="T13" fmla="*/ 0 h 1331"/>
                <a:gd name="T14" fmla="*/ 1116 w 1179"/>
                <a:gd name="T15" fmla="*/ 0 h 1331"/>
                <a:gd name="T16" fmla="*/ 1116 w 1179"/>
                <a:gd name="T17" fmla="*/ 1085 h 1331"/>
                <a:gd name="T18" fmla="*/ 1179 w 1179"/>
                <a:gd name="T19" fmla="*/ 1155 h 1331"/>
                <a:gd name="T20" fmla="*/ 1179 w 1179"/>
                <a:gd name="T21" fmla="*/ 1306 h 1331"/>
                <a:gd name="T22" fmla="*/ 1109 w 1179"/>
                <a:gd name="T23" fmla="*/ 1313 h 1331"/>
                <a:gd name="T24" fmla="*/ 968 w 1179"/>
                <a:gd name="T25" fmla="*/ 1190 h 1331"/>
                <a:gd name="T26" fmla="*/ 968 w 1179"/>
                <a:gd name="T27" fmla="*/ 1010 h 1331"/>
                <a:gd name="T28" fmla="*/ 417 w 1179"/>
                <a:gd name="T29" fmla="*/ 1331 h 1331"/>
                <a:gd name="T30" fmla="*/ 0 w 1179"/>
                <a:gd name="T31" fmla="*/ 767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9" h="1331">
                  <a:moveTo>
                    <a:pt x="0" y="767"/>
                  </a:moveTo>
                  <a:cubicBezTo>
                    <a:pt x="0" y="0"/>
                    <a:pt x="0" y="0"/>
                    <a:pt x="0" y="0"/>
                  </a:cubicBezTo>
                  <a:cubicBezTo>
                    <a:pt x="171" y="0"/>
                    <a:pt x="171" y="0"/>
                    <a:pt x="171" y="0"/>
                  </a:cubicBezTo>
                  <a:cubicBezTo>
                    <a:pt x="171" y="737"/>
                    <a:pt x="171" y="737"/>
                    <a:pt x="171" y="737"/>
                  </a:cubicBezTo>
                  <a:cubicBezTo>
                    <a:pt x="171" y="1035"/>
                    <a:pt x="271" y="1181"/>
                    <a:pt x="474" y="1181"/>
                  </a:cubicBezTo>
                  <a:cubicBezTo>
                    <a:pt x="677" y="1181"/>
                    <a:pt x="868" y="1040"/>
                    <a:pt x="946" y="822"/>
                  </a:cubicBezTo>
                  <a:cubicBezTo>
                    <a:pt x="946" y="0"/>
                    <a:pt x="946" y="0"/>
                    <a:pt x="946" y="0"/>
                  </a:cubicBezTo>
                  <a:cubicBezTo>
                    <a:pt x="1116" y="0"/>
                    <a:pt x="1116" y="0"/>
                    <a:pt x="1116" y="0"/>
                  </a:cubicBezTo>
                  <a:cubicBezTo>
                    <a:pt x="1116" y="1085"/>
                    <a:pt x="1116" y="1085"/>
                    <a:pt x="1116" y="1085"/>
                  </a:cubicBezTo>
                  <a:cubicBezTo>
                    <a:pt x="1116" y="1133"/>
                    <a:pt x="1136" y="1155"/>
                    <a:pt x="1179" y="1155"/>
                  </a:cubicBezTo>
                  <a:cubicBezTo>
                    <a:pt x="1179" y="1306"/>
                    <a:pt x="1179" y="1306"/>
                    <a:pt x="1179" y="1306"/>
                  </a:cubicBezTo>
                  <a:cubicBezTo>
                    <a:pt x="1146" y="1311"/>
                    <a:pt x="1126" y="1313"/>
                    <a:pt x="1109" y="1313"/>
                  </a:cubicBezTo>
                  <a:cubicBezTo>
                    <a:pt x="1031" y="1313"/>
                    <a:pt x="968" y="1261"/>
                    <a:pt x="968" y="1190"/>
                  </a:cubicBezTo>
                  <a:cubicBezTo>
                    <a:pt x="968" y="1010"/>
                    <a:pt x="968" y="1010"/>
                    <a:pt x="968" y="1010"/>
                  </a:cubicBezTo>
                  <a:cubicBezTo>
                    <a:pt x="853" y="1213"/>
                    <a:pt x="645" y="1331"/>
                    <a:pt x="417" y="1331"/>
                  </a:cubicBezTo>
                  <a:cubicBezTo>
                    <a:pt x="143" y="1331"/>
                    <a:pt x="0" y="1138"/>
                    <a:pt x="0" y="7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9" name="Freeform 112">
              <a:extLst>
                <a:ext uri="{FF2B5EF4-FFF2-40B4-BE49-F238E27FC236}">
                  <a16:creationId xmlns:a16="http://schemas.microsoft.com/office/drawing/2014/main" id="{7AC4647E-574D-4EFE-A9A6-60295DFE09B9}"/>
                </a:ext>
              </a:extLst>
            </p:cNvPr>
            <p:cNvSpPr>
              <a:spLocks noEditPoints="1"/>
            </p:cNvSpPr>
            <p:nvPr userDrawn="1"/>
          </p:nvSpPr>
          <p:spPr bwMode="white">
            <a:xfrm>
              <a:off x="3968" y="2245"/>
              <a:ext cx="125" cy="187"/>
            </a:xfrm>
            <a:custGeom>
              <a:avLst/>
              <a:gdLst>
                <a:gd name="T0" fmla="*/ 1108 w 1261"/>
                <a:gd name="T1" fmla="*/ 23 h 1888"/>
                <a:gd name="T2" fmla="*/ 1108 w 1261"/>
                <a:gd name="T3" fmla="*/ 296 h 1888"/>
                <a:gd name="T4" fmla="*/ 606 w 1261"/>
                <a:gd name="T5" fmla="*/ 0 h 1888"/>
                <a:gd name="T6" fmla="*/ 0 w 1261"/>
                <a:gd name="T7" fmla="*/ 680 h 1888"/>
                <a:gd name="T8" fmla="*/ 611 w 1261"/>
                <a:gd name="T9" fmla="*/ 1346 h 1888"/>
                <a:gd name="T10" fmla="*/ 1090 w 1261"/>
                <a:gd name="T11" fmla="*/ 1075 h 1888"/>
                <a:gd name="T12" fmla="*/ 1090 w 1261"/>
                <a:gd name="T13" fmla="*/ 1334 h 1888"/>
                <a:gd name="T14" fmla="*/ 619 w 1261"/>
                <a:gd name="T15" fmla="*/ 1752 h 1888"/>
                <a:gd name="T16" fmla="*/ 140 w 1261"/>
                <a:gd name="T17" fmla="*/ 1509 h 1888"/>
                <a:gd name="T18" fmla="*/ 35 w 1261"/>
                <a:gd name="T19" fmla="*/ 1592 h 1888"/>
                <a:gd name="T20" fmla="*/ 619 w 1261"/>
                <a:gd name="T21" fmla="*/ 1888 h 1888"/>
                <a:gd name="T22" fmla="*/ 1261 w 1261"/>
                <a:gd name="T23" fmla="*/ 1334 h 1888"/>
                <a:gd name="T24" fmla="*/ 1261 w 1261"/>
                <a:gd name="T25" fmla="*/ 23 h 1888"/>
                <a:gd name="T26" fmla="*/ 1108 w 1261"/>
                <a:gd name="T27" fmla="*/ 23 h 1888"/>
                <a:gd name="T28" fmla="*/ 1090 w 1261"/>
                <a:gd name="T29" fmla="*/ 880 h 1888"/>
                <a:gd name="T30" fmla="*/ 659 w 1261"/>
                <a:gd name="T31" fmla="*/ 1204 h 1888"/>
                <a:gd name="T32" fmla="*/ 173 w 1261"/>
                <a:gd name="T33" fmla="*/ 682 h 1888"/>
                <a:gd name="T34" fmla="*/ 636 w 1261"/>
                <a:gd name="T35" fmla="*/ 150 h 1888"/>
                <a:gd name="T36" fmla="*/ 1090 w 1261"/>
                <a:gd name="T37" fmla="*/ 476 h 1888"/>
                <a:gd name="T38" fmla="*/ 1090 w 1261"/>
                <a:gd name="T39" fmla="*/ 88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1" h="1888">
                  <a:moveTo>
                    <a:pt x="1108" y="23"/>
                  </a:moveTo>
                  <a:cubicBezTo>
                    <a:pt x="1108" y="296"/>
                    <a:pt x="1108" y="296"/>
                    <a:pt x="1108" y="296"/>
                  </a:cubicBezTo>
                  <a:cubicBezTo>
                    <a:pt x="992" y="128"/>
                    <a:pt x="829" y="0"/>
                    <a:pt x="606" y="0"/>
                  </a:cubicBezTo>
                  <a:cubicBezTo>
                    <a:pt x="248" y="0"/>
                    <a:pt x="0" y="316"/>
                    <a:pt x="0" y="680"/>
                  </a:cubicBezTo>
                  <a:cubicBezTo>
                    <a:pt x="0" y="1023"/>
                    <a:pt x="253" y="1346"/>
                    <a:pt x="611" y="1346"/>
                  </a:cubicBezTo>
                  <a:cubicBezTo>
                    <a:pt x="799" y="1346"/>
                    <a:pt x="987" y="1241"/>
                    <a:pt x="1090" y="1075"/>
                  </a:cubicBezTo>
                  <a:cubicBezTo>
                    <a:pt x="1090" y="1334"/>
                    <a:pt x="1090" y="1334"/>
                    <a:pt x="1090" y="1334"/>
                  </a:cubicBezTo>
                  <a:cubicBezTo>
                    <a:pt x="1090" y="1615"/>
                    <a:pt x="875" y="1752"/>
                    <a:pt x="619" y="1752"/>
                  </a:cubicBezTo>
                  <a:cubicBezTo>
                    <a:pt x="426" y="1752"/>
                    <a:pt x="243" y="1675"/>
                    <a:pt x="140" y="1509"/>
                  </a:cubicBezTo>
                  <a:cubicBezTo>
                    <a:pt x="35" y="1592"/>
                    <a:pt x="35" y="1592"/>
                    <a:pt x="35" y="1592"/>
                  </a:cubicBezTo>
                  <a:cubicBezTo>
                    <a:pt x="150" y="1773"/>
                    <a:pt x="320" y="1888"/>
                    <a:pt x="619" y="1888"/>
                  </a:cubicBezTo>
                  <a:cubicBezTo>
                    <a:pt x="970" y="1888"/>
                    <a:pt x="1261" y="1697"/>
                    <a:pt x="1261" y="1334"/>
                  </a:cubicBezTo>
                  <a:cubicBezTo>
                    <a:pt x="1261" y="23"/>
                    <a:pt x="1261" y="23"/>
                    <a:pt x="1261" y="23"/>
                  </a:cubicBezTo>
                  <a:lnTo>
                    <a:pt x="1108" y="23"/>
                  </a:lnTo>
                  <a:close/>
                  <a:moveTo>
                    <a:pt x="1090" y="880"/>
                  </a:moveTo>
                  <a:cubicBezTo>
                    <a:pt x="1060" y="1040"/>
                    <a:pt x="862" y="1204"/>
                    <a:pt x="659" y="1204"/>
                  </a:cubicBezTo>
                  <a:cubicBezTo>
                    <a:pt x="386" y="1204"/>
                    <a:pt x="173" y="963"/>
                    <a:pt x="173" y="682"/>
                  </a:cubicBezTo>
                  <a:cubicBezTo>
                    <a:pt x="173" y="424"/>
                    <a:pt x="346" y="150"/>
                    <a:pt x="636" y="150"/>
                  </a:cubicBezTo>
                  <a:cubicBezTo>
                    <a:pt x="824" y="150"/>
                    <a:pt x="1015" y="288"/>
                    <a:pt x="1090" y="476"/>
                  </a:cubicBezTo>
                  <a:lnTo>
                    <a:pt x="1090" y="8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0" name="Freeform 113">
              <a:extLst>
                <a:ext uri="{FF2B5EF4-FFF2-40B4-BE49-F238E27FC236}">
                  <a16:creationId xmlns:a16="http://schemas.microsoft.com/office/drawing/2014/main" id="{4D1FC225-4B0A-4A37-8B33-D552BE2AA296}"/>
                </a:ext>
              </a:extLst>
            </p:cNvPr>
            <p:cNvSpPr>
              <a:spLocks/>
            </p:cNvSpPr>
            <p:nvPr userDrawn="1"/>
          </p:nvSpPr>
          <p:spPr bwMode="white">
            <a:xfrm>
              <a:off x="4129" y="2196"/>
              <a:ext cx="108" cy="180"/>
            </a:xfrm>
            <a:custGeom>
              <a:avLst/>
              <a:gdLst>
                <a:gd name="T0" fmla="*/ 1098 w 1098"/>
                <a:gd name="T1" fmla="*/ 1830 h 1830"/>
                <a:gd name="T2" fmla="*/ 927 w 1098"/>
                <a:gd name="T3" fmla="*/ 1830 h 1830"/>
                <a:gd name="T4" fmla="*/ 927 w 1098"/>
                <a:gd name="T5" fmla="*/ 1100 h 1830"/>
                <a:gd name="T6" fmla="*/ 626 w 1098"/>
                <a:gd name="T7" fmla="*/ 656 h 1830"/>
                <a:gd name="T8" fmla="*/ 170 w 1098"/>
                <a:gd name="T9" fmla="*/ 1030 h 1830"/>
                <a:gd name="T10" fmla="*/ 170 w 1098"/>
                <a:gd name="T11" fmla="*/ 1830 h 1830"/>
                <a:gd name="T12" fmla="*/ 0 w 1098"/>
                <a:gd name="T13" fmla="*/ 1830 h 1830"/>
                <a:gd name="T14" fmla="*/ 0 w 1098"/>
                <a:gd name="T15" fmla="*/ 0 h 1830"/>
                <a:gd name="T16" fmla="*/ 170 w 1098"/>
                <a:gd name="T17" fmla="*/ 0 h 1830"/>
                <a:gd name="T18" fmla="*/ 170 w 1098"/>
                <a:gd name="T19" fmla="*/ 819 h 1830"/>
                <a:gd name="T20" fmla="*/ 684 w 1098"/>
                <a:gd name="T21" fmla="*/ 501 h 1830"/>
                <a:gd name="T22" fmla="*/ 1098 w 1098"/>
                <a:gd name="T23" fmla="*/ 1065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7" y="1830"/>
                    <a:pt x="927" y="1830"/>
                    <a:pt x="927" y="1830"/>
                  </a:cubicBezTo>
                  <a:cubicBezTo>
                    <a:pt x="927" y="1100"/>
                    <a:pt x="927" y="1100"/>
                    <a:pt x="927" y="1100"/>
                  </a:cubicBezTo>
                  <a:cubicBezTo>
                    <a:pt x="927" y="804"/>
                    <a:pt x="822" y="656"/>
                    <a:pt x="626" y="656"/>
                  </a:cubicBezTo>
                  <a:cubicBezTo>
                    <a:pt x="434" y="656"/>
                    <a:pt x="230" y="817"/>
                    <a:pt x="170" y="1030"/>
                  </a:cubicBezTo>
                  <a:cubicBezTo>
                    <a:pt x="170" y="1830"/>
                    <a:pt x="170" y="1830"/>
                    <a:pt x="170" y="1830"/>
                  </a:cubicBezTo>
                  <a:cubicBezTo>
                    <a:pt x="0" y="1830"/>
                    <a:pt x="0" y="1830"/>
                    <a:pt x="0" y="1830"/>
                  </a:cubicBezTo>
                  <a:cubicBezTo>
                    <a:pt x="0" y="0"/>
                    <a:pt x="0" y="0"/>
                    <a:pt x="0" y="0"/>
                  </a:cubicBezTo>
                  <a:cubicBezTo>
                    <a:pt x="170" y="0"/>
                    <a:pt x="170" y="0"/>
                    <a:pt x="170" y="0"/>
                  </a:cubicBezTo>
                  <a:cubicBezTo>
                    <a:pt x="170" y="819"/>
                    <a:pt x="170" y="819"/>
                    <a:pt x="170" y="819"/>
                  </a:cubicBezTo>
                  <a:cubicBezTo>
                    <a:pt x="275" y="624"/>
                    <a:pt x="473" y="501"/>
                    <a:pt x="684" y="501"/>
                  </a:cubicBezTo>
                  <a:cubicBezTo>
                    <a:pt x="985" y="501"/>
                    <a:pt x="1098" y="729"/>
                    <a:pt x="1098" y="1065"/>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1" name="Freeform 114">
              <a:extLst>
                <a:ext uri="{FF2B5EF4-FFF2-40B4-BE49-F238E27FC236}">
                  <a16:creationId xmlns:a16="http://schemas.microsoft.com/office/drawing/2014/main" id="{3AED0AE9-6F0E-4729-A03F-48F8FFD459B4}"/>
                </a:ext>
              </a:extLst>
            </p:cNvPr>
            <p:cNvSpPr>
              <a:spLocks noEditPoints="1"/>
            </p:cNvSpPr>
            <p:nvPr userDrawn="1"/>
          </p:nvSpPr>
          <p:spPr bwMode="white">
            <a:xfrm>
              <a:off x="4327" y="2196"/>
              <a:ext cx="131" cy="183"/>
            </a:xfrm>
            <a:custGeom>
              <a:avLst/>
              <a:gdLst>
                <a:gd name="T0" fmla="*/ 1264 w 1324"/>
                <a:gd name="T1" fmla="*/ 1609 h 1855"/>
                <a:gd name="T2" fmla="*/ 1264 w 1324"/>
                <a:gd name="T3" fmla="*/ 0 h 1855"/>
                <a:gd name="T4" fmla="*/ 1093 w 1324"/>
                <a:gd name="T5" fmla="*/ 0 h 1855"/>
                <a:gd name="T6" fmla="*/ 1093 w 1324"/>
                <a:gd name="T7" fmla="*/ 797 h 1855"/>
                <a:gd name="T8" fmla="*/ 597 w 1324"/>
                <a:gd name="T9" fmla="*/ 501 h 1855"/>
                <a:gd name="T10" fmla="*/ 0 w 1324"/>
                <a:gd name="T11" fmla="*/ 1181 h 1855"/>
                <a:gd name="T12" fmla="*/ 627 w 1324"/>
                <a:gd name="T13" fmla="*/ 1855 h 1855"/>
                <a:gd name="T14" fmla="*/ 1113 w 1324"/>
                <a:gd name="T15" fmla="*/ 1576 h 1855"/>
                <a:gd name="T16" fmla="*/ 1113 w 1324"/>
                <a:gd name="T17" fmla="*/ 1714 h 1855"/>
                <a:gd name="T18" fmla="*/ 1256 w 1324"/>
                <a:gd name="T19" fmla="*/ 1837 h 1855"/>
                <a:gd name="T20" fmla="*/ 1324 w 1324"/>
                <a:gd name="T21" fmla="*/ 1830 h 1855"/>
                <a:gd name="T22" fmla="*/ 1324 w 1324"/>
                <a:gd name="T23" fmla="*/ 1679 h 1855"/>
                <a:gd name="T24" fmla="*/ 1264 w 1324"/>
                <a:gd name="T25" fmla="*/ 1609 h 1855"/>
                <a:gd name="T26" fmla="*/ 1093 w 1324"/>
                <a:gd name="T27" fmla="*/ 1381 h 1855"/>
                <a:gd name="T28" fmla="*/ 662 w 1324"/>
                <a:gd name="T29" fmla="*/ 1705 h 1855"/>
                <a:gd name="T30" fmla="*/ 175 w 1324"/>
                <a:gd name="T31" fmla="*/ 1181 h 1855"/>
                <a:gd name="T32" fmla="*/ 642 w 1324"/>
                <a:gd name="T33" fmla="*/ 651 h 1855"/>
                <a:gd name="T34" fmla="*/ 1093 w 1324"/>
                <a:gd name="T35" fmla="*/ 977 h 1855"/>
                <a:gd name="T36" fmla="*/ 1093 w 1324"/>
                <a:gd name="T37" fmla="*/ 1381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4" h="1855">
                  <a:moveTo>
                    <a:pt x="1264" y="1609"/>
                  </a:moveTo>
                  <a:cubicBezTo>
                    <a:pt x="1264" y="0"/>
                    <a:pt x="1264" y="0"/>
                    <a:pt x="1264" y="0"/>
                  </a:cubicBezTo>
                  <a:cubicBezTo>
                    <a:pt x="1093" y="0"/>
                    <a:pt x="1093" y="0"/>
                    <a:pt x="1093" y="0"/>
                  </a:cubicBezTo>
                  <a:cubicBezTo>
                    <a:pt x="1093" y="797"/>
                    <a:pt x="1093" y="797"/>
                    <a:pt x="1093" y="797"/>
                  </a:cubicBezTo>
                  <a:cubicBezTo>
                    <a:pt x="993" y="634"/>
                    <a:pt x="817" y="501"/>
                    <a:pt x="597" y="501"/>
                  </a:cubicBezTo>
                  <a:cubicBezTo>
                    <a:pt x="251" y="501"/>
                    <a:pt x="0" y="812"/>
                    <a:pt x="0" y="1181"/>
                  </a:cubicBezTo>
                  <a:cubicBezTo>
                    <a:pt x="0" y="1532"/>
                    <a:pt x="263" y="1855"/>
                    <a:pt x="627" y="1855"/>
                  </a:cubicBezTo>
                  <a:cubicBezTo>
                    <a:pt x="817" y="1855"/>
                    <a:pt x="1008" y="1747"/>
                    <a:pt x="1113" y="1576"/>
                  </a:cubicBezTo>
                  <a:cubicBezTo>
                    <a:pt x="1113" y="1714"/>
                    <a:pt x="1113" y="1714"/>
                    <a:pt x="1113" y="1714"/>
                  </a:cubicBezTo>
                  <a:cubicBezTo>
                    <a:pt x="1113" y="1782"/>
                    <a:pt x="1173" y="1837"/>
                    <a:pt x="1256" y="1837"/>
                  </a:cubicBezTo>
                  <a:cubicBezTo>
                    <a:pt x="1274" y="1837"/>
                    <a:pt x="1296" y="1835"/>
                    <a:pt x="1324" y="1830"/>
                  </a:cubicBezTo>
                  <a:cubicBezTo>
                    <a:pt x="1324" y="1679"/>
                    <a:pt x="1324" y="1679"/>
                    <a:pt x="1324" y="1679"/>
                  </a:cubicBezTo>
                  <a:cubicBezTo>
                    <a:pt x="1281" y="1679"/>
                    <a:pt x="1264" y="1657"/>
                    <a:pt x="1264" y="1609"/>
                  </a:cubicBezTo>
                  <a:close/>
                  <a:moveTo>
                    <a:pt x="1093" y="1381"/>
                  </a:moveTo>
                  <a:cubicBezTo>
                    <a:pt x="1066" y="1559"/>
                    <a:pt x="835" y="1705"/>
                    <a:pt x="662" y="1705"/>
                  </a:cubicBezTo>
                  <a:cubicBezTo>
                    <a:pt x="389" y="1705"/>
                    <a:pt x="175" y="1464"/>
                    <a:pt x="175" y="1181"/>
                  </a:cubicBezTo>
                  <a:cubicBezTo>
                    <a:pt x="175" y="912"/>
                    <a:pt x="361" y="651"/>
                    <a:pt x="642" y="651"/>
                  </a:cubicBezTo>
                  <a:cubicBezTo>
                    <a:pt x="820" y="651"/>
                    <a:pt x="1025" y="797"/>
                    <a:pt x="1093" y="977"/>
                  </a:cubicBezTo>
                  <a:lnTo>
                    <a:pt x="1093" y="1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2" name="Freeform 115">
              <a:extLst>
                <a:ext uri="{FF2B5EF4-FFF2-40B4-BE49-F238E27FC236}">
                  <a16:creationId xmlns:a16="http://schemas.microsoft.com/office/drawing/2014/main" id="{B1DDB715-1FC3-4C63-BD7A-E8C80730E4D7}"/>
                </a:ext>
              </a:extLst>
            </p:cNvPr>
            <p:cNvSpPr>
              <a:spLocks noEditPoints="1"/>
            </p:cNvSpPr>
            <p:nvPr userDrawn="1"/>
          </p:nvSpPr>
          <p:spPr bwMode="white">
            <a:xfrm>
              <a:off x="4480" y="2245"/>
              <a:ext cx="115" cy="134"/>
            </a:xfrm>
            <a:custGeom>
              <a:avLst/>
              <a:gdLst>
                <a:gd name="T0" fmla="*/ 1106 w 1166"/>
                <a:gd name="T1" fmla="*/ 1108 h 1354"/>
                <a:gd name="T2" fmla="*/ 1106 w 1166"/>
                <a:gd name="T3" fmla="*/ 519 h 1354"/>
                <a:gd name="T4" fmla="*/ 587 w 1166"/>
                <a:gd name="T5" fmla="*/ 0 h 1354"/>
                <a:gd name="T6" fmla="*/ 88 w 1166"/>
                <a:gd name="T7" fmla="*/ 170 h 1354"/>
                <a:gd name="T8" fmla="*/ 148 w 1166"/>
                <a:gd name="T9" fmla="*/ 283 h 1354"/>
                <a:gd name="T10" fmla="*/ 570 w 1166"/>
                <a:gd name="T11" fmla="*/ 128 h 1354"/>
                <a:gd name="T12" fmla="*/ 935 w 1166"/>
                <a:gd name="T13" fmla="*/ 504 h 1354"/>
                <a:gd name="T14" fmla="*/ 935 w 1166"/>
                <a:gd name="T15" fmla="*/ 622 h 1354"/>
                <a:gd name="T16" fmla="*/ 552 w 1166"/>
                <a:gd name="T17" fmla="*/ 554 h 1354"/>
                <a:gd name="T18" fmla="*/ 0 w 1166"/>
                <a:gd name="T19" fmla="*/ 955 h 1354"/>
                <a:gd name="T20" fmla="*/ 449 w 1166"/>
                <a:gd name="T21" fmla="*/ 1354 h 1354"/>
                <a:gd name="T22" fmla="*/ 956 w 1166"/>
                <a:gd name="T23" fmla="*/ 1111 h 1354"/>
                <a:gd name="T24" fmla="*/ 961 w 1166"/>
                <a:gd name="T25" fmla="*/ 1213 h 1354"/>
                <a:gd name="T26" fmla="*/ 1098 w 1166"/>
                <a:gd name="T27" fmla="*/ 1334 h 1354"/>
                <a:gd name="T28" fmla="*/ 1166 w 1166"/>
                <a:gd name="T29" fmla="*/ 1329 h 1354"/>
                <a:gd name="T30" fmla="*/ 1166 w 1166"/>
                <a:gd name="T31" fmla="*/ 1178 h 1354"/>
                <a:gd name="T32" fmla="*/ 1106 w 1166"/>
                <a:gd name="T33" fmla="*/ 1108 h 1354"/>
                <a:gd name="T34" fmla="*/ 935 w 1166"/>
                <a:gd name="T35" fmla="*/ 943 h 1354"/>
                <a:gd name="T36" fmla="*/ 893 w 1166"/>
                <a:gd name="T37" fmla="*/ 1040 h 1354"/>
                <a:gd name="T38" fmla="*/ 492 w 1166"/>
                <a:gd name="T39" fmla="*/ 1224 h 1354"/>
                <a:gd name="T40" fmla="*/ 166 w 1166"/>
                <a:gd name="T41" fmla="*/ 940 h 1354"/>
                <a:gd name="T42" fmla="*/ 577 w 1166"/>
                <a:gd name="T43" fmla="*/ 662 h 1354"/>
                <a:gd name="T44" fmla="*/ 935 w 1166"/>
                <a:gd name="T45" fmla="*/ 730 h 1354"/>
                <a:gd name="T46" fmla="*/ 935 w 1166"/>
                <a:gd name="T47" fmla="*/ 943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6" h="1354">
                  <a:moveTo>
                    <a:pt x="1106" y="1108"/>
                  </a:moveTo>
                  <a:cubicBezTo>
                    <a:pt x="1106" y="519"/>
                    <a:pt x="1106" y="519"/>
                    <a:pt x="1106" y="519"/>
                  </a:cubicBezTo>
                  <a:cubicBezTo>
                    <a:pt x="1106" y="196"/>
                    <a:pt x="903" y="0"/>
                    <a:pt x="587" y="0"/>
                  </a:cubicBezTo>
                  <a:cubicBezTo>
                    <a:pt x="414" y="0"/>
                    <a:pt x="256" y="58"/>
                    <a:pt x="88" y="170"/>
                  </a:cubicBezTo>
                  <a:cubicBezTo>
                    <a:pt x="148" y="283"/>
                    <a:pt x="148" y="283"/>
                    <a:pt x="148" y="283"/>
                  </a:cubicBezTo>
                  <a:cubicBezTo>
                    <a:pt x="291" y="183"/>
                    <a:pt x="432" y="128"/>
                    <a:pt x="570" y="128"/>
                  </a:cubicBezTo>
                  <a:cubicBezTo>
                    <a:pt x="793" y="128"/>
                    <a:pt x="935" y="273"/>
                    <a:pt x="935" y="504"/>
                  </a:cubicBezTo>
                  <a:cubicBezTo>
                    <a:pt x="935" y="622"/>
                    <a:pt x="935" y="622"/>
                    <a:pt x="935" y="622"/>
                  </a:cubicBezTo>
                  <a:cubicBezTo>
                    <a:pt x="828" y="579"/>
                    <a:pt x="682" y="554"/>
                    <a:pt x="552" y="554"/>
                  </a:cubicBezTo>
                  <a:cubicBezTo>
                    <a:pt x="226" y="554"/>
                    <a:pt x="0" y="712"/>
                    <a:pt x="0" y="955"/>
                  </a:cubicBezTo>
                  <a:cubicBezTo>
                    <a:pt x="0" y="1171"/>
                    <a:pt x="181" y="1354"/>
                    <a:pt x="449" y="1354"/>
                  </a:cubicBezTo>
                  <a:cubicBezTo>
                    <a:pt x="637" y="1354"/>
                    <a:pt x="843" y="1264"/>
                    <a:pt x="956" y="1111"/>
                  </a:cubicBezTo>
                  <a:cubicBezTo>
                    <a:pt x="961" y="1213"/>
                    <a:pt x="961" y="1213"/>
                    <a:pt x="961" y="1213"/>
                  </a:cubicBezTo>
                  <a:cubicBezTo>
                    <a:pt x="966" y="1294"/>
                    <a:pt x="1031" y="1334"/>
                    <a:pt x="1098" y="1334"/>
                  </a:cubicBezTo>
                  <a:cubicBezTo>
                    <a:pt x="1116" y="1334"/>
                    <a:pt x="1139" y="1331"/>
                    <a:pt x="1166" y="1329"/>
                  </a:cubicBezTo>
                  <a:cubicBezTo>
                    <a:pt x="1166" y="1178"/>
                    <a:pt x="1166" y="1178"/>
                    <a:pt x="1166" y="1178"/>
                  </a:cubicBezTo>
                  <a:cubicBezTo>
                    <a:pt x="1123" y="1178"/>
                    <a:pt x="1106" y="1156"/>
                    <a:pt x="1106" y="1108"/>
                  </a:cubicBezTo>
                  <a:close/>
                  <a:moveTo>
                    <a:pt x="935" y="943"/>
                  </a:moveTo>
                  <a:cubicBezTo>
                    <a:pt x="935" y="973"/>
                    <a:pt x="915" y="1010"/>
                    <a:pt x="893" y="1040"/>
                  </a:cubicBezTo>
                  <a:cubicBezTo>
                    <a:pt x="808" y="1153"/>
                    <a:pt x="642" y="1224"/>
                    <a:pt x="492" y="1224"/>
                  </a:cubicBezTo>
                  <a:cubicBezTo>
                    <a:pt x="274" y="1224"/>
                    <a:pt x="166" y="1078"/>
                    <a:pt x="166" y="940"/>
                  </a:cubicBezTo>
                  <a:cubicBezTo>
                    <a:pt x="166" y="767"/>
                    <a:pt x="334" y="662"/>
                    <a:pt x="577" y="662"/>
                  </a:cubicBezTo>
                  <a:cubicBezTo>
                    <a:pt x="695" y="662"/>
                    <a:pt x="823" y="687"/>
                    <a:pt x="935" y="730"/>
                  </a:cubicBezTo>
                  <a:lnTo>
                    <a:pt x="935"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3" name="Freeform 116">
              <a:extLst>
                <a:ext uri="{FF2B5EF4-FFF2-40B4-BE49-F238E27FC236}">
                  <a16:creationId xmlns:a16="http://schemas.microsoft.com/office/drawing/2014/main" id="{A2AEF478-1C5C-411D-8922-98D905567571}"/>
                </a:ext>
              </a:extLst>
            </p:cNvPr>
            <p:cNvSpPr>
              <a:spLocks/>
            </p:cNvSpPr>
            <p:nvPr userDrawn="1"/>
          </p:nvSpPr>
          <p:spPr bwMode="white">
            <a:xfrm>
              <a:off x="4612" y="2204"/>
              <a:ext cx="74" cy="174"/>
            </a:xfrm>
            <a:custGeom>
              <a:avLst/>
              <a:gdLst>
                <a:gd name="T0" fmla="*/ 752 w 752"/>
                <a:gd name="T1" fmla="*/ 1685 h 1763"/>
                <a:gd name="T2" fmla="*/ 457 w 752"/>
                <a:gd name="T3" fmla="*/ 1763 h 1763"/>
                <a:gd name="T4" fmla="*/ 181 w 752"/>
                <a:gd name="T5" fmla="*/ 1512 h 1763"/>
                <a:gd name="T6" fmla="*/ 181 w 752"/>
                <a:gd name="T7" fmla="*/ 577 h 1763"/>
                <a:gd name="T8" fmla="*/ 0 w 752"/>
                <a:gd name="T9" fmla="*/ 577 h 1763"/>
                <a:gd name="T10" fmla="*/ 0 w 752"/>
                <a:gd name="T11" fmla="*/ 442 h 1763"/>
                <a:gd name="T12" fmla="*/ 181 w 752"/>
                <a:gd name="T13" fmla="*/ 442 h 1763"/>
                <a:gd name="T14" fmla="*/ 181 w 752"/>
                <a:gd name="T15" fmla="*/ 0 h 1763"/>
                <a:gd name="T16" fmla="*/ 351 w 752"/>
                <a:gd name="T17" fmla="*/ 0 h 1763"/>
                <a:gd name="T18" fmla="*/ 351 w 752"/>
                <a:gd name="T19" fmla="*/ 442 h 1763"/>
                <a:gd name="T20" fmla="*/ 652 w 752"/>
                <a:gd name="T21" fmla="*/ 442 h 1763"/>
                <a:gd name="T22" fmla="*/ 652 w 752"/>
                <a:gd name="T23" fmla="*/ 577 h 1763"/>
                <a:gd name="T24" fmla="*/ 351 w 752"/>
                <a:gd name="T25" fmla="*/ 577 h 1763"/>
                <a:gd name="T26" fmla="*/ 351 w 752"/>
                <a:gd name="T27" fmla="*/ 1464 h 1763"/>
                <a:gd name="T28" fmla="*/ 509 w 752"/>
                <a:gd name="T29" fmla="*/ 1605 h 1763"/>
                <a:gd name="T30" fmla="*/ 707 w 752"/>
                <a:gd name="T31" fmla="*/ 1547 h 1763"/>
                <a:gd name="T32" fmla="*/ 752 w 752"/>
                <a:gd name="T33" fmla="*/ 1685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2" h="1763">
                  <a:moveTo>
                    <a:pt x="752" y="1685"/>
                  </a:moveTo>
                  <a:cubicBezTo>
                    <a:pt x="712" y="1703"/>
                    <a:pt x="597" y="1763"/>
                    <a:pt x="457" y="1763"/>
                  </a:cubicBezTo>
                  <a:cubicBezTo>
                    <a:pt x="308" y="1763"/>
                    <a:pt x="181" y="1680"/>
                    <a:pt x="181" y="1512"/>
                  </a:cubicBezTo>
                  <a:cubicBezTo>
                    <a:pt x="181" y="577"/>
                    <a:pt x="181" y="577"/>
                    <a:pt x="181" y="577"/>
                  </a:cubicBezTo>
                  <a:cubicBezTo>
                    <a:pt x="0" y="577"/>
                    <a:pt x="0" y="577"/>
                    <a:pt x="0" y="577"/>
                  </a:cubicBezTo>
                  <a:cubicBezTo>
                    <a:pt x="0" y="442"/>
                    <a:pt x="0" y="442"/>
                    <a:pt x="0" y="442"/>
                  </a:cubicBezTo>
                  <a:cubicBezTo>
                    <a:pt x="181" y="442"/>
                    <a:pt x="181" y="442"/>
                    <a:pt x="181" y="442"/>
                  </a:cubicBezTo>
                  <a:cubicBezTo>
                    <a:pt x="181" y="0"/>
                    <a:pt x="181" y="0"/>
                    <a:pt x="181" y="0"/>
                  </a:cubicBezTo>
                  <a:cubicBezTo>
                    <a:pt x="351" y="0"/>
                    <a:pt x="351" y="0"/>
                    <a:pt x="351" y="0"/>
                  </a:cubicBezTo>
                  <a:cubicBezTo>
                    <a:pt x="351" y="442"/>
                    <a:pt x="351" y="442"/>
                    <a:pt x="351" y="442"/>
                  </a:cubicBezTo>
                  <a:cubicBezTo>
                    <a:pt x="652" y="442"/>
                    <a:pt x="652" y="442"/>
                    <a:pt x="652" y="442"/>
                  </a:cubicBezTo>
                  <a:cubicBezTo>
                    <a:pt x="652" y="577"/>
                    <a:pt x="652" y="577"/>
                    <a:pt x="652" y="577"/>
                  </a:cubicBezTo>
                  <a:cubicBezTo>
                    <a:pt x="351" y="577"/>
                    <a:pt x="351" y="577"/>
                    <a:pt x="351" y="577"/>
                  </a:cubicBezTo>
                  <a:cubicBezTo>
                    <a:pt x="351" y="1464"/>
                    <a:pt x="351" y="1464"/>
                    <a:pt x="351" y="1464"/>
                  </a:cubicBezTo>
                  <a:cubicBezTo>
                    <a:pt x="359" y="1560"/>
                    <a:pt x="426" y="1605"/>
                    <a:pt x="509" y="1605"/>
                  </a:cubicBezTo>
                  <a:cubicBezTo>
                    <a:pt x="604" y="1605"/>
                    <a:pt x="687" y="1560"/>
                    <a:pt x="707" y="1547"/>
                  </a:cubicBezTo>
                  <a:lnTo>
                    <a:pt x="752" y="16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4" name="Freeform 117">
              <a:extLst>
                <a:ext uri="{FF2B5EF4-FFF2-40B4-BE49-F238E27FC236}">
                  <a16:creationId xmlns:a16="http://schemas.microsoft.com/office/drawing/2014/main" id="{CDFDF704-7BF3-42D1-905C-7F05DC82103C}"/>
                </a:ext>
              </a:extLst>
            </p:cNvPr>
            <p:cNvSpPr>
              <a:spLocks noEditPoints="1"/>
            </p:cNvSpPr>
            <p:nvPr userDrawn="1"/>
          </p:nvSpPr>
          <p:spPr bwMode="white">
            <a:xfrm>
              <a:off x="4696" y="2245"/>
              <a:ext cx="115" cy="134"/>
            </a:xfrm>
            <a:custGeom>
              <a:avLst/>
              <a:gdLst>
                <a:gd name="T0" fmla="*/ 1106 w 1166"/>
                <a:gd name="T1" fmla="*/ 1108 h 1354"/>
                <a:gd name="T2" fmla="*/ 1106 w 1166"/>
                <a:gd name="T3" fmla="*/ 519 h 1354"/>
                <a:gd name="T4" fmla="*/ 587 w 1166"/>
                <a:gd name="T5" fmla="*/ 0 h 1354"/>
                <a:gd name="T6" fmla="*/ 88 w 1166"/>
                <a:gd name="T7" fmla="*/ 170 h 1354"/>
                <a:gd name="T8" fmla="*/ 148 w 1166"/>
                <a:gd name="T9" fmla="*/ 283 h 1354"/>
                <a:gd name="T10" fmla="*/ 569 w 1166"/>
                <a:gd name="T11" fmla="*/ 128 h 1354"/>
                <a:gd name="T12" fmla="*/ 935 w 1166"/>
                <a:gd name="T13" fmla="*/ 504 h 1354"/>
                <a:gd name="T14" fmla="*/ 935 w 1166"/>
                <a:gd name="T15" fmla="*/ 622 h 1354"/>
                <a:gd name="T16" fmla="*/ 552 w 1166"/>
                <a:gd name="T17" fmla="*/ 554 h 1354"/>
                <a:gd name="T18" fmla="*/ 0 w 1166"/>
                <a:gd name="T19" fmla="*/ 955 h 1354"/>
                <a:gd name="T20" fmla="*/ 449 w 1166"/>
                <a:gd name="T21" fmla="*/ 1354 h 1354"/>
                <a:gd name="T22" fmla="*/ 955 w 1166"/>
                <a:gd name="T23" fmla="*/ 1111 h 1354"/>
                <a:gd name="T24" fmla="*/ 960 w 1166"/>
                <a:gd name="T25" fmla="*/ 1213 h 1354"/>
                <a:gd name="T26" fmla="*/ 1098 w 1166"/>
                <a:gd name="T27" fmla="*/ 1334 h 1354"/>
                <a:gd name="T28" fmla="*/ 1166 w 1166"/>
                <a:gd name="T29" fmla="*/ 1329 h 1354"/>
                <a:gd name="T30" fmla="*/ 1166 w 1166"/>
                <a:gd name="T31" fmla="*/ 1178 h 1354"/>
                <a:gd name="T32" fmla="*/ 1106 w 1166"/>
                <a:gd name="T33" fmla="*/ 1108 h 1354"/>
                <a:gd name="T34" fmla="*/ 935 w 1166"/>
                <a:gd name="T35" fmla="*/ 943 h 1354"/>
                <a:gd name="T36" fmla="*/ 893 w 1166"/>
                <a:gd name="T37" fmla="*/ 1040 h 1354"/>
                <a:gd name="T38" fmla="*/ 491 w 1166"/>
                <a:gd name="T39" fmla="*/ 1224 h 1354"/>
                <a:gd name="T40" fmla="*/ 166 w 1166"/>
                <a:gd name="T41" fmla="*/ 940 h 1354"/>
                <a:gd name="T42" fmla="*/ 577 w 1166"/>
                <a:gd name="T43" fmla="*/ 662 h 1354"/>
                <a:gd name="T44" fmla="*/ 935 w 1166"/>
                <a:gd name="T45" fmla="*/ 730 h 1354"/>
                <a:gd name="T46" fmla="*/ 935 w 1166"/>
                <a:gd name="T47" fmla="*/ 943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6" h="1354">
                  <a:moveTo>
                    <a:pt x="1106" y="1108"/>
                  </a:moveTo>
                  <a:cubicBezTo>
                    <a:pt x="1106" y="519"/>
                    <a:pt x="1106" y="519"/>
                    <a:pt x="1106" y="519"/>
                  </a:cubicBezTo>
                  <a:cubicBezTo>
                    <a:pt x="1106" y="196"/>
                    <a:pt x="903" y="0"/>
                    <a:pt x="587" y="0"/>
                  </a:cubicBezTo>
                  <a:cubicBezTo>
                    <a:pt x="414" y="0"/>
                    <a:pt x="256" y="58"/>
                    <a:pt x="88" y="170"/>
                  </a:cubicBezTo>
                  <a:cubicBezTo>
                    <a:pt x="148" y="283"/>
                    <a:pt x="148" y="283"/>
                    <a:pt x="148" y="283"/>
                  </a:cubicBezTo>
                  <a:cubicBezTo>
                    <a:pt x="291" y="183"/>
                    <a:pt x="431" y="128"/>
                    <a:pt x="569" y="128"/>
                  </a:cubicBezTo>
                  <a:cubicBezTo>
                    <a:pt x="792" y="128"/>
                    <a:pt x="935" y="273"/>
                    <a:pt x="935" y="504"/>
                  </a:cubicBezTo>
                  <a:cubicBezTo>
                    <a:pt x="935" y="622"/>
                    <a:pt x="935" y="622"/>
                    <a:pt x="935" y="622"/>
                  </a:cubicBezTo>
                  <a:cubicBezTo>
                    <a:pt x="828" y="579"/>
                    <a:pt x="682" y="554"/>
                    <a:pt x="552" y="554"/>
                  </a:cubicBezTo>
                  <a:cubicBezTo>
                    <a:pt x="226" y="554"/>
                    <a:pt x="0" y="712"/>
                    <a:pt x="0" y="955"/>
                  </a:cubicBezTo>
                  <a:cubicBezTo>
                    <a:pt x="0" y="1171"/>
                    <a:pt x="181" y="1354"/>
                    <a:pt x="449" y="1354"/>
                  </a:cubicBezTo>
                  <a:cubicBezTo>
                    <a:pt x="637" y="1354"/>
                    <a:pt x="843" y="1264"/>
                    <a:pt x="955" y="1111"/>
                  </a:cubicBezTo>
                  <a:cubicBezTo>
                    <a:pt x="960" y="1213"/>
                    <a:pt x="960" y="1213"/>
                    <a:pt x="960" y="1213"/>
                  </a:cubicBezTo>
                  <a:cubicBezTo>
                    <a:pt x="965" y="1294"/>
                    <a:pt x="1030" y="1334"/>
                    <a:pt x="1098" y="1334"/>
                  </a:cubicBezTo>
                  <a:cubicBezTo>
                    <a:pt x="1116" y="1334"/>
                    <a:pt x="1138" y="1331"/>
                    <a:pt x="1166" y="1329"/>
                  </a:cubicBezTo>
                  <a:cubicBezTo>
                    <a:pt x="1166" y="1178"/>
                    <a:pt x="1166" y="1178"/>
                    <a:pt x="1166" y="1178"/>
                  </a:cubicBezTo>
                  <a:cubicBezTo>
                    <a:pt x="1123" y="1178"/>
                    <a:pt x="1106" y="1156"/>
                    <a:pt x="1106" y="1108"/>
                  </a:cubicBezTo>
                  <a:close/>
                  <a:moveTo>
                    <a:pt x="935" y="943"/>
                  </a:moveTo>
                  <a:cubicBezTo>
                    <a:pt x="935" y="973"/>
                    <a:pt x="915" y="1010"/>
                    <a:pt x="893" y="1040"/>
                  </a:cubicBezTo>
                  <a:cubicBezTo>
                    <a:pt x="807" y="1153"/>
                    <a:pt x="642" y="1224"/>
                    <a:pt x="491" y="1224"/>
                  </a:cubicBezTo>
                  <a:cubicBezTo>
                    <a:pt x="273" y="1224"/>
                    <a:pt x="166" y="1078"/>
                    <a:pt x="166" y="940"/>
                  </a:cubicBezTo>
                  <a:cubicBezTo>
                    <a:pt x="166" y="767"/>
                    <a:pt x="334" y="662"/>
                    <a:pt x="577" y="662"/>
                  </a:cubicBezTo>
                  <a:cubicBezTo>
                    <a:pt x="695" y="662"/>
                    <a:pt x="822" y="687"/>
                    <a:pt x="935" y="730"/>
                  </a:cubicBezTo>
                  <a:lnTo>
                    <a:pt x="935"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5" name="Freeform 118">
              <a:extLst>
                <a:ext uri="{FF2B5EF4-FFF2-40B4-BE49-F238E27FC236}">
                  <a16:creationId xmlns:a16="http://schemas.microsoft.com/office/drawing/2014/main" id="{9281F63E-A056-44C4-98F5-D76DCC1E8CF4}"/>
                </a:ext>
              </a:extLst>
            </p:cNvPr>
            <p:cNvSpPr>
              <a:spLocks/>
            </p:cNvSpPr>
            <p:nvPr userDrawn="1"/>
          </p:nvSpPr>
          <p:spPr bwMode="white">
            <a:xfrm>
              <a:off x="4894" y="2245"/>
              <a:ext cx="105" cy="134"/>
            </a:xfrm>
            <a:custGeom>
              <a:avLst/>
              <a:gdLst>
                <a:gd name="T0" fmla="*/ 0 w 1058"/>
                <a:gd name="T1" fmla="*/ 1158 h 1354"/>
                <a:gd name="T2" fmla="*/ 78 w 1058"/>
                <a:gd name="T3" fmla="*/ 1043 h 1354"/>
                <a:gd name="T4" fmla="*/ 547 w 1058"/>
                <a:gd name="T5" fmla="*/ 1224 h 1354"/>
                <a:gd name="T6" fmla="*/ 893 w 1058"/>
                <a:gd name="T7" fmla="*/ 978 h 1354"/>
                <a:gd name="T8" fmla="*/ 499 w 1058"/>
                <a:gd name="T9" fmla="*/ 730 h 1354"/>
                <a:gd name="T10" fmla="*/ 60 w 1058"/>
                <a:gd name="T11" fmla="*/ 396 h 1354"/>
                <a:gd name="T12" fmla="*/ 549 w 1058"/>
                <a:gd name="T13" fmla="*/ 0 h 1354"/>
                <a:gd name="T14" fmla="*/ 1021 w 1058"/>
                <a:gd name="T15" fmla="*/ 178 h 1354"/>
                <a:gd name="T16" fmla="*/ 938 w 1058"/>
                <a:gd name="T17" fmla="*/ 278 h 1354"/>
                <a:gd name="T18" fmla="*/ 544 w 1058"/>
                <a:gd name="T19" fmla="*/ 128 h 1354"/>
                <a:gd name="T20" fmla="*/ 223 w 1058"/>
                <a:gd name="T21" fmla="*/ 371 h 1354"/>
                <a:gd name="T22" fmla="*/ 549 w 1058"/>
                <a:gd name="T23" fmla="*/ 594 h 1354"/>
                <a:gd name="T24" fmla="*/ 1058 w 1058"/>
                <a:gd name="T25" fmla="*/ 963 h 1354"/>
                <a:gd name="T26" fmla="*/ 549 w 1058"/>
                <a:gd name="T27" fmla="*/ 1354 h 1354"/>
                <a:gd name="T28" fmla="*/ 0 w 1058"/>
                <a:gd name="T29" fmla="*/ 115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8" h="1354">
                  <a:moveTo>
                    <a:pt x="0" y="1158"/>
                  </a:moveTo>
                  <a:cubicBezTo>
                    <a:pt x="78" y="1043"/>
                    <a:pt x="78" y="1043"/>
                    <a:pt x="78" y="1043"/>
                  </a:cubicBezTo>
                  <a:cubicBezTo>
                    <a:pt x="223" y="1163"/>
                    <a:pt x="374" y="1224"/>
                    <a:pt x="547" y="1224"/>
                  </a:cubicBezTo>
                  <a:cubicBezTo>
                    <a:pt x="755" y="1224"/>
                    <a:pt x="893" y="1133"/>
                    <a:pt x="893" y="978"/>
                  </a:cubicBezTo>
                  <a:cubicBezTo>
                    <a:pt x="893" y="832"/>
                    <a:pt x="763" y="792"/>
                    <a:pt x="499" y="730"/>
                  </a:cubicBezTo>
                  <a:cubicBezTo>
                    <a:pt x="196" y="654"/>
                    <a:pt x="60" y="602"/>
                    <a:pt x="60" y="396"/>
                  </a:cubicBezTo>
                  <a:cubicBezTo>
                    <a:pt x="60" y="133"/>
                    <a:pt x="281" y="0"/>
                    <a:pt x="549" y="0"/>
                  </a:cubicBezTo>
                  <a:cubicBezTo>
                    <a:pt x="750" y="0"/>
                    <a:pt x="920" y="73"/>
                    <a:pt x="1021" y="178"/>
                  </a:cubicBezTo>
                  <a:cubicBezTo>
                    <a:pt x="938" y="278"/>
                    <a:pt x="938" y="278"/>
                    <a:pt x="938" y="278"/>
                  </a:cubicBezTo>
                  <a:cubicBezTo>
                    <a:pt x="840" y="178"/>
                    <a:pt x="692" y="128"/>
                    <a:pt x="544" y="128"/>
                  </a:cubicBezTo>
                  <a:cubicBezTo>
                    <a:pt x="366" y="128"/>
                    <a:pt x="223" y="201"/>
                    <a:pt x="223" y="371"/>
                  </a:cubicBezTo>
                  <a:cubicBezTo>
                    <a:pt x="223" y="509"/>
                    <a:pt x="316" y="539"/>
                    <a:pt x="549" y="594"/>
                  </a:cubicBezTo>
                  <a:cubicBezTo>
                    <a:pt x="885" y="674"/>
                    <a:pt x="1058" y="739"/>
                    <a:pt x="1058" y="963"/>
                  </a:cubicBezTo>
                  <a:cubicBezTo>
                    <a:pt x="1058" y="1201"/>
                    <a:pt x="858" y="1354"/>
                    <a:pt x="549" y="1354"/>
                  </a:cubicBezTo>
                  <a:cubicBezTo>
                    <a:pt x="346" y="1354"/>
                    <a:pt x="141" y="1286"/>
                    <a:pt x="0" y="11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6" name="Freeform 119">
              <a:extLst>
                <a:ext uri="{FF2B5EF4-FFF2-40B4-BE49-F238E27FC236}">
                  <a16:creationId xmlns:a16="http://schemas.microsoft.com/office/drawing/2014/main" id="{D567FE54-A195-402C-B974-984EAAFF60C8}"/>
                </a:ext>
              </a:extLst>
            </p:cNvPr>
            <p:cNvSpPr>
              <a:spLocks/>
            </p:cNvSpPr>
            <p:nvPr userDrawn="1"/>
          </p:nvSpPr>
          <p:spPr bwMode="white">
            <a:xfrm>
              <a:off x="5017" y="2245"/>
              <a:ext cx="119" cy="134"/>
            </a:xfrm>
            <a:custGeom>
              <a:avLst/>
              <a:gdLst>
                <a:gd name="T0" fmla="*/ 655 w 1199"/>
                <a:gd name="T1" fmla="*/ 0 h 1354"/>
                <a:gd name="T2" fmla="*/ 1186 w 1199"/>
                <a:gd name="T3" fmla="*/ 311 h 1354"/>
                <a:gd name="T4" fmla="*/ 1021 w 1199"/>
                <a:gd name="T5" fmla="*/ 364 h 1354"/>
                <a:gd name="T6" fmla="*/ 650 w 1199"/>
                <a:gd name="T7" fmla="*/ 150 h 1354"/>
                <a:gd name="T8" fmla="*/ 176 w 1199"/>
                <a:gd name="T9" fmla="*/ 672 h 1354"/>
                <a:gd name="T10" fmla="*/ 652 w 1199"/>
                <a:gd name="T11" fmla="*/ 1204 h 1354"/>
                <a:gd name="T12" fmla="*/ 1033 w 1199"/>
                <a:gd name="T13" fmla="*/ 980 h 1354"/>
                <a:gd name="T14" fmla="*/ 1199 w 1199"/>
                <a:gd name="T15" fmla="*/ 1031 h 1354"/>
                <a:gd name="T16" fmla="*/ 657 w 1199"/>
                <a:gd name="T17" fmla="*/ 1354 h 1354"/>
                <a:gd name="T18" fmla="*/ 0 w 1199"/>
                <a:gd name="T19" fmla="*/ 672 h 1354"/>
                <a:gd name="T20" fmla="*/ 655 w 1199"/>
                <a:gd name="T21"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1354">
                  <a:moveTo>
                    <a:pt x="655" y="0"/>
                  </a:moveTo>
                  <a:cubicBezTo>
                    <a:pt x="900" y="0"/>
                    <a:pt x="1093" y="120"/>
                    <a:pt x="1186" y="311"/>
                  </a:cubicBezTo>
                  <a:cubicBezTo>
                    <a:pt x="1021" y="364"/>
                    <a:pt x="1021" y="364"/>
                    <a:pt x="1021" y="364"/>
                  </a:cubicBezTo>
                  <a:cubicBezTo>
                    <a:pt x="948" y="231"/>
                    <a:pt x="808" y="150"/>
                    <a:pt x="650" y="150"/>
                  </a:cubicBezTo>
                  <a:cubicBezTo>
                    <a:pt x="384" y="150"/>
                    <a:pt x="176" y="374"/>
                    <a:pt x="176" y="672"/>
                  </a:cubicBezTo>
                  <a:cubicBezTo>
                    <a:pt x="176" y="968"/>
                    <a:pt x="392" y="1204"/>
                    <a:pt x="652" y="1204"/>
                  </a:cubicBezTo>
                  <a:cubicBezTo>
                    <a:pt x="818" y="1204"/>
                    <a:pt x="993" y="1101"/>
                    <a:pt x="1033" y="980"/>
                  </a:cubicBezTo>
                  <a:cubicBezTo>
                    <a:pt x="1199" y="1031"/>
                    <a:pt x="1199" y="1031"/>
                    <a:pt x="1199" y="1031"/>
                  </a:cubicBezTo>
                  <a:cubicBezTo>
                    <a:pt x="1129" y="1218"/>
                    <a:pt x="908" y="1354"/>
                    <a:pt x="657" y="1354"/>
                  </a:cubicBezTo>
                  <a:cubicBezTo>
                    <a:pt x="279" y="1354"/>
                    <a:pt x="0" y="1043"/>
                    <a:pt x="0" y="672"/>
                  </a:cubicBezTo>
                  <a:cubicBezTo>
                    <a:pt x="0" y="301"/>
                    <a:pt x="269" y="0"/>
                    <a:pt x="6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7" name="Rectangle 120">
              <a:extLst>
                <a:ext uri="{FF2B5EF4-FFF2-40B4-BE49-F238E27FC236}">
                  <a16:creationId xmlns:a16="http://schemas.microsoft.com/office/drawing/2014/main" id="{F6CE58D9-78AF-4C89-9994-AEAFFE2F2C96}"/>
                </a:ext>
              </a:extLst>
            </p:cNvPr>
            <p:cNvSpPr>
              <a:spLocks noChangeArrowheads="1"/>
            </p:cNvSpPr>
            <p:nvPr userDrawn="1"/>
          </p:nvSpPr>
          <p:spPr bwMode="white">
            <a:xfrm>
              <a:off x="5162" y="2196"/>
              <a:ext cx="17"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8" name="Rectangle 121">
              <a:extLst>
                <a:ext uri="{FF2B5EF4-FFF2-40B4-BE49-F238E27FC236}">
                  <a16:creationId xmlns:a16="http://schemas.microsoft.com/office/drawing/2014/main" id="{CC88DCCA-828D-4772-90C7-CFB33B612A0B}"/>
                </a:ext>
              </a:extLst>
            </p:cNvPr>
            <p:cNvSpPr>
              <a:spLocks noChangeArrowheads="1"/>
            </p:cNvSpPr>
            <p:nvPr userDrawn="1"/>
          </p:nvSpPr>
          <p:spPr bwMode="white">
            <a:xfrm>
              <a:off x="5162" y="2248"/>
              <a:ext cx="17" cy="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9" name="Freeform 122">
              <a:extLst>
                <a:ext uri="{FF2B5EF4-FFF2-40B4-BE49-F238E27FC236}">
                  <a16:creationId xmlns:a16="http://schemas.microsoft.com/office/drawing/2014/main" id="{9831F6F7-092E-49B2-8F41-ED54152B2CF7}"/>
                </a:ext>
              </a:extLst>
            </p:cNvPr>
            <p:cNvSpPr>
              <a:spLocks noEditPoints="1"/>
            </p:cNvSpPr>
            <p:nvPr userDrawn="1"/>
          </p:nvSpPr>
          <p:spPr bwMode="white">
            <a:xfrm>
              <a:off x="5207" y="2245"/>
              <a:ext cx="128" cy="134"/>
            </a:xfrm>
            <a:custGeom>
              <a:avLst/>
              <a:gdLst>
                <a:gd name="T0" fmla="*/ 1301 w 1301"/>
                <a:gd name="T1" fmla="*/ 669 h 1354"/>
                <a:gd name="T2" fmla="*/ 654 w 1301"/>
                <a:gd name="T3" fmla="*/ 0 h 1354"/>
                <a:gd name="T4" fmla="*/ 0 w 1301"/>
                <a:gd name="T5" fmla="*/ 672 h 1354"/>
                <a:gd name="T6" fmla="*/ 657 w 1301"/>
                <a:gd name="T7" fmla="*/ 1354 h 1354"/>
                <a:gd name="T8" fmla="*/ 1211 w 1301"/>
                <a:gd name="T9" fmla="*/ 1028 h 1354"/>
                <a:gd name="T10" fmla="*/ 1063 w 1301"/>
                <a:gd name="T11" fmla="*/ 988 h 1354"/>
                <a:gd name="T12" fmla="*/ 662 w 1301"/>
                <a:gd name="T13" fmla="*/ 1224 h 1354"/>
                <a:gd name="T14" fmla="*/ 180 w 1301"/>
                <a:gd name="T15" fmla="*/ 737 h 1354"/>
                <a:gd name="T16" fmla="*/ 1296 w 1301"/>
                <a:gd name="T17" fmla="*/ 737 h 1354"/>
                <a:gd name="T18" fmla="*/ 1301 w 1301"/>
                <a:gd name="T19" fmla="*/ 669 h 1354"/>
                <a:gd name="T20" fmla="*/ 175 w 1301"/>
                <a:gd name="T21" fmla="*/ 607 h 1354"/>
                <a:gd name="T22" fmla="*/ 654 w 1301"/>
                <a:gd name="T23" fmla="*/ 133 h 1354"/>
                <a:gd name="T24" fmla="*/ 1138 w 1301"/>
                <a:gd name="T25" fmla="*/ 607 h 1354"/>
                <a:gd name="T26" fmla="*/ 175 w 1301"/>
                <a:gd name="T27" fmla="*/ 60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1354">
                  <a:moveTo>
                    <a:pt x="1301" y="669"/>
                  </a:moveTo>
                  <a:cubicBezTo>
                    <a:pt x="1299" y="311"/>
                    <a:pt x="1035" y="0"/>
                    <a:pt x="654" y="0"/>
                  </a:cubicBezTo>
                  <a:cubicBezTo>
                    <a:pt x="276" y="0"/>
                    <a:pt x="0" y="306"/>
                    <a:pt x="0" y="672"/>
                  </a:cubicBezTo>
                  <a:cubicBezTo>
                    <a:pt x="0" y="1043"/>
                    <a:pt x="276" y="1354"/>
                    <a:pt x="657" y="1354"/>
                  </a:cubicBezTo>
                  <a:cubicBezTo>
                    <a:pt x="908" y="1354"/>
                    <a:pt x="1130" y="1218"/>
                    <a:pt x="1211" y="1028"/>
                  </a:cubicBezTo>
                  <a:cubicBezTo>
                    <a:pt x="1063" y="988"/>
                    <a:pt x="1063" y="988"/>
                    <a:pt x="1063" y="988"/>
                  </a:cubicBezTo>
                  <a:cubicBezTo>
                    <a:pt x="1003" y="1128"/>
                    <a:pt x="835" y="1224"/>
                    <a:pt x="662" y="1224"/>
                  </a:cubicBezTo>
                  <a:cubicBezTo>
                    <a:pt x="411" y="1224"/>
                    <a:pt x="200" y="1018"/>
                    <a:pt x="180" y="737"/>
                  </a:cubicBezTo>
                  <a:cubicBezTo>
                    <a:pt x="1296" y="737"/>
                    <a:pt x="1296" y="737"/>
                    <a:pt x="1296" y="737"/>
                  </a:cubicBezTo>
                  <a:cubicBezTo>
                    <a:pt x="1299" y="727"/>
                    <a:pt x="1301" y="694"/>
                    <a:pt x="1301" y="669"/>
                  </a:cubicBezTo>
                  <a:close/>
                  <a:moveTo>
                    <a:pt x="175" y="607"/>
                  </a:moveTo>
                  <a:cubicBezTo>
                    <a:pt x="193" y="331"/>
                    <a:pt x="398" y="133"/>
                    <a:pt x="654" y="133"/>
                  </a:cubicBezTo>
                  <a:cubicBezTo>
                    <a:pt x="910" y="133"/>
                    <a:pt x="1116" y="329"/>
                    <a:pt x="1138" y="607"/>
                  </a:cubicBezTo>
                  <a:lnTo>
                    <a:pt x="175"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0" name="Freeform 123">
              <a:extLst>
                <a:ext uri="{FF2B5EF4-FFF2-40B4-BE49-F238E27FC236}">
                  <a16:creationId xmlns:a16="http://schemas.microsoft.com/office/drawing/2014/main" id="{3ADA39F5-AC6A-4502-86B8-B4C7BFF2B676}"/>
                </a:ext>
              </a:extLst>
            </p:cNvPr>
            <p:cNvSpPr>
              <a:spLocks/>
            </p:cNvSpPr>
            <p:nvPr userDrawn="1"/>
          </p:nvSpPr>
          <p:spPr bwMode="white">
            <a:xfrm>
              <a:off x="5360" y="2245"/>
              <a:ext cx="109" cy="131"/>
            </a:xfrm>
            <a:custGeom>
              <a:avLst/>
              <a:gdLst>
                <a:gd name="T0" fmla="*/ 1098 w 1098"/>
                <a:gd name="T1" fmla="*/ 1329 h 1329"/>
                <a:gd name="T2" fmla="*/ 927 w 1098"/>
                <a:gd name="T3" fmla="*/ 1329 h 1329"/>
                <a:gd name="T4" fmla="*/ 927 w 1098"/>
                <a:gd name="T5" fmla="*/ 599 h 1329"/>
                <a:gd name="T6" fmla="*/ 649 w 1098"/>
                <a:gd name="T7" fmla="*/ 155 h 1329"/>
                <a:gd name="T8" fmla="*/ 170 w 1098"/>
                <a:gd name="T9" fmla="*/ 529 h 1329"/>
                <a:gd name="T10" fmla="*/ 170 w 1098"/>
                <a:gd name="T11" fmla="*/ 1329 h 1329"/>
                <a:gd name="T12" fmla="*/ 0 w 1098"/>
                <a:gd name="T13" fmla="*/ 1329 h 1329"/>
                <a:gd name="T14" fmla="*/ 0 w 1098"/>
                <a:gd name="T15" fmla="*/ 23 h 1329"/>
                <a:gd name="T16" fmla="*/ 155 w 1098"/>
                <a:gd name="T17" fmla="*/ 23 h 1329"/>
                <a:gd name="T18" fmla="*/ 155 w 1098"/>
                <a:gd name="T19" fmla="*/ 318 h 1329"/>
                <a:gd name="T20" fmla="*/ 709 w 1098"/>
                <a:gd name="T21" fmla="*/ 0 h 1329"/>
                <a:gd name="T22" fmla="*/ 1098 w 1098"/>
                <a:gd name="T23" fmla="*/ 564 h 1329"/>
                <a:gd name="T24" fmla="*/ 1098 w 1098"/>
                <a:gd name="T25" fmla="*/ 1329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329">
                  <a:moveTo>
                    <a:pt x="1098" y="1329"/>
                  </a:moveTo>
                  <a:cubicBezTo>
                    <a:pt x="927" y="1329"/>
                    <a:pt x="927" y="1329"/>
                    <a:pt x="927" y="1329"/>
                  </a:cubicBezTo>
                  <a:cubicBezTo>
                    <a:pt x="927" y="599"/>
                    <a:pt x="927" y="599"/>
                    <a:pt x="927" y="599"/>
                  </a:cubicBezTo>
                  <a:cubicBezTo>
                    <a:pt x="927" y="291"/>
                    <a:pt x="840" y="155"/>
                    <a:pt x="649" y="155"/>
                  </a:cubicBezTo>
                  <a:cubicBezTo>
                    <a:pt x="446" y="155"/>
                    <a:pt x="236" y="313"/>
                    <a:pt x="170" y="529"/>
                  </a:cubicBezTo>
                  <a:cubicBezTo>
                    <a:pt x="170" y="1329"/>
                    <a:pt x="170" y="1329"/>
                    <a:pt x="170" y="1329"/>
                  </a:cubicBezTo>
                  <a:cubicBezTo>
                    <a:pt x="0" y="1329"/>
                    <a:pt x="0" y="1329"/>
                    <a:pt x="0" y="1329"/>
                  </a:cubicBezTo>
                  <a:cubicBezTo>
                    <a:pt x="0" y="23"/>
                    <a:pt x="0" y="23"/>
                    <a:pt x="0" y="23"/>
                  </a:cubicBezTo>
                  <a:cubicBezTo>
                    <a:pt x="155" y="23"/>
                    <a:pt x="155" y="23"/>
                    <a:pt x="155" y="23"/>
                  </a:cubicBezTo>
                  <a:cubicBezTo>
                    <a:pt x="155" y="318"/>
                    <a:pt x="155" y="318"/>
                    <a:pt x="155" y="318"/>
                  </a:cubicBezTo>
                  <a:cubicBezTo>
                    <a:pt x="261" y="128"/>
                    <a:pt x="479" y="0"/>
                    <a:pt x="709" y="0"/>
                  </a:cubicBezTo>
                  <a:cubicBezTo>
                    <a:pt x="1003" y="0"/>
                    <a:pt x="1098" y="221"/>
                    <a:pt x="1098" y="564"/>
                  </a:cubicBezTo>
                  <a:lnTo>
                    <a:pt x="1098" y="1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1" name="Freeform 124">
              <a:extLst>
                <a:ext uri="{FF2B5EF4-FFF2-40B4-BE49-F238E27FC236}">
                  <a16:creationId xmlns:a16="http://schemas.microsoft.com/office/drawing/2014/main" id="{45B7B034-EA70-4BB9-BF6B-8FF1DF4A13A3}"/>
                </a:ext>
              </a:extLst>
            </p:cNvPr>
            <p:cNvSpPr>
              <a:spLocks/>
            </p:cNvSpPr>
            <p:nvPr userDrawn="1"/>
          </p:nvSpPr>
          <p:spPr bwMode="white">
            <a:xfrm>
              <a:off x="5495" y="2245"/>
              <a:ext cx="119" cy="134"/>
            </a:xfrm>
            <a:custGeom>
              <a:avLst/>
              <a:gdLst>
                <a:gd name="T0" fmla="*/ 654 w 1199"/>
                <a:gd name="T1" fmla="*/ 0 h 1354"/>
                <a:gd name="T2" fmla="*/ 1186 w 1199"/>
                <a:gd name="T3" fmla="*/ 311 h 1354"/>
                <a:gd name="T4" fmla="*/ 1021 w 1199"/>
                <a:gd name="T5" fmla="*/ 364 h 1354"/>
                <a:gd name="T6" fmla="*/ 650 w 1199"/>
                <a:gd name="T7" fmla="*/ 150 h 1354"/>
                <a:gd name="T8" fmla="*/ 176 w 1199"/>
                <a:gd name="T9" fmla="*/ 672 h 1354"/>
                <a:gd name="T10" fmla="*/ 652 w 1199"/>
                <a:gd name="T11" fmla="*/ 1204 h 1354"/>
                <a:gd name="T12" fmla="*/ 1033 w 1199"/>
                <a:gd name="T13" fmla="*/ 980 h 1354"/>
                <a:gd name="T14" fmla="*/ 1199 w 1199"/>
                <a:gd name="T15" fmla="*/ 1031 h 1354"/>
                <a:gd name="T16" fmla="*/ 657 w 1199"/>
                <a:gd name="T17" fmla="*/ 1354 h 1354"/>
                <a:gd name="T18" fmla="*/ 0 w 1199"/>
                <a:gd name="T19" fmla="*/ 672 h 1354"/>
                <a:gd name="T20" fmla="*/ 654 w 1199"/>
                <a:gd name="T21"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1354">
                  <a:moveTo>
                    <a:pt x="654" y="0"/>
                  </a:moveTo>
                  <a:cubicBezTo>
                    <a:pt x="900" y="0"/>
                    <a:pt x="1093" y="120"/>
                    <a:pt x="1186" y="311"/>
                  </a:cubicBezTo>
                  <a:cubicBezTo>
                    <a:pt x="1021" y="364"/>
                    <a:pt x="1021" y="364"/>
                    <a:pt x="1021" y="364"/>
                  </a:cubicBezTo>
                  <a:cubicBezTo>
                    <a:pt x="948" y="231"/>
                    <a:pt x="807" y="150"/>
                    <a:pt x="650" y="150"/>
                  </a:cubicBezTo>
                  <a:cubicBezTo>
                    <a:pt x="384" y="150"/>
                    <a:pt x="176" y="374"/>
                    <a:pt x="176" y="672"/>
                  </a:cubicBezTo>
                  <a:cubicBezTo>
                    <a:pt x="176" y="968"/>
                    <a:pt x="391" y="1204"/>
                    <a:pt x="652" y="1204"/>
                  </a:cubicBezTo>
                  <a:cubicBezTo>
                    <a:pt x="818" y="1204"/>
                    <a:pt x="993" y="1101"/>
                    <a:pt x="1033" y="980"/>
                  </a:cubicBezTo>
                  <a:cubicBezTo>
                    <a:pt x="1199" y="1031"/>
                    <a:pt x="1199" y="1031"/>
                    <a:pt x="1199" y="1031"/>
                  </a:cubicBezTo>
                  <a:cubicBezTo>
                    <a:pt x="1128" y="1218"/>
                    <a:pt x="908" y="1354"/>
                    <a:pt x="657" y="1354"/>
                  </a:cubicBezTo>
                  <a:cubicBezTo>
                    <a:pt x="279" y="1354"/>
                    <a:pt x="0" y="1043"/>
                    <a:pt x="0" y="672"/>
                  </a:cubicBezTo>
                  <a:cubicBezTo>
                    <a:pt x="0" y="301"/>
                    <a:pt x="269" y="0"/>
                    <a:pt x="65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2" name="Freeform 125">
              <a:extLst>
                <a:ext uri="{FF2B5EF4-FFF2-40B4-BE49-F238E27FC236}">
                  <a16:creationId xmlns:a16="http://schemas.microsoft.com/office/drawing/2014/main" id="{E05EF9CD-A4C7-4AEE-BA73-702E27F8A0C2}"/>
                </a:ext>
              </a:extLst>
            </p:cNvPr>
            <p:cNvSpPr>
              <a:spLocks noEditPoints="1"/>
            </p:cNvSpPr>
            <p:nvPr userDrawn="1"/>
          </p:nvSpPr>
          <p:spPr bwMode="white">
            <a:xfrm>
              <a:off x="5632" y="2245"/>
              <a:ext cx="128" cy="134"/>
            </a:xfrm>
            <a:custGeom>
              <a:avLst/>
              <a:gdLst>
                <a:gd name="T0" fmla="*/ 1301 w 1301"/>
                <a:gd name="T1" fmla="*/ 669 h 1354"/>
                <a:gd name="T2" fmla="*/ 655 w 1301"/>
                <a:gd name="T3" fmla="*/ 0 h 1354"/>
                <a:gd name="T4" fmla="*/ 0 w 1301"/>
                <a:gd name="T5" fmla="*/ 672 h 1354"/>
                <a:gd name="T6" fmla="*/ 657 w 1301"/>
                <a:gd name="T7" fmla="*/ 1354 h 1354"/>
                <a:gd name="T8" fmla="*/ 1211 w 1301"/>
                <a:gd name="T9" fmla="*/ 1028 h 1354"/>
                <a:gd name="T10" fmla="*/ 1063 w 1301"/>
                <a:gd name="T11" fmla="*/ 988 h 1354"/>
                <a:gd name="T12" fmla="*/ 662 w 1301"/>
                <a:gd name="T13" fmla="*/ 1224 h 1354"/>
                <a:gd name="T14" fmla="*/ 181 w 1301"/>
                <a:gd name="T15" fmla="*/ 737 h 1354"/>
                <a:gd name="T16" fmla="*/ 1296 w 1301"/>
                <a:gd name="T17" fmla="*/ 737 h 1354"/>
                <a:gd name="T18" fmla="*/ 1301 w 1301"/>
                <a:gd name="T19" fmla="*/ 669 h 1354"/>
                <a:gd name="T20" fmla="*/ 176 w 1301"/>
                <a:gd name="T21" fmla="*/ 607 h 1354"/>
                <a:gd name="T22" fmla="*/ 655 w 1301"/>
                <a:gd name="T23" fmla="*/ 133 h 1354"/>
                <a:gd name="T24" fmla="*/ 1138 w 1301"/>
                <a:gd name="T25" fmla="*/ 607 h 1354"/>
                <a:gd name="T26" fmla="*/ 176 w 1301"/>
                <a:gd name="T27" fmla="*/ 60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1354">
                  <a:moveTo>
                    <a:pt x="1301" y="669"/>
                  </a:moveTo>
                  <a:cubicBezTo>
                    <a:pt x="1299" y="311"/>
                    <a:pt x="1036" y="0"/>
                    <a:pt x="655" y="0"/>
                  </a:cubicBezTo>
                  <a:cubicBezTo>
                    <a:pt x="276" y="0"/>
                    <a:pt x="0" y="306"/>
                    <a:pt x="0" y="672"/>
                  </a:cubicBezTo>
                  <a:cubicBezTo>
                    <a:pt x="0" y="1043"/>
                    <a:pt x="276" y="1354"/>
                    <a:pt x="657" y="1354"/>
                  </a:cubicBezTo>
                  <a:cubicBezTo>
                    <a:pt x="908" y="1354"/>
                    <a:pt x="1131" y="1218"/>
                    <a:pt x="1211" y="1028"/>
                  </a:cubicBezTo>
                  <a:cubicBezTo>
                    <a:pt x="1063" y="988"/>
                    <a:pt x="1063" y="988"/>
                    <a:pt x="1063" y="988"/>
                  </a:cubicBezTo>
                  <a:cubicBezTo>
                    <a:pt x="1003" y="1128"/>
                    <a:pt x="835" y="1224"/>
                    <a:pt x="662" y="1224"/>
                  </a:cubicBezTo>
                  <a:cubicBezTo>
                    <a:pt x="411" y="1224"/>
                    <a:pt x="201" y="1018"/>
                    <a:pt x="181" y="737"/>
                  </a:cubicBezTo>
                  <a:cubicBezTo>
                    <a:pt x="1296" y="737"/>
                    <a:pt x="1296" y="737"/>
                    <a:pt x="1296" y="737"/>
                  </a:cubicBezTo>
                  <a:cubicBezTo>
                    <a:pt x="1299" y="727"/>
                    <a:pt x="1301" y="694"/>
                    <a:pt x="1301" y="669"/>
                  </a:cubicBezTo>
                  <a:close/>
                  <a:moveTo>
                    <a:pt x="176" y="607"/>
                  </a:moveTo>
                  <a:cubicBezTo>
                    <a:pt x="193" y="331"/>
                    <a:pt x="399" y="133"/>
                    <a:pt x="655" y="133"/>
                  </a:cubicBezTo>
                  <a:cubicBezTo>
                    <a:pt x="910" y="133"/>
                    <a:pt x="1116" y="329"/>
                    <a:pt x="1138" y="607"/>
                  </a:cubicBezTo>
                  <a:lnTo>
                    <a:pt x="176"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3" name="Rectangle 126">
              <a:extLst>
                <a:ext uri="{FF2B5EF4-FFF2-40B4-BE49-F238E27FC236}">
                  <a16:creationId xmlns:a16="http://schemas.microsoft.com/office/drawing/2014/main" id="{2A319897-42FB-46C8-9BE1-17855BEE7DDA}"/>
                </a:ext>
              </a:extLst>
            </p:cNvPr>
            <p:cNvSpPr>
              <a:spLocks noChangeArrowheads="1"/>
            </p:cNvSpPr>
            <p:nvPr userDrawn="1"/>
          </p:nvSpPr>
          <p:spPr bwMode="white">
            <a:xfrm>
              <a:off x="2963" y="1678"/>
              <a:ext cx="6" cy="9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4" name="Freeform 127">
              <a:extLst>
                <a:ext uri="{FF2B5EF4-FFF2-40B4-BE49-F238E27FC236}">
                  <a16:creationId xmlns:a16="http://schemas.microsoft.com/office/drawing/2014/main" id="{C3206B5A-C83C-433F-9B9A-D50538226292}"/>
                </a:ext>
              </a:extLst>
            </p:cNvPr>
            <p:cNvSpPr>
              <a:spLocks/>
            </p:cNvSpPr>
            <p:nvPr userDrawn="1"/>
          </p:nvSpPr>
          <p:spPr bwMode="white">
            <a:xfrm>
              <a:off x="508" y="2372"/>
              <a:ext cx="97" cy="123"/>
            </a:xfrm>
            <a:custGeom>
              <a:avLst/>
              <a:gdLst>
                <a:gd name="T0" fmla="*/ 97 w 97"/>
                <a:gd name="T1" fmla="*/ 0 h 123"/>
                <a:gd name="T2" fmla="*/ 97 w 97"/>
                <a:gd name="T3" fmla="*/ 123 h 123"/>
                <a:gd name="T4" fmla="*/ 85 w 97"/>
                <a:gd name="T5" fmla="*/ 123 h 123"/>
                <a:gd name="T6" fmla="*/ 85 w 97"/>
                <a:gd name="T7" fmla="*/ 65 h 123"/>
                <a:gd name="T8" fmla="*/ 12 w 97"/>
                <a:gd name="T9" fmla="*/ 65 h 123"/>
                <a:gd name="T10" fmla="*/ 12 w 97"/>
                <a:gd name="T11" fmla="*/ 123 h 123"/>
                <a:gd name="T12" fmla="*/ 0 w 97"/>
                <a:gd name="T13" fmla="*/ 123 h 123"/>
                <a:gd name="T14" fmla="*/ 0 w 97"/>
                <a:gd name="T15" fmla="*/ 0 h 123"/>
                <a:gd name="T16" fmla="*/ 12 w 97"/>
                <a:gd name="T17" fmla="*/ 0 h 123"/>
                <a:gd name="T18" fmla="*/ 12 w 97"/>
                <a:gd name="T19" fmla="*/ 55 h 123"/>
                <a:gd name="T20" fmla="*/ 85 w 97"/>
                <a:gd name="T21" fmla="*/ 55 h 123"/>
                <a:gd name="T22" fmla="*/ 85 w 97"/>
                <a:gd name="T23" fmla="*/ 0 h 123"/>
                <a:gd name="T24" fmla="*/ 97 w 97"/>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3">
                  <a:moveTo>
                    <a:pt x="97" y="0"/>
                  </a:moveTo>
                  <a:lnTo>
                    <a:pt x="97" y="123"/>
                  </a:lnTo>
                  <a:lnTo>
                    <a:pt x="85" y="123"/>
                  </a:lnTo>
                  <a:lnTo>
                    <a:pt x="85" y="65"/>
                  </a:lnTo>
                  <a:lnTo>
                    <a:pt x="12" y="65"/>
                  </a:lnTo>
                  <a:lnTo>
                    <a:pt x="12" y="123"/>
                  </a:lnTo>
                  <a:lnTo>
                    <a:pt x="0" y="123"/>
                  </a:lnTo>
                  <a:lnTo>
                    <a:pt x="0" y="0"/>
                  </a:lnTo>
                  <a:lnTo>
                    <a:pt x="12" y="0"/>
                  </a:lnTo>
                  <a:lnTo>
                    <a:pt x="12" y="55"/>
                  </a:lnTo>
                  <a:lnTo>
                    <a:pt x="85" y="55"/>
                  </a:lnTo>
                  <a:lnTo>
                    <a:pt x="85" y="0"/>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5" name="Freeform 128">
              <a:extLst>
                <a:ext uri="{FF2B5EF4-FFF2-40B4-BE49-F238E27FC236}">
                  <a16:creationId xmlns:a16="http://schemas.microsoft.com/office/drawing/2014/main" id="{B612FF99-7C54-43D6-AFD8-5B8DC0E70CA8}"/>
                </a:ext>
              </a:extLst>
            </p:cNvPr>
            <p:cNvSpPr>
              <a:spLocks noEditPoints="1"/>
            </p:cNvSpPr>
            <p:nvPr userDrawn="1"/>
          </p:nvSpPr>
          <p:spPr bwMode="white">
            <a:xfrm>
              <a:off x="627" y="2403"/>
              <a:ext cx="90" cy="93"/>
            </a:xfrm>
            <a:custGeom>
              <a:avLst/>
              <a:gdLst>
                <a:gd name="T0" fmla="*/ 907 w 907"/>
                <a:gd name="T1" fmla="*/ 467 h 944"/>
                <a:gd name="T2" fmla="*/ 456 w 907"/>
                <a:gd name="T3" fmla="*/ 0 h 944"/>
                <a:gd name="T4" fmla="*/ 0 w 907"/>
                <a:gd name="T5" fmla="*/ 469 h 944"/>
                <a:gd name="T6" fmla="*/ 458 w 907"/>
                <a:gd name="T7" fmla="*/ 944 h 944"/>
                <a:gd name="T8" fmla="*/ 844 w 907"/>
                <a:gd name="T9" fmla="*/ 717 h 944"/>
                <a:gd name="T10" fmla="*/ 741 w 907"/>
                <a:gd name="T11" fmla="*/ 689 h 944"/>
                <a:gd name="T12" fmla="*/ 461 w 907"/>
                <a:gd name="T13" fmla="*/ 854 h 944"/>
                <a:gd name="T14" fmla="*/ 126 w 907"/>
                <a:gd name="T15" fmla="*/ 514 h 944"/>
                <a:gd name="T16" fmla="*/ 904 w 907"/>
                <a:gd name="T17" fmla="*/ 514 h 944"/>
                <a:gd name="T18" fmla="*/ 907 w 907"/>
                <a:gd name="T19" fmla="*/ 467 h 944"/>
                <a:gd name="T20" fmla="*/ 122 w 907"/>
                <a:gd name="T21" fmla="*/ 424 h 944"/>
                <a:gd name="T22" fmla="*/ 456 w 907"/>
                <a:gd name="T23" fmla="*/ 93 h 944"/>
                <a:gd name="T24" fmla="*/ 793 w 907"/>
                <a:gd name="T25" fmla="*/ 424 h 944"/>
                <a:gd name="T26" fmla="*/ 122 w 907"/>
                <a:gd name="T27" fmla="*/ 42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7" h="944">
                  <a:moveTo>
                    <a:pt x="907" y="467"/>
                  </a:moveTo>
                  <a:cubicBezTo>
                    <a:pt x="905" y="217"/>
                    <a:pt x="722" y="0"/>
                    <a:pt x="456" y="0"/>
                  </a:cubicBezTo>
                  <a:cubicBezTo>
                    <a:pt x="192" y="0"/>
                    <a:pt x="0" y="214"/>
                    <a:pt x="0" y="469"/>
                  </a:cubicBezTo>
                  <a:cubicBezTo>
                    <a:pt x="0" y="728"/>
                    <a:pt x="192" y="944"/>
                    <a:pt x="458" y="944"/>
                  </a:cubicBezTo>
                  <a:cubicBezTo>
                    <a:pt x="632" y="944"/>
                    <a:pt x="788" y="850"/>
                    <a:pt x="844" y="717"/>
                  </a:cubicBezTo>
                  <a:cubicBezTo>
                    <a:pt x="741" y="689"/>
                    <a:pt x="741" y="689"/>
                    <a:pt x="741" y="689"/>
                  </a:cubicBezTo>
                  <a:cubicBezTo>
                    <a:pt x="699" y="787"/>
                    <a:pt x="582" y="854"/>
                    <a:pt x="461" y="854"/>
                  </a:cubicBezTo>
                  <a:cubicBezTo>
                    <a:pt x="287" y="854"/>
                    <a:pt x="140" y="710"/>
                    <a:pt x="126" y="514"/>
                  </a:cubicBezTo>
                  <a:cubicBezTo>
                    <a:pt x="904" y="514"/>
                    <a:pt x="904" y="514"/>
                    <a:pt x="904" y="514"/>
                  </a:cubicBezTo>
                  <a:cubicBezTo>
                    <a:pt x="905" y="507"/>
                    <a:pt x="907" y="485"/>
                    <a:pt x="907" y="467"/>
                  </a:cubicBezTo>
                  <a:close/>
                  <a:moveTo>
                    <a:pt x="122" y="424"/>
                  </a:moveTo>
                  <a:cubicBezTo>
                    <a:pt x="134" y="231"/>
                    <a:pt x="278" y="93"/>
                    <a:pt x="456" y="93"/>
                  </a:cubicBezTo>
                  <a:cubicBezTo>
                    <a:pt x="634" y="93"/>
                    <a:pt x="778" y="229"/>
                    <a:pt x="793" y="424"/>
                  </a:cubicBezTo>
                  <a:lnTo>
                    <a:pt x="122" y="4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6" name="Freeform 129">
              <a:extLst>
                <a:ext uri="{FF2B5EF4-FFF2-40B4-BE49-F238E27FC236}">
                  <a16:creationId xmlns:a16="http://schemas.microsoft.com/office/drawing/2014/main" id="{5CA33795-AD6F-4CC4-850F-BDA80D26F0E0}"/>
                </a:ext>
              </a:extLst>
            </p:cNvPr>
            <p:cNvSpPr>
              <a:spLocks noEditPoints="1"/>
            </p:cNvSpPr>
            <p:nvPr userDrawn="1"/>
          </p:nvSpPr>
          <p:spPr bwMode="white">
            <a:xfrm>
              <a:off x="727" y="2403"/>
              <a:ext cx="81" cy="93"/>
            </a:xfrm>
            <a:custGeom>
              <a:avLst/>
              <a:gdLst>
                <a:gd name="T0" fmla="*/ 0 w 813"/>
                <a:gd name="T1" fmla="*/ 666 h 943"/>
                <a:gd name="T2" fmla="*/ 384 w 813"/>
                <a:gd name="T3" fmla="*/ 386 h 943"/>
                <a:gd name="T4" fmla="*/ 652 w 813"/>
                <a:gd name="T5" fmla="*/ 433 h 943"/>
                <a:gd name="T6" fmla="*/ 652 w 813"/>
                <a:gd name="T7" fmla="*/ 351 h 943"/>
                <a:gd name="T8" fmla="*/ 396 w 813"/>
                <a:gd name="T9" fmla="*/ 89 h 943"/>
                <a:gd name="T10" fmla="*/ 103 w 813"/>
                <a:gd name="T11" fmla="*/ 197 h 943"/>
                <a:gd name="T12" fmla="*/ 61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5 w 813"/>
                <a:gd name="T25" fmla="*/ 929 h 943"/>
                <a:gd name="T26" fmla="*/ 669 w 813"/>
                <a:gd name="T27" fmla="*/ 845 h 943"/>
                <a:gd name="T28" fmla="*/ 666 w 813"/>
                <a:gd name="T29" fmla="*/ 774 h 943"/>
                <a:gd name="T30" fmla="*/ 313 w 813"/>
                <a:gd name="T31" fmla="*/ 943 h 943"/>
                <a:gd name="T32" fmla="*/ 0 w 813"/>
                <a:gd name="T33" fmla="*/ 666 h 943"/>
                <a:gd name="T34" fmla="*/ 622 w 813"/>
                <a:gd name="T35" fmla="*/ 725 h 943"/>
                <a:gd name="T36" fmla="*/ 652 w 813"/>
                <a:gd name="T37" fmla="*/ 657 h 943"/>
                <a:gd name="T38" fmla="*/ 652 w 813"/>
                <a:gd name="T39" fmla="*/ 508 h 943"/>
                <a:gd name="T40" fmla="*/ 402 w 813"/>
                <a:gd name="T41" fmla="*/ 461 h 943"/>
                <a:gd name="T42" fmla="*/ 115 w 813"/>
                <a:gd name="T43" fmla="*/ 655 h 943"/>
                <a:gd name="T44" fmla="*/ 342 w 813"/>
                <a:gd name="T45" fmla="*/ 853 h 943"/>
                <a:gd name="T46" fmla="*/ 622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7" y="386"/>
                    <a:pt x="384" y="386"/>
                  </a:cubicBezTo>
                  <a:cubicBezTo>
                    <a:pt x="475" y="386"/>
                    <a:pt x="577" y="403"/>
                    <a:pt x="652" y="433"/>
                  </a:cubicBezTo>
                  <a:cubicBezTo>
                    <a:pt x="652" y="351"/>
                    <a:pt x="652" y="351"/>
                    <a:pt x="652" y="351"/>
                  </a:cubicBezTo>
                  <a:cubicBezTo>
                    <a:pt x="652" y="190"/>
                    <a:pt x="552" y="89"/>
                    <a:pt x="396" y="89"/>
                  </a:cubicBezTo>
                  <a:cubicBezTo>
                    <a:pt x="300" y="89"/>
                    <a:pt x="203" y="127"/>
                    <a:pt x="103" y="197"/>
                  </a:cubicBezTo>
                  <a:cubicBezTo>
                    <a:pt x="61" y="118"/>
                    <a:pt x="61" y="118"/>
                    <a:pt x="61" y="118"/>
                  </a:cubicBezTo>
                  <a:cubicBezTo>
                    <a:pt x="178" y="40"/>
                    <a:pt x="288" y="0"/>
                    <a:pt x="409" y="0"/>
                  </a:cubicBezTo>
                  <a:cubicBezTo>
                    <a:pt x="629" y="0"/>
                    <a:pt x="771" y="136"/>
                    <a:pt x="771" y="361"/>
                  </a:cubicBezTo>
                  <a:cubicBezTo>
                    <a:pt x="771" y="772"/>
                    <a:pt x="771" y="772"/>
                    <a:pt x="771" y="772"/>
                  </a:cubicBezTo>
                  <a:cubicBezTo>
                    <a:pt x="771" y="805"/>
                    <a:pt x="783" y="821"/>
                    <a:pt x="813" y="821"/>
                  </a:cubicBezTo>
                  <a:cubicBezTo>
                    <a:pt x="813" y="926"/>
                    <a:pt x="813" y="926"/>
                    <a:pt x="813" y="926"/>
                  </a:cubicBezTo>
                  <a:cubicBezTo>
                    <a:pt x="793" y="928"/>
                    <a:pt x="777" y="929"/>
                    <a:pt x="765" y="929"/>
                  </a:cubicBezTo>
                  <a:cubicBezTo>
                    <a:pt x="718" y="929"/>
                    <a:pt x="673" y="902"/>
                    <a:pt x="669" y="845"/>
                  </a:cubicBezTo>
                  <a:cubicBezTo>
                    <a:pt x="666" y="774"/>
                    <a:pt x="666" y="774"/>
                    <a:pt x="666" y="774"/>
                  </a:cubicBezTo>
                  <a:cubicBezTo>
                    <a:pt x="587" y="881"/>
                    <a:pt x="444" y="943"/>
                    <a:pt x="313" y="943"/>
                  </a:cubicBezTo>
                  <a:cubicBezTo>
                    <a:pt x="126" y="943"/>
                    <a:pt x="0" y="816"/>
                    <a:pt x="0" y="666"/>
                  </a:cubicBezTo>
                  <a:moveTo>
                    <a:pt x="622" y="725"/>
                  </a:moveTo>
                  <a:cubicBezTo>
                    <a:pt x="638" y="704"/>
                    <a:pt x="652" y="678"/>
                    <a:pt x="652" y="657"/>
                  </a:cubicBezTo>
                  <a:cubicBezTo>
                    <a:pt x="652" y="508"/>
                    <a:pt x="652" y="508"/>
                    <a:pt x="652" y="508"/>
                  </a:cubicBezTo>
                  <a:cubicBezTo>
                    <a:pt x="573" y="479"/>
                    <a:pt x="484" y="461"/>
                    <a:pt x="402" y="461"/>
                  </a:cubicBezTo>
                  <a:cubicBezTo>
                    <a:pt x="232" y="461"/>
                    <a:pt x="115" y="534"/>
                    <a:pt x="115" y="655"/>
                  </a:cubicBezTo>
                  <a:cubicBezTo>
                    <a:pt x="115" y="751"/>
                    <a:pt x="190" y="853"/>
                    <a:pt x="342" y="853"/>
                  </a:cubicBezTo>
                  <a:cubicBezTo>
                    <a:pt x="447" y="853"/>
                    <a:pt x="563" y="804"/>
                    <a:pt x="622"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7" name="Freeform 130">
              <a:extLst>
                <a:ext uri="{FF2B5EF4-FFF2-40B4-BE49-F238E27FC236}">
                  <a16:creationId xmlns:a16="http://schemas.microsoft.com/office/drawing/2014/main" id="{09BFFE67-7209-42DC-8F21-AC9C00857FEB}"/>
                </a:ext>
              </a:extLst>
            </p:cNvPr>
            <p:cNvSpPr>
              <a:spLocks/>
            </p:cNvSpPr>
            <p:nvPr userDrawn="1"/>
          </p:nvSpPr>
          <p:spPr bwMode="white">
            <a:xfrm>
              <a:off x="830" y="2369"/>
              <a:ext cx="33" cy="127"/>
            </a:xfrm>
            <a:custGeom>
              <a:avLst/>
              <a:gdLst>
                <a:gd name="T0" fmla="*/ 0 w 340"/>
                <a:gd name="T1" fmla="*/ 0 h 1286"/>
                <a:gd name="T2" fmla="*/ 119 w 340"/>
                <a:gd name="T3" fmla="*/ 0 h 1286"/>
                <a:gd name="T4" fmla="*/ 119 w 340"/>
                <a:gd name="T5" fmla="*/ 1070 h 1286"/>
                <a:gd name="T6" fmla="*/ 225 w 340"/>
                <a:gd name="T7" fmla="*/ 1178 h 1286"/>
                <a:gd name="T8" fmla="*/ 319 w 340"/>
                <a:gd name="T9" fmla="*/ 1159 h 1286"/>
                <a:gd name="T10" fmla="*/ 340 w 340"/>
                <a:gd name="T11" fmla="*/ 1255 h 1286"/>
                <a:gd name="T12" fmla="*/ 176 w 340"/>
                <a:gd name="T13" fmla="*/ 1286 h 1286"/>
                <a:gd name="T14" fmla="*/ 0 w 340"/>
                <a:gd name="T15" fmla="*/ 1110 h 1286"/>
                <a:gd name="T16" fmla="*/ 0 w 340"/>
                <a:gd name="T17"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286">
                  <a:moveTo>
                    <a:pt x="0" y="0"/>
                  </a:moveTo>
                  <a:cubicBezTo>
                    <a:pt x="119" y="0"/>
                    <a:pt x="119" y="0"/>
                    <a:pt x="119" y="0"/>
                  </a:cubicBezTo>
                  <a:cubicBezTo>
                    <a:pt x="119" y="1070"/>
                    <a:pt x="119" y="1070"/>
                    <a:pt x="119" y="1070"/>
                  </a:cubicBezTo>
                  <a:cubicBezTo>
                    <a:pt x="119" y="1138"/>
                    <a:pt x="159" y="1178"/>
                    <a:pt x="225" y="1178"/>
                  </a:cubicBezTo>
                  <a:cubicBezTo>
                    <a:pt x="251" y="1178"/>
                    <a:pt x="290" y="1171"/>
                    <a:pt x="319" y="1159"/>
                  </a:cubicBezTo>
                  <a:cubicBezTo>
                    <a:pt x="340" y="1255"/>
                    <a:pt x="340" y="1255"/>
                    <a:pt x="340" y="1255"/>
                  </a:cubicBezTo>
                  <a:cubicBezTo>
                    <a:pt x="297" y="1272"/>
                    <a:pt x="223" y="1286"/>
                    <a:pt x="176" y="1286"/>
                  </a:cubicBezTo>
                  <a:cubicBezTo>
                    <a:pt x="68" y="1286"/>
                    <a:pt x="0" y="1220"/>
                    <a:pt x="0" y="11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8" name="Freeform 131">
              <a:extLst>
                <a:ext uri="{FF2B5EF4-FFF2-40B4-BE49-F238E27FC236}">
                  <a16:creationId xmlns:a16="http://schemas.microsoft.com/office/drawing/2014/main" id="{B1CEBB0A-FCDA-40CB-A8FC-EB9DD3E0860C}"/>
                </a:ext>
              </a:extLst>
            </p:cNvPr>
            <p:cNvSpPr>
              <a:spLocks/>
            </p:cNvSpPr>
            <p:nvPr userDrawn="1"/>
          </p:nvSpPr>
          <p:spPr bwMode="white">
            <a:xfrm>
              <a:off x="865" y="2374"/>
              <a:ext cx="52" cy="122"/>
            </a:xfrm>
            <a:custGeom>
              <a:avLst/>
              <a:gdLst>
                <a:gd name="T0" fmla="*/ 525 w 525"/>
                <a:gd name="T1" fmla="*/ 1174 h 1228"/>
                <a:gd name="T2" fmla="*/ 319 w 525"/>
                <a:gd name="T3" fmla="*/ 1228 h 1228"/>
                <a:gd name="T4" fmla="*/ 126 w 525"/>
                <a:gd name="T5" fmla="*/ 1054 h 1228"/>
                <a:gd name="T6" fmla="*/ 126 w 525"/>
                <a:gd name="T7" fmla="*/ 402 h 1228"/>
                <a:gd name="T8" fmla="*/ 0 w 525"/>
                <a:gd name="T9" fmla="*/ 402 h 1228"/>
                <a:gd name="T10" fmla="*/ 0 w 525"/>
                <a:gd name="T11" fmla="*/ 307 h 1228"/>
                <a:gd name="T12" fmla="*/ 126 w 525"/>
                <a:gd name="T13" fmla="*/ 307 h 1228"/>
                <a:gd name="T14" fmla="*/ 126 w 525"/>
                <a:gd name="T15" fmla="*/ 0 h 1228"/>
                <a:gd name="T16" fmla="*/ 245 w 525"/>
                <a:gd name="T17" fmla="*/ 0 h 1228"/>
                <a:gd name="T18" fmla="*/ 245 w 525"/>
                <a:gd name="T19" fmla="*/ 307 h 1228"/>
                <a:gd name="T20" fmla="*/ 455 w 525"/>
                <a:gd name="T21" fmla="*/ 307 h 1228"/>
                <a:gd name="T22" fmla="*/ 455 w 525"/>
                <a:gd name="T23" fmla="*/ 402 h 1228"/>
                <a:gd name="T24" fmla="*/ 245 w 525"/>
                <a:gd name="T25" fmla="*/ 402 h 1228"/>
                <a:gd name="T26" fmla="*/ 245 w 525"/>
                <a:gd name="T27" fmla="*/ 1020 h 1228"/>
                <a:gd name="T28" fmla="*/ 355 w 525"/>
                <a:gd name="T29" fmla="*/ 1118 h 1228"/>
                <a:gd name="T30" fmla="*/ 493 w 525"/>
                <a:gd name="T31" fmla="*/ 1078 h 1228"/>
                <a:gd name="T32" fmla="*/ 525 w 525"/>
                <a:gd name="T33" fmla="*/ 117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5" h="1228">
                  <a:moveTo>
                    <a:pt x="525" y="1174"/>
                  </a:moveTo>
                  <a:cubicBezTo>
                    <a:pt x="497" y="1186"/>
                    <a:pt x="417" y="1228"/>
                    <a:pt x="319" y="1228"/>
                  </a:cubicBezTo>
                  <a:cubicBezTo>
                    <a:pt x="215" y="1228"/>
                    <a:pt x="126" y="1171"/>
                    <a:pt x="126" y="1054"/>
                  </a:cubicBezTo>
                  <a:cubicBezTo>
                    <a:pt x="126" y="402"/>
                    <a:pt x="126" y="402"/>
                    <a:pt x="126" y="402"/>
                  </a:cubicBezTo>
                  <a:cubicBezTo>
                    <a:pt x="0" y="402"/>
                    <a:pt x="0" y="402"/>
                    <a:pt x="0" y="402"/>
                  </a:cubicBezTo>
                  <a:cubicBezTo>
                    <a:pt x="0" y="307"/>
                    <a:pt x="0" y="307"/>
                    <a:pt x="0" y="307"/>
                  </a:cubicBezTo>
                  <a:cubicBezTo>
                    <a:pt x="126" y="307"/>
                    <a:pt x="126" y="307"/>
                    <a:pt x="126" y="307"/>
                  </a:cubicBezTo>
                  <a:cubicBezTo>
                    <a:pt x="126" y="0"/>
                    <a:pt x="126" y="0"/>
                    <a:pt x="126" y="0"/>
                  </a:cubicBezTo>
                  <a:cubicBezTo>
                    <a:pt x="245" y="0"/>
                    <a:pt x="245" y="0"/>
                    <a:pt x="245" y="0"/>
                  </a:cubicBezTo>
                  <a:cubicBezTo>
                    <a:pt x="245" y="307"/>
                    <a:pt x="245" y="307"/>
                    <a:pt x="245" y="307"/>
                  </a:cubicBezTo>
                  <a:cubicBezTo>
                    <a:pt x="455" y="307"/>
                    <a:pt x="455" y="307"/>
                    <a:pt x="455" y="307"/>
                  </a:cubicBezTo>
                  <a:cubicBezTo>
                    <a:pt x="455" y="402"/>
                    <a:pt x="455" y="402"/>
                    <a:pt x="455" y="402"/>
                  </a:cubicBezTo>
                  <a:cubicBezTo>
                    <a:pt x="245" y="402"/>
                    <a:pt x="245" y="402"/>
                    <a:pt x="245" y="402"/>
                  </a:cubicBezTo>
                  <a:cubicBezTo>
                    <a:pt x="245" y="1020"/>
                    <a:pt x="245" y="1020"/>
                    <a:pt x="245" y="1020"/>
                  </a:cubicBezTo>
                  <a:cubicBezTo>
                    <a:pt x="250" y="1087"/>
                    <a:pt x="298" y="1118"/>
                    <a:pt x="355" y="1118"/>
                  </a:cubicBezTo>
                  <a:cubicBezTo>
                    <a:pt x="422" y="1118"/>
                    <a:pt x="479" y="1087"/>
                    <a:pt x="493" y="1078"/>
                  </a:cubicBezTo>
                  <a:lnTo>
                    <a:pt x="525" y="1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9" name="Freeform 132">
              <a:extLst>
                <a:ext uri="{FF2B5EF4-FFF2-40B4-BE49-F238E27FC236}">
                  <a16:creationId xmlns:a16="http://schemas.microsoft.com/office/drawing/2014/main" id="{B81D7D45-B513-4666-B115-4DEEECBCD05B}"/>
                </a:ext>
              </a:extLst>
            </p:cNvPr>
            <p:cNvSpPr>
              <a:spLocks/>
            </p:cNvSpPr>
            <p:nvPr userDrawn="1"/>
          </p:nvSpPr>
          <p:spPr bwMode="white">
            <a:xfrm>
              <a:off x="931" y="2369"/>
              <a:ext cx="75" cy="126"/>
            </a:xfrm>
            <a:custGeom>
              <a:avLst/>
              <a:gdLst>
                <a:gd name="T0" fmla="*/ 765 w 765"/>
                <a:gd name="T1" fmla="*/ 1276 h 1276"/>
                <a:gd name="T2" fmla="*/ 646 w 765"/>
                <a:gd name="T3" fmla="*/ 1276 h 1276"/>
                <a:gd name="T4" fmla="*/ 646 w 765"/>
                <a:gd name="T5" fmla="*/ 767 h 1276"/>
                <a:gd name="T6" fmla="*/ 437 w 765"/>
                <a:gd name="T7" fmla="*/ 458 h 1276"/>
                <a:gd name="T8" fmla="*/ 119 w 765"/>
                <a:gd name="T9" fmla="*/ 718 h 1276"/>
                <a:gd name="T10" fmla="*/ 119 w 765"/>
                <a:gd name="T11" fmla="*/ 1276 h 1276"/>
                <a:gd name="T12" fmla="*/ 0 w 765"/>
                <a:gd name="T13" fmla="*/ 1276 h 1276"/>
                <a:gd name="T14" fmla="*/ 0 w 765"/>
                <a:gd name="T15" fmla="*/ 0 h 1276"/>
                <a:gd name="T16" fmla="*/ 119 w 765"/>
                <a:gd name="T17" fmla="*/ 0 h 1276"/>
                <a:gd name="T18" fmla="*/ 119 w 765"/>
                <a:gd name="T19" fmla="*/ 571 h 1276"/>
                <a:gd name="T20" fmla="*/ 477 w 765"/>
                <a:gd name="T21" fmla="*/ 350 h 1276"/>
                <a:gd name="T22" fmla="*/ 765 w 765"/>
                <a:gd name="T23" fmla="*/ 743 h 1276"/>
                <a:gd name="T24" fmla="*/ 765 w 765"/>
                <a:gd name="T25"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276">
                  <a:moveTo>
                    <a:pt x="765" y="1276"/>
                  </a:moveTo>
                  <a:cubicBezTo>
                    <a:pt x="646" y="1276"/>
                    <a:pt x="646" y="1276"/>
                    <a:pt x="646" y="1276"/>
                  </a:cubicBezTo>
                  <a:cubicBezTo>
                    <a:pt x="646" y="767"/>
                    <a:pt x="646" y="767"/>
                    <a:pt x="646" y="767"/>
                  </a:cubicBezTo>
                  <a:cubicBezTo>
                    <a:pt x="646" y="561"/>
                    <a:pt x="573" y="458"/>
                    <a:pt x="437" y="458"/>
                  </a:cubicBezTo>
                  <a:cubicBezTo>
                    <a:pt x="302" y="458"/>
                    <a:pt x="161" y="570"/>
                    <a:pt x="119" y="718"/>
                  </a:cubicBezTo>
                  <a:cubicBezTo>
                    <a:pt x="119" y="1276"/>
                    <a:pt x="119" y="1276"/>
                    <a:pt x="119" y="1276"/>
                  </a:cubicBezTo>
                  <a:cubicBezTo>
                    <a:pt x="0" y="1276"/>
                    <a:pt x="0" y="1276"/>
                    <a:pt x="0" y="1276"/>
                  </a:cubicBezTo>
                  <a:cubicBezTo>
                    <a:pt x="0" y="0"/>
                    <a:pt x="0" y="0"/>
                    <a:pt x="0" y="0"/>
                  </a:cubicBezTo>
                  <a:cubicBezTo>
                    <a:pt x="119" y="0"/>
                    <a:pt x="119" y="0"/>
                    <a:pt x="119" y="0"/>
                  </a:cubicBezTo>
                  <a:cubicBezTo>
                    <a:pt x="119" y="571"/>
                    <a:pt x="119" y="571"/>
                    <a:pt x="119" y="571"/>
                  </a:cubicBezTo>
                  <a:cubicBezTo>
                    <a:pt x="192" y="435"/>
                    <a:pt x="330" y="350"/>
                    <a:pt x="477" y="350"/>
                  </a:cubicBezTo>
                  <a:cubicBezTo>
                    <a:pt x="687" y="350"/>
                    <a:pt x="765" y="509"/>
                    <a:pt x="765" y="743"/>
                  </a:cubicBezTo>
                  <a:lnTo>
                    <a:pt x="765" y="12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0" name="Freeform 133">
              <a:extLst>
                <a:ext uri="{FF2B5EF4-FFF2-40B4-BE49-F238E27FC236}">
                  <a16:creationId xmlns:a16="http://schemas.microsoft.com/office/drawing/2014/main" id="{73B7A610-DC7D-4FA6-A13D-190E88623AA6}"/>
                </a:ext>
              </a:extLst>
            </p:cNvPr>
            <p:cNvSpPr>
              <a:spLocks noEditPoints="1"/>
            </p:cNvSpPr>
            <p:nvPr userDrawn="1"/>
          </p:nvSpPr>
          <p:spPr bwMode="white">
            <a:xfrm>
              <a:off x="1078" y="2372"/>
              <a:ext cx="100" cy="123"/>
            </a:xfrm>
            <a:custGeom>
              <a:avLst/>
              <a:gdLst>
                <a:gd name="T0" fmla="*/ 0 w 1014"/>
                <a:gd name="T1" fmla="*/ 1241 h 1241"/>
                <a:gd name="T2" fmla="*/ 0 w 1014"/>
                <a:gd name="T3" fmla="*/ 0 h 1241"/>
                <a:gd name="T4" fmla="*/ 420 w 1014"/>
                <a:gd name="T5" fmla="*/ 0 h 1241"/>
                <a:gd name="T6" fmla="*/ 1014 w 1014"/>
                <a:gd name="T7" fmla="*/ 619 h 1241"/>
                <a:gd name="T8" fmla="*/ 420 w 1014"/>
                <a:gd name="T9" fmla="*/ 1241 h 1241"/>
                <a:gd name="T10" fmla="*/ 0 w 1014"/>
                <a:gd name="T11" fmla="*/ 1241 h 1241"/>
                <a:gd name="T12" fmla="*/ 420 w 1014"/>
                <a:gd name="T13" fmla="*/ 108 h 1241"/>
                <a:gd name="T14" fmla="*/ 121 w 1014"/>
                <a:gd name="T15" fmla="*/ 108 h 1241"/>
                <a:gd name="T16" fmla="*/ 121 w 1014"/>
                <a:gd name="T17" fmla="*/ 1133 h 1241"/>
                <a:gd name="T18" fmla="*/ 420 w 1014"/>
                <a:gd name="T19" fmla="*/ 1133 h 1241"/>
                <a:gd name="T20" fmla="*/ 892 w 1014"/>
                <a:gd name="T21" fmla="*/ 619 h 1241"/>
                <a:gd name="T22" fmla="*/ 420 w 1014"/>
                <a:gd name="T23" fmla="*/ 108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4" h="1241">
                  <a:moveTo>
                    <a:pt x="0" y="1241"/>
                  </a:moveTo>
                  <a:cubicBezTo>
                    <a:pt x="0" y="0"/>
                    <a:pt x="0" y="0"/>
                    <a:pt x="0" y="0"/>
                  </a:cubicBezTo>
                  <a:cubicBezTo>
                    <a:pt x="420" y="0"/>
                    <a:pt x="420" y="0"/>
                    <a:pt x="420" y="0"/>
                  </a:cubicBezTo>
                  <a:cubicBezTo>
                    <a:pt x="816" y="0"/>
                    <a:pt x="1014" y="276"/>
                    <a:pt x="1014" y="619"/>
                  </a:cubicBezTo>
                  <a:cubicBezTo>
                    <a:pt x="1014" y="994"/>
                    <a:pt x="783" y="1241"/>
                    <a:pt x="420" y="1241"/>
                  </a:cubicBezTo>
                  <a:lnTo>
                    <a:pt x="0" y="1241"/>
                  </a:lnTo>
                  <a:close/>
                  <a:moveTo>
                    <a:pt x="420" y="108"/>
                  </a:moveTo>
                  <a:cubicBezTo>
                    <a:pt x="121" y="108"/>
                    <a:pt x="121" y="108"/>
                    <a:pt x="121" y="108"/>
                  </a:cubicBezTo>
                  <a:cubicBezTo>
                    <a:pt x="121" y="1133"/>
                    <a:pt x="121" y="1133"/>
                    <a:pt x="121" y="1133"/>
                  </a:cubicBezTo>
                  <a:cubicBezTo>
                    <a:pt x="420" y="1133"/>
                    <a:pt x="420" y="1133"/>
                    <a:pt x="420" y="1133"/>
                  </a:cubicBezTo>
                  <a:cubicBezTo>
                    <a:pt x="729" y="1133"/>
                    <a:pt x="892" y="911"/>
                    <a:pt x="892" y="619"/>
                  </a:cubicBezTo>
                  <a:cubicBezTo>
                    <a:pt x="892" y="322"/>
                    <a:pt x="722" y="108"/>
                    <a:pt x="420" y="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1" name="Freeform 134">
              <a:extLst>
                <a:ext uri="{FF2B5EF4-FFF2-40B4-BE49-F238E27FC236}">
                  <a16:creationId xmlns:a16="http://schemas.microsoft.com/office/drawing/2014/main" id="{8DDDD119-9A8F-48E2-A925-3CB362B033F0}"/>
                </a:ext>
              </a:extLst>
            </p:cNvPr>
            <p:cNvSpPr>
              <a:spLocks noEditPoints="1"/>
            </p:cNvSpPr>
            <p:nvPr userDrawn="1"/>
          </p:nvSpPr>
          <p:spPr bwMode="white">
            <a:xfrm>
              <a:off x="1191" y="2403"/>
              <a:ext cx="80" cy="93"/>
            </a:xfrm>
            <a:custGeom>
              <a:avLst/>
              <a:gdLst>
                <a:gd name="T0" fmla="*/ 0 w 813"/>
                <a:gd name="T1" fmla="*/ 666 h 943"/>
                <a:gd name="T2" fmla="*/ 385 w 813"/>
                <a:gd name="T3" fmla="*/ 386 h 943"/>
                <a:gd name="T4" fmla="*/ 652 w 813"/>
                <a:gd name="T5" fmla="*/ 433 h 943"/>
                <a:gd name="T6" fmla="*/ 652 w 813"/>
                <a:gd name="T7" fmla="*/ 351 h 943"/>
                <a:gd name="T8" fmla="*/ 397 w 813"/>
                <a:gd name="T9" fmla="*/ 89 h 943"/>
                <a:gd name="T10" fmla="*/ 104 w 813"/>
                <a:gd name="T11" fmla="*/ 197 h 943"/>
                <a:gd name="T12" fmla="*/ 62 w 813"/>
                <a:gd name="T13" fmla="*/ 118 h 943"/>
                <a:gd name="T14" fmla="*/ 410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2 w 813"/>
                <a:gd name="T37" fmla="*/ 657 h 943"/>
                <a:gd name="T38" fmla="*/ 652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8" y="386"/>
                    <a:pt x="385" y="386"/>
                  </a:cubicBezTo>
                  <a:cubicBezTo>
                    <a:pt x="476" y="386"/>
                    <a:pt x="577" y="403"/>
                    <a:pt x="652" y="433"/>
                  </a:cubicBezTo>
                  <a:cubicBezTo>
                    <a:pt x="652" y="351"/>
                    <a:pt x="652" y="351"/>
                    <a:pt x="652" y="351"/>
                  </a:cubicBezTo>
                  <a:cubicBezTo>
                    <a:pt x="652" y="190"/>
                    <a:pt x="553" y="89"/>
                    <a:pt x="397" y="89"/>
                  </a:cubicBezTo>
                  <a:cubicBezTo>
                    <a:pt x="301" y="89"/>
                    <a:pt x="203" y="127"/>
                    <a:pt x="104" y="197"/>
                  </a:cubicBezTo>
                  <a:cubicBezTo>
                    <a:pt x="62" y="118"/>
                    <a:pt x="62" y="118"/>
                    <a:pt x="62" y="118"/>
                  </a:cubicBezTo>
                  <a:cubicBezTo>
                    <a:pt x="179" y="40"/>
                    <a:pt x="289" y="0"/>
                    <a:pt x="410" y="0"/>
                  </a:cubicBezTo>
                  <a:cubicBezTo>
                    <a:pt x="630" y="0"/>
                    <a:pt x="771" y="136"/>
                    <a:pt x="771" y="361"/>
                  </a:cubicBezTo>
                  <a:cubicBezTo>
                    <a:pt x="771" y="772"/>
                    <a:pt x="771" y="772"/>
                    <a:pt x="771" y="772"/>
                  </a:cubicBezTo>
                  <a:cubicBezTo>
                    <a:pt x="771" y="805"/>
                    <a:pt x="783"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4" y="943"/>
                    <a:pt x="313" y="943"/>
                  </a:cubicBezTo>
                  <a:cubicBezTo>
                    <a:pt x="126" y="943"/>
                    <a:pt x="0" y="816"/>
                    <a:pt x="0" y="666"/>
                  </a:cubicBezTo>
                  <a:moveTo>
                    <a:pt x="623" y="725"/>
                  </a:moveTo>
                  <a:cubicBezTo>
                    <a:pt x="638" y="704"/>
                    <a:pt x="652" y="678"/>
                    <a:pt x="652" y="657"/>
                  </a:cubicBezTo>
                  <a:cubicBezTo>
                    <a:pt x="652" y="508"/>
                    <a:pt x="652" y="508"/>
                    <a:pt x="652" y="508"/>
                  </a:cubicBezTo>
                  <a:cubicBezTo>
                    <a:pt x="574" y="479"/>
                    <a:pt x="485" y="461"/>
                    <a:pt x="402" y="461"/>
                  </a:cubicBezTo>
                  <a:cubicBezTo>
                    <a:pt x="233" y="461"/>
                    <a:pt x="116" y="534"/>
                    <a:pt x="116" y="655"/>
                  </a:cubicBezTo>
                  <a:cubicBezTo>
                    <a:pt x="116" y="751"/>
                    <a:pt x="191" y="853"/>
                    <a:pt x="343" y="853"/>
                  </a:cubicBezTo>
                  <a:cubicBezTo>
                    <a:pt x="448" y="853"/>
                    <a:pt x="563" y="804"/>
                    <a:pt x="623"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2" name="Freeform 135">
              <a:extLst>
                <a:ext uri="{FF2B5EF4-FFF2-40B4-BE49-F238E27FC236}">
                  <a16:creationId xmlns:a16="http://schemas.microsoft.com/office/drawing/2014/main" id="{192BC87D-3107-4455-A14A-44B1A63793E1}"/>
                </a:ext>
              </a:extLst>
            </p:cNvPr>
            <p:cNvSpPr>
              <a:spLocks/>
            </p:cNvSpPr>
            <p:nvPr userDrawn="1"/>
          </p:nvSpPr>
          <p:spPr bwMode="white">
            <a:xfrm>
              <a:off x="1283" y="2374"/>
              <a:ext cx="52" cy="122"/>
            </a:xfrm>
            <a:custGeom>
              <a:avLst/>
              <a:gdLst>
                <a:gd name="T0" fmla="*/ 524 w 524"/>
                <a:gd name="T1" fmla="*/ 1174 h 1228"/>
                <a:gd name="T2" fmla="*/ 318 w 524"/>
                <a:gd name="T3" fmla="*/ 1228 h 1228"/>
                <a:gd name="T4" fmla="*/ 126 w 524"/>
                <a:gd name="T5" fmla="*/ 1054 h 1228"/>
                <a:gd name="T6" fmla="*/ 126 w 524"/>
                <a:gd name="T7" fmla="*/ 402 h 1228"/>
                <a:gd name="T8" fmla="*/ 0 w 524"/>
                <a:gd name="T9" fmla="*/ 402 h 1228"/>
                <a:gd name="T10" fmla="*/ 0 w 524"/>
                <a:gd name="T11" fmla="*/ 307 h 1228"/>
                <a:gd name="T12" fmla="*/ 126 w 524"/>
                <a:gd name="T13" fmla="*/ 307 h 1228"/>
                <a:gd name="T14" fmla="*/ 126 w 524"/>
                <a:gd name="T15" fmla="*/ 0 h 1228"/>
                <a:gd name="T16" fmla="*/ 245 w 524"/>
                <a:gd name="T17" fmla="*/ 0 h 1228"/>
                <a:gd name="T18" fmla="*/ 245 w 524"/>
                <a:gd name="T19" fmla="*/ 307 h 1228"/>
                <a:gd name="T20" fmla="*/ 454 w 524"/>
                <a:gd name="T21" fmla="*/ 307 h 1228"/>
                <a:gd name="T22" fmla="*/ 454 w 524"/>
                <a:gd name="T23" fmla="*/ 402 h 1228"/>
                <a:gd name="T24" fmla="*/ 245 w 524"/>
                <a:gd name="T25" fmla="*/ 402 h 1228"/>
                <a:gd name="T26" fmla="*/ 245 w 524"/>
                <a:gd name="T27" fmla="*/ 1020 h 1228"/>
                <a:gd name="T28" fmla="*/ 355 w 524"/>
                <a:gd name="T29" fmla="*/ 1118 h 1228"/>
                <a:gd name="T30" fmla="*/ 493 w 524"/>
                <a:gd name="T31" fmla="*/ 1078 h 1228"/>
                <a:gd name="T32" fmla="*/ 524 w 524"/>
                <a:gd name="T33" fmla="*/ 117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1228">
                  <a:moveTo>
                    <a:pt x="524" y="1174"/>
                  </a:moveTo>
                  <a:cubicBezTo>
                    <a:pt x="496" y="1186"/>
                    <a:pt x="416" y="1228"/>
                    <a:pt x="318" y="1228"/>
                  </a:cubicBezTo>
                  <a:cubicBezTo>
                    <a:pt x="215" y="1228"/>
                    <a:pt x="126" y="1171"/>
                    <a:pt x="126" y="1054"/>
                  </a:cubicBezTo>
                  <a:cubicBezTo>
                    <a:pt x="126" y="402"/>
                    <a:pt x="126" y="402"/>
                    <a:pt x="126" y="402"/>
                  </a:cubicBezTo>
                  <a:cubicBezTo>
                    <a:pt x="0" y="402"/>
                    <a:pt x="0" y="402"/>
                    <a:pt x="0" y="402"/>
                  </a:cubicBezTo>
                  <a:cubicBezTo>
                    <a:pt x="0" y="307"/>
                    <a:pt x="0" y="307"/>
                    <a:pt x="0" y="307"/>
                  </a:cubicBezTo>
                  <a:cubicBezTo>
                    <a:pt x="126" y="307"/>
                    <a:pt x="126" y="307"/>
                    <a:pt x="126" y="307"/>
                  </a:cubicBezTo>
                  <a:cubicBezTo>
                    <a:pt x="126" y="0"/>
                    <a:pt x="126" y="0"/>
                    <a:pt x="126" y="0"/>
                  </a:cubicBezTo>
                  <a:cubicBezTo>
                    <a:pt x="245" y="0"/>
                    <a:pt x="245" y="0"/>
                    <a:pt x="245" y="0"/>
                  </a:cubicBezTo>
                  <a:cubicBezTo>
                    <a:pt x="245" y="307"/>
                    <a:pt x="245" y="307"/>
                    <a:pt x="245" y="307"/>
                  </a:cubicBezTo>
                  <a:cubicBezTo>
                    <a:pt x="454" y="307"/>
                    <a:pt x="454" y="307"/>
                    <a:pt x="454" y="307"/>
                  </a:cubicBezTo>
                  <a:cubicBezTo>
                    <a:pt x="454" y="402"/>
                    <a:pt x="454" y="402"/>
                    <a:pt x="454" y="402"/>
                  </a:cubicBezTo>
                  <a:cubicBezTo>
                    <a:pt x="245" y="402"/>
                    <a:pt x="245" y="402"/>
                    <a:pt x="245" y="402"/>
                  </a:cubicBezTo>
                  <a:cubicBezTo>
                    <a:pt x="245" y="1020"/>
                    <a:pt x="245" y="1020"/>
                    <a:pt x="245" y="1020"/>
                  </a:cubicBezTo>
                  <a:cubicBezTo>
                    <a:pt x="250" y="1087"/>
                    <a:pt x="297" y="1118"/>
                    <a:pt x="355" y="1118"/>
                  </a:cubicBezTo>
                  <a:cubicBezTo>
                    <a:pt x="421" y="1118"/>
                    <a:pt x="479" y="1087"/>
                    <a:pt x="493" y="1078"/>
                  </a:cubicBezTo>
                  <a:lnTo>
                    <a:pt x="524" y="1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3" name="Freeform 136">
              <a:extLst>
                <a:ext uri="{FF2B5EF4-FFF2-40B4-BE49-F238E27FC236}">
                  <a16:creationId xmlns:a16="http://schemas.microsoft.com/office/drawing/2014/main" id="{127438F5-C260-4AFB-AF15-BB4B2AAD04AE}"/>
                </a:ext>
              </a:extLst>
            </p:cNvPr>
            <p:cNvSpPr>
              <a:spLocks noEditPoints="1"/>
            </p:cNvSpPr>
            <p:nvPr userDrawn="1"/>
          </p:nvSpPr>
          <p:spPr bwMode="white">
            <a:xfrm>
              <a:off x="1342" y="2403"/>
              <a:ext cx="80" cy="93"/>
            </a:xfrm>
            <a:custGeom>
              <a:avLst/>
              <a:gdLst>
                <a:gd name="T0" fmla="*/ 0 w 813"/>
                <a:gd name="T1" fmla="*/ 666 h 943"/>
                <a:gd name="T2" fmla="*/ 385 w 813"/>
                <a:gd name="T3" fmla="*/ 386 h 943"/>
                <a:gd name="T4" fmla="*/ 653 w 813"/>
                <a:gd name="T5" fmla="*/ 433 h 943"/>
                <a:gd name="T6" fmla="*/ 653 w 813"/>
                <a:gd name="T7" fmla="*/ 351 h 943"/>
                <a:gd name="T8" fmla="*/ 397 w 813"/>
                <a:gd name="T9" fmla="*/ 89 h 943"/>
                <a:gd name="T10" fmla="*/ 103 w 813"/>
                <a:gd name="T11" fmla="*/ 197 h 943"/>
                <a:gd name="T12" fmla="*/ 62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3 w 813"/>
                <a:gd name="T37" fmla="*/ 657 h 943"/>
                <a:gd name="T38" fmla="*/ 653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8" y="386"/>
                    <a:pt x="385" y="386"/>
                  </a:cubicBezTo>
                  <a:cubicBezTo>
                    <a:pt x="476" y="386"/>
                    <a:pt x="577" y="403"/>
                    <a:pt x="653" y="433"/>
                  </a:cubicBezTo>
                  <a:cubicBezTo>
                    <a:pt x="653" y="351"/>
                    <a:pt x="653" y="351"/>
                    <a:pt x="653" y="351"/>
                  </a:cubicBezTo>
                  <a:cubicBezTo>
                    <a:pt x="653" y="190"/>
                    <a:pt x="553" y="89"/>
                    <a:pt x="397" y="89"/>
                  </a:cubicBezTo>
                  <a:cubicBezTo>
                    <a:pt x="301" y="89"/>
                    <a:pt x="203" y="127"/>
                    <a:pt x="103" y="197"/>
                  </a:cubicBezTo>
                  <a:cubicBezTo>
                    <a:pt x="62" y="118"/>
                    <a:pt x="62" y="118"/>
                    <a:pt x="62" y="118"/>
                  </a:cubicBezTo>
                  <a:cubicBezTo>
                    <a:pt x="179" y="40"/>
                    <a:pt x="289" y="0"/>
                    <a:pt x="409" y="0"/>
                  </a:cubicBezTo>
                  <a:cubicBezTo>
                    <a:pt x="630" y="0"/>
                    <a:pt x="771" y="136"/>
                    <a:pt x="771" y="361"/>
                  </a:cubicBezTo>
                  <a:cubicBezTo>
                    <a:pt x="771" y="772"/>
                    <a:pt x="771" y="772"/>
                    <a:pt x="771" y="772"/>
                  </a:cubicBezTo>
                  <a:cubicBezTo>
                    <a:pt x="771" y="805"/>
                    <a:pt x="784"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5" y="943"/>
                    <a:pt x="313" y="943"/>
                  </a:cubicBezTo>
                  <a:cubicBezTo>
                    <a:pt x="126" y="943"/>
                    <a:pt x="0" y="816"/>
                    <a:pt x="0" y="666"/>
                  </a:cubicBezTo>
                  <a:moveTo>
                    <a:pt x="623" y="725"/>
                  </a:moveTo>
                  <a:cubicBezTo>
                    <a:pt x="638" y="704"/>
                    <a:pt x="653" y="678"/>
                    <a:pt x="653" y="657"/>
                  </a:cubicBezTo>
                  <a:cubicBezTo>
                    <a:pt x="653" y="508"/>
                    <a:pt x="653" y="508"/>
                    <a:pt x="653" y="508"/>
                  </a:cubicBezTo>
                  <a:cubicBezTo>
                    <a:pt x="574" y="479"/>
                    <a:pt x="485" y="461"/>
                    <a:pt x="402" y="461"/>
                  </a:cubicBezTo>
                  <a:cubicBezTo>
                    <a:pt x="233" y="461"/>
                    <a:pt x="116" y="534"/>
                    <a:pt x="116" y="655"/>
                  </a:cubicBezTo>
                  <a:cubicBezTo>
                    <a:pt x="116" y="751"/>
                    <a:pt x="191" y="853"/>
                    <a:pt x="343" y="853"/>
                  </a:cubicBezTo>
                  <a:cubicBezTo>
                    <a:pt x="448" y="853"/>
                    <a:pt x="563" y="804"/>
                    <a:pt x="623"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4" name="Freeform 137">
              <a:extLst>
                <a:ext uri="{FF2B5EF4-FFF2-40B4-BE49-F238E27FC236}">
                  <a16:creationId xmlns:a16="http://schemas.microsoft.com/office/drawing/2014/main" id="{E325FC99-29B7-48BB-9EBA-87DD1FAA296D}"/>
                </a:ext>
              </a:extLst>
            </p:cNvPr>
            <p:cNvSpPr>
              <a:spLocks noEditPoints="1"/>
            </p:cNvSpPr>
            <p:nvPr userDrawn="1"/>
          </p:nvSpPr>
          <p:spPr bwMode="white">
            <a:xfrm>
              <a:off x="1490" y="2372"/>
              <a:ext cx="91" cy="123"/>
            </a:xfrm>
            <a:custGeom>
              <a:avLst/>
              <a:gdLst>
                <a:gd name="T0" fmla="*/ 0 w 920"/>
                <a:gd name="T1" fmla="*/ 1241 h 1241"/>
                <a:gd name="T2" fmla="*/ 0 w 920"/>
                <a:gd name="T3" fmla="*/ 0 h 1241"/>
                <a:gd name="T4" fmla="*/ 523 w 920"/>
                <a:gd name="T5" fmla="*/ 0 h 1241"/>
                <a:gd name="T6" fmla="*/ 892 w 920"/>
                <a:gd name="T7" fmla="*/ 390 h 1241"/>
                <a:gd name="T8" fmla="*/ 614 w 920"/>
                <a:gd name="T9" fmla="*/ 762 h 1241"/>
                <a:gd name="T10" fmla="*/ 920 w 920"/>
                <a:gd name="T11" fmla="*/ 1241 h 1241"/>
                <a:gd name="T12" fmla="*/ 782 w 920"/>
                <a:gd name="T13" fmla="*/ 1241 h 1241"/>
                <a:gd name="T14" fmla="*/ 488 w 920"/>
                <a:gd name="T15" fmla="*/ 783 h 1241"/>
                <a:gd name="T16" fmla="*/ 121 w 920"/>
                <a:gd name="T17" fmla="*/ 783 h 1241"/>
                <a:gd name="T18" fmla="*/ 121 w 920"/>
                <a:gd name="T19" fmla="*/ 1241 h 1241"/>
                <a:gd name="T20" fmla="*/ 0 w 920"/>
                <a:gd name="T21" fmla="*/ 1241 h 1241"/>
                <a:gd name="T22" fmla="*/ 121 w 920"/>
                <a:gd name="T23" fmla="*/ 675 h 1241"/>
                <a:gd name="T24" fmla="*/ 528 w 920"/>
                <a:gd name="T25" fmla="*/ 675 h 1241"/>
                <a:gd name="T26" fmla="*/ 770 w 920"/>
                <a:gd name="T27" fmla="*/ 390 h 1241"/>
                <a:gd name="T28" fmla="*/ 518 w 920"/>
                <a:gd name="T29" fmla="*/ 108 h 1241"/>
                <a:gd name="T30" fmla="*/ 121 w 920"/>
                <a:gd name="T31" fmla="*/ 108 h 1241"/>
                <a:gd name="T32" fmla="*/ 121 w 920"/>
                <a:gd name="T33" fmla="*/ 675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0" h="1241">
                  <a:moveTo>
                    <a:pt x="0" y="1241"/>
                  </a:moveTo>
                  <a:cubicBezTo>
                    <a:pt x="0" y="0"/>
                    <a:pt x="0" y="0"/>
                    <a:pt x="0" y="0"/>
                  </a:cubicBezTo>
                  <a:cubicBezTo>
                    <a:pt x="523" y="0"/>
                    <a:pt x="523" y="0"/>
                    <a:pt x="523" y="0"/>
                  </a:cubicBezTo>
                  <a:cubicBezTo>
                    <a:pt x="738" y="0"/>
                    <a:pt x="892" y="197"/>
                    <a:pt x="892" y="390"/>
                  </a:cubicBezTo>
                  <a:cubicBezTo>
                    <a:pt x="892" y="570"/>
                    <a:pt x="780" y="729"/>
                    <a:pt x="614" y="762"/>
                  </a:cubicBezTo>
                  <a:cubicBezTo>
                    <a:pt x="920" y="1241"/>
                    <a:pt x="920" y="1241"/>
                    <a:pt x="920" y="1241"/>
                  </a:cubicBezTo>
                  <a:cubicBezTo>
                    <a:pt x="782" y="1241"/>
                    <a:pt x="782" y="1241"/>
                    <a:pt x="782" y="1241"/>
                  </a:cubicBezTo>
                  <a:cubicBezTo>
                    <a:pt x="488" y="783"/>
                    <a:pt x="488" y="783"/>
                    <a:pt x="488" y="783"/>
                  </a:cubicBezTo>
                  <a:cubicBezTo>
                    <a:pt x="121" y="783"/>
                    <a:pt x="121" y="783"/>
                    <a:pt x="121" y="783"/>
                  </a:cubicBezTo>
                  <a:cubicBezTo>
                    <a:pt x="121" y="1241"/>
                    <a:pt x="121" y="1241"/>
                    <a:pt x="121" y="1241"/>
                  </a:cubicBezTo>
                  <a:lnTo>
                    <a:pt x="0" y="1241"/>
                  </a:lnTo>
                  <a:close/>
                  <a:moveTo>
                    <a:pt x="121" y="675"/>
                  </a:moveTo>
                  <a:cubicBezTo>
                    <a:pt x="528" y="675"/>
                    <a:pt x="528" y="675"/>
                    <a:pt x="528" y="675"/>
                  </a:cubicBezTo>
                  <a:cubicBezTo>
                    <a:pt x="675" y="675"/>
                    <a:pt x="770" y="536"/>
                    <a:pt x="770" y="390"/>
                  </a:cubicBezTo>
                  <a:cubicBezTo>
                    <a:pt x="770" y="239"/>
                    <a:pt x="654" y="108"/>
                    <a:pt x="518" y="108"/>
                  </a:cubicBezTo>
                  <a:cubicBezTo>
                    <a:pt x="121" y="108"/>
                    <a:pt x="121" y="108"/>
                    <a:pt x="121" y="108"/>
                  </a:cubicBezTo>
                  <a:lnTo>
                    <a:pt x="121" y="6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5" name="Freeform 138">
              <a:extLst>
                <a:ext uri="{FF2B5EF4-FFF2-40B4-BE49-F238E27FC236}">
                  <a16:creationId xmlns:a16="http://schemas.microsoft.com/office/drawing/2014/main" id="{9980EE61-1206-4550-9263-A5672577B6A1}"/>
                </a:ext>
              </a:extLst>
            </p:cNvPr>
            <p:cNvSpPr>
              <a:spLocks noEditPoints="1"/>
            </p:cNvSpPr>
            <p:nvPr userDrawn="1"/>
          </p:nvSpPr>
          <p:spPr bwMode="white">
            <a:xfrm>
              <a:off x="1596" y="2403"/>
              <a:ext cx="89" cy="93"/>
            </a:xfrm>
            <a:custGeom>
              <a:avLst/>
              <a:gdLst>
                <a:gd name="T0" fmla="*/ 0 w 907"/>
                <a:gd name="T1" fmla="*/ 468 h 943"/>
                <a:gd name="T2" fmla="*/ 456 w 907"/>
                <a:gd name="T3" fmla="*/ 0 h 943"/>
                <a:gd name="T4" fmla="*/ 907 w 907"/>
                <a:gd name="T5" fmla="*/ 466 h 943"/>
                <a:gd name="T6" fmla="*/ 904 w 907"/>
                <a:gd name="T7" fmla="*/ 513 h 943"/>
                <a:gd name="T8" fmla="*/ 126 w 907"/>
                <a:gd name="T9" fmla="*/ 513 h 943"/>
                <a:gd name="T10" fmla="*/ 461 w 907"/>
                <a:gd name="T11" fmla="*/ 852 h 943"/>
                <a:gd name="T12" fmla="*/ 741 w 907"/>
                <a:gd name="T13" fmla="*/ 688 h 943"/>
                <a:gd name="T14" fmla="*/ 844 w 907"/>
                <a:gd name="T15" fmla="*/ 716 h 943"/>
                <a:gd name="T16" fmla="*/ 458 w 907"/>
                <a:gd name="T17" fmla="*/ 943 h 943"/>
                <a:gd name="T18" fmla="*/ 0 w 907"/>
                <a:gd name="T19" fmla="*/ 468 h 943"/>
                <a:gd name="T20" fmla="*/ 794 w 907"/>
                <a:gd name="T21" fmla="*/ 423 h 943"/>
                <a:gd name="T22" fmla="*/ 456 w 907"/>
                <a:gd name="T23" fmla="*/ 92 h 943"/>
                <a:gd name="T24" fmla="*/ 122 w 907"/>
                <a:gd name="T25" fmla="*/ 423 h 943"/>
                <a:gd name="T26" fmla="*/ 794 w 907"/>
                <a:gd name="T27" fmla="*/ 42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7" h="943">
                  <a:moveTo>
                    <a:pt x="0" y="468"/>
                  </a:moveTo>
                  <a:cubicBezTo>
                    <a:pt x="0" y="213"/>
                    <a:pt x="192" y="0"/>
                    <a:pt x="456" y="0"/>
                  </a:cubicBezTo>
                  <a:cubicBezTo>
                    <a:pt x="722" y="0"/>
                    <a:pt x="905" y="216"/>
                    <a:pt x="907" y="466"/>
                  </a:cubicBezTo>
                  <a:cubicBezTo>
                    <a:pt x="907" y="484"/>
                    <a:pt x="905" y="506"/>
                    <a:pt x="904" y="513"/>
                  </a:cubicBezTo>
                  <a:cubicBezTo>
                    <a:pt x="126" y="513"/>
                    <a:pt x="126" y="513"/>
                    <a:pt x="126" y="513"/>
                  </a:cubicBezTo>
                  <a:cubicBezTo>
                    <a:pt x="140" y="709"/>
                    <a:pt x="286" y="852"/>
                    <a:pt x="461" y="852"/>
                  </a:cubicBezTo>
                  <a:cubicBezTo>
                    <a:pt x="582" y="852"/>
                    <a:pt x="699" y="786"/>
                    <a:pt x="741" y="688"/>
                  </a:cubicBezTo>
                  <a:cubicBezTo>
                    <a:pt x="844" y="716"/>
                    <a:pt x="844" y="716"/>
                    <a:pt x="844" y="716"/>
                  </a:cubicBezTo>
                  <a:cubicBezTo>
                    <a:pt x="788" y="849"/>
                    <a:pt x="633" y="943"/>
                    <a:pt x="458" y="943"/>
                  </a:cubicBezTo>
                  <a:cubicBezTo>
                    <a:pt x="192" y="943"/>
                    <a:pt x="0" y="727"/>
                    <a:pt x="0" y="468"/>
                  </a:cubicBezTo>
                  <a:moveTo>
                    <a:pt x="794" y="423"/>
                  </a:moveTo>
                  <a:cubicBezTo>
                    <a:pt x="778" y="228"/>
                    <a:pt x="634" y="92"/>
                    <a:pt x="456" y="92"/>
                  </a:cubicBezTo>
                  <a:cubicBezTo>
                    <a:pt x="278" y="92"/>
                    <a:pt x="134" y="230"/>
                    <a:pt x="122" y="423"/>
                  </a:cubicBezTo>
                  <a:lnTo>
                    <a:pt x="794"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6" name="Freeform 139">
              <a:extLst>
                <a:ext uri="{FF2B5EF4-FFF2-40B4-BE49-F238E27FC236}">
                  <a16:creationId xmlns:a16="http://schemas.microsoft.com/office/drawing/2014/main" id="{C0676C6F-7D3E-483E-B0C3-17BF06234326}"/>
                </a:ext>
              </a:extLst>
            </p:cNvPr>
            <p:cNvSpPr>
              <a:spLocks/>
            </p:cNvSpPr>
            <p:nvPr userDrawn="1"/>
          </p:nvSpPr>
          <p:spPr bwMode="white">
            <a:xfrm>
              <a:off x="1695" y="2403"/>
              <a:ext cx="73" cy="93"/>
            </a:xfrm>
            <a:custGeom>
              <a:avLst/>
              <a:gdLst>
                <a:gd name="T0" fmla="*/ 0 w 737"/>
                <a:gd name="T1" fmla="*/ 807 h 943"/>
                <a:gd name="T2" fmla="*/ 54 w 737"/>
                <a:gd name="T3" fmla="*/ 727 h 943"/>
                <a:gd name="T4" fmla="*/ 381 w 737"/>
                <a:gd name="T5" fmla="*/ 853 h 943"/>
                <a:gd name="T6" fmla="*/ 622 w 737"/>
                <a:gd name="T7" fmla="*/ 681 h 943"/>
                <a:gd name="T8" fmla="*/ 347 w 737"/>
                <a:gd name="T9" fmla="*/ 508 h 943"/>
                <a:gd name="T10" fmla="*/ 42 w 737"/>
                <a:gd name="T11" fmla="*/ 276 h 943"/>
                <a:gd name="T12" fmla="*/ 382 w 737"/>
                <a:gd name="T13" fmla="*/ 0 h 943"/>
                <a:gd name="T14" fmla="*/ 711 w 737"/>
                <a:gd name="T15" fmla="*/ 124 h 943"/>
                <a:gd name="T16" fmla="*/ 653 w 737"/>
                <a:gd name="T17" fmla="*/ 194 h 943"/>
                <a:gd name="T18" fmla="*/ 379 w 737"/>
                <a:gd name="T19" fmla="*/ 89 h 943"/>
                <a:gd name="T20" fmla="*/ 155 w 737"/>
                <a:gd name="T21" fmla="*/ 258 h 943"/>
                <a:gd name="T22" fmla="*/ 382 w 737"/>
                <a:gd name="T23" fmla="*/ 414 h 943"/>
                <a:gd name="T24" fmla="*/ 737 w 737"/>
                <a:gd name="T25" fmla="*/ 671 h 943"/>
                <a:gd name="T26" fmla="*/ 382 w 737"/>
                <a:gd name="T27" fmla="*/ 943 h 943"/>
                <a:gd name="T28" fmla="*/ 0 w 737"/>
                <a:gd name="T29" fmla="*/ 807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7" h="943">
                  <a:moveTo>
                    <a:pt x="0" y="807"/>
                  </a:moveTo>
                  <a:cubicBezTo>
                    <a:pt x="54" y="727"/>
                    <a:pt x="54" y="727"/>
                    <a:pt x="54" y="727"/>
                  </a:cubicBezTo>
                  <a:cubicBezTo>
                    <a:pt x="155" y="811"/>
                    <a:pt x="260" y="853"/>
                    <a:pt x="381" y="853"/>
                  </a:cubicBezTo>
                  <a:cubicBezTo>
                    <a:pt x="526" y="853"/>
                    <a:pt x="622" y="790"/>
                    <a:pt x="622" y="681"/>
                  </a:cubicBezTo>
                  <a:cubicBezTo>
                    <a:pt x="622" y="580"/>
                    <a:pt x="531" y="552"/>
                    <a:pt x="347" y="508"/>
                  </a:cubicBezTo>
                  <a:cubicBezTo>
                    <a:pt x="136" y="456"/>
                    <a:pt x="42" y="419"/>
                    <a:pt x="42" y="276"/>
                  </a:cubicBezTo>
                  <a:cubicBezTo>
                    <a:pt x="42" y="92"/>
                    <a:pt x="195" y="0"/>
                    <a:pt x="382" y="0"/>
                  </a:cubicBezTo>
                  <a:cubicBezTo>
                    <a:pt x="522" y="0"/>
                    <a:pt x="641" y="50"/>
                    <a:pt x="711" y="124"/>
                  </a:cubicBezTo>
                  <a:cubicBezTo>
                    <a:pt x="653" y="194"/>
                    <a:pt x="653" y="194"/>
                    <a:pt x="653" y="194"/>
                  </a:cubicBezTo>
                  <a:cubicBezTo>
                    <a:pt x="585" y="124"/>
                    <a:pt x="482" y="89"/>
                    <a:pt x="379" y="89"/>
                  </a:cubicBezTo>
                  <a:cubicBezTo>
                    <a:pt x="255" y="89"/>
                    <a:pt x="155" y="139"/>
                    <a:pt x="155" y="258"/>
                  </a:cubicBezTo>
                  <a:cubicBezTo>
                    <a:pt x="155" y="354"/>
                    <a:pt x="220" y="375"/>
                    <a:pt x="382" y="414"/>
                  </a:cubicBezTo>
                  <a:cubicBezTo>
                    <a:pt x="617" y="470"/>
                    <a:pt x="737" y="515"/>
                    <a:pt x="737" y="671"/>
                  </a:cubicBezTo>
                  <a:cubicBezTo>
                    <a:pt x="737" y="837"/>
                    <a:pt x="597" y="943"/>
                    <a:pt x="382" y="943"/>
                  </a:cubicBezTo>
                  <a:cubicBezTo>
                    <a:pt x="241" y="943"/>
                    <a:pt x="97" y="896"/>
                    <a:pt x="0" y="80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7" name="Freeform 140">
              <a:extLst>
                <a:ext uri="{FF2B5EF4-FFF2-40B4-BE49-F238E27FC236}">
                  <a16:creationId xmlns:a16="http://schemas.microsoft.com/office/drawing/2014/main" id="{C9F87F8A-C56D-451F-93B5-3FC89552C505}"/>
                </a:ext>
              </a:extLst>
            </p:cNvPr>
            <p:cNvSpPr>
              <a:spLocks noEditPoints="1"/>
            </p:cNvSpPr>
            <p:nvPr userDrawn="1"/>
          </p:nvSpPr>
          <p:spPr bwMode="white">
            <a:xfrm>
              <a:off x="1781" y="2403"/>
              <a:ext cx="90" cy="93"/>
            </a:xfrm>
            <a:custGeom>
              <a:avLst/>
              <a:gdLst>
                <a:gd name="T0" fmla="*/ 0 w 908"/>
                <a:gd name="T1" fmla="*/ 468 h 943"/>
                <a:gd name="T2" fmla="*/ 457 w 908"/>
                <a:gd name="T3" fmla="*/ 0 h 943"/>
                <a:gd name="T4" fmla="*/ 908 w 908"/>
                <a:gd name="T5" fmla="*/ 466 h 943"/>
                <a:gd name="T6" fmla="*/ 904 w 908"/>
                <a:gd name="T7" fmla="*/ 513 h 943"/>
                <a:gd name="T8" fmla="*/ 126 w 908"/>
                <a:gd name="T9" fmla="*/ 513 h 943"/>
                <a:gd name="T10" fmla="*/ 462 w 908"/>
                <a:gd name="T11" fmla="*/ 852 h 943"/>
                <a:gd name="T12" fmla="*/ 742 w 908"/>
                <a:gd name="T13" fmla="*/ 688 h 943"/>
                <a:gd name="T14" fmla="*/ 845 w 908"/>
                <a:gd name="T15" fmla="*/ 716 h 943"/>
                <a:gd name="T16" fmla="*/ 458 w 908"/>
                <a:gd name="T17" fmla="*/ 943 h 943"/>
                <a:gd name="T18" fmla="*/ 0 w 908"/>
                <a:gd name="T19" fmla="*/ 468 h 943"/>
                <a:gd name="T20" fmla="*/ 794 w 908"/>
                <a:gd name="T21" fmla="*/ 423 h 943"/>
                <a:gd name="T22" fmla="*/ 457 w 908"/>
                <a:gd name="T23" fmla="*/ 92 h 943"/>
                <a:gd name="T24" fmla="*/ 123 w 908"/>
                <a:gd name="T25" fmla="*/ 423 h 943"/>
                <a:gd name="T26" fmla="*/ 794 w 908"/>
                <a:gd name="T27" fmla="*/ 42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8" h="943">
                  <a:moveTo>
                    <a:pt x="0" y="468"/>
                  </a:moveTo>
                  <a:cubicBezTo>
                    <a:pt x="0" y="213"/>
                    <a:pt x="193" y="0"/>
                    <a:pt x="457" y="0"/>
                  </a:cubicBezTo>
                  <a:cubicBezTo>
                    <a:pt x="722" y="0"/>
                    <a:pt x="906" y="216"/>
                    <a:pt x="908" y="466"/>
                  </a:cubicBezTo>
                  <a:cubicBezTo>
                    <a:pt x="908" y="484"/>
                    <a:pt x="906" y="506"/>
                    <a:pt x="904" y="513"/>
                  </a:cubicBezTo>
                  <a:cubicBezTo>
                    <a:pt x="126" y="513"/>
                    <a:pt x="126" y="513"/>
                    <a:pt x="126" y="513"/>
                  </a:cubicBezTo>
                  <a:cubicBezTo>
                    <a:pt x="140" y="709"/>
                    <a:pt x="287" y="852"/>
                    <a:pt x="462" y="852"/>
                  </a:cubicBezTo>
                  <a:cubicBezTo>
                    <a:pt x="582" y="852"/>
                    <a:pt x="700" y="786"/>
                    <a:pt x="742" y="688"/>
                  </a:cubicBezTo>
                  <a:cubicBezTo>
                    <a:pt x="845" y="716"/>
                    <a:pt x="845" y="716"/>
                    <a:pt x="845" y="716"/>
                  </a:cubicBezTo>
                  <a:cubicBezTo>
                    <a:pt x="789" y="849"/>
                    <a:pt x="633" y="943"/>
                    <a:pt x="458" y="943"/>
                  </a:cubicBezTo>
                  <a:cubicBezTo>
                    <a:pt x="193" y="943"/>
                    <a:pt x="0" y="727"/>
                    <a:pt x="0" y="468"/>
                  </a:cubicBezTo>
                  <a:moveTo>
                    <a:pt x="794" y="423"/>
                  </a:moveTo>
                  <a:cubicBezTo>
                    <a:pt x="778" y="228"/>
                    <a:pt x="635" y="92"/>
                    <a:pt x="457" y="92"/>
                  </a:cubicBezTo>
                  <a:cubicBezTo>
                    <a:pt x="278" y="92"/>
                    <a:pt x="135" y="230"/>
                    <a:pt x="123" y="423"/>
                  </a:cubicBezTo>
                  <a:lnTo>
                    <a:pt x="794"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8" name="Freeform 141">
              <a:extLst>
                <a:ext uri="{FF2B5EF4-FFF2-40B4-BE49-F238E27FC236}">
                  <a16:creationId xmlns:a16="http://schemas.microsoft.com/office/drawing/2014/main" id="{FE21AAFF-D0CB-48ED-ABC2-8502A09D814F}"/>
                </a:ext>
              </a:extLst>
            </p:cNvPr>
            <p:cNvSpPr>
              <a:spLocks noEditPoints="1"/>
            </p:cNvSpPr>
            <p:nvPr userDrawn="1"/>
          </p:nvSpPr>
          <p:spPr bwMode="white">
            <a:xfrm>
              <a:off x="1881" y="2403"/>
              <a:ext cx="80" cy="93"/>
            </a:xfrm>
            <a:custGeom>
              <a:avLst/>
              <a:gdLst>
                <a:gd name="T0" fmla="*/ 0 w 813"/>
                <a:gd name="T1" fmla="*/ 666 h 943"/>
                <a:gd name="T2" fmla="*/ 385 w 813"/>
                <a:gd name="T3" fmla="*/ 386 h 943"/>
                <a:gd name="T4" fmla="*/ 652 w 813"/>
                <a:gd name="T5" fmla="*/ 433 h 943"/>
                <a:gd name="T6" fmla="*/ 652 w 813"/>
                <a:gd name="T7" fmla="*/ 351 h 943"/>
                <a:gd name="T8" fmla="*/ 397 w 813"/>
                <a:gd name="T9" fmla="*/ 89 h 943"/>
                <a:gd name="T10" fmla="*/ 103 w 813"/>
                <a:gd name="T11" fmla="*/ 197 h 943"/>
                <a:gd name="T12" fmla="*/ 61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2 w 813"/>
                <a:gd name="T37" fmla="*/ 657 h 943"/>
                <a:gd name="T38" fmla="*/ 652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7" y="386"/>
                    <a:pt x="385" y="386"/>
                  </a:cubicBezTo>
                  <a:cubicBezTo>
                    <a:pt x="476" y="386"/>
                    <a:pt x="577" y="403"/>
                    <a:pt x="652" y="433"/>
                  </a:cubicBezTo>
                  <a:cubicBezTo>
                    <a:pt x="652" y="351"/>
                    <a:pt x="652" y="351"/>
                    <a:pt x="652" y="351"/>
                  </a:cubicBezTo>
                  <a:cubicBezTo>
                    <a:pt x="652" y="190"/>
                    <a:pt x="553" y="89"/>
                    <a:pt x="397" y="89"/>
                  </a:cubicBezTo>
                  <a:cubicBezTo>
                    <a:pt x="301" y="89"/>
                    <a:pt x="203" y="127"/>
                    <a:pt x="103" y="197"/>
                  </a:cubicBezTo>
                  <a:cubicBezTo>
                    <a:pt x="61" y="118"/>
                    <a:pt x="61" y="118"/>
                    <a:pt x="61" y="118"/>
                  </a:cubicBezTo>
                  <a:cubicBezTo>
                    <a:pt x="179" y="40"/>
                    <a:pt x="289" y="0"/>
                    <a:pt x="409" y="0"/>
                  </a:cubicBezTo>
                  <a:cubicBezTo>
                    <a:pt x="629" y="0"/>
                    <a:pt x="771" y="136"/>
                    <a:pt x="771" y="361"/>
                  </a:cubicBezTo>
                  <a:cubicBezTo>
                    <a:pt x="771" y="772"/>
                    <a:pt x="771" y="772"/>
                    <a:pt x="771" y="772"/>
                  </a:cubicBezTo>
                  <a:cubicBezTo>
                    <a:pt x="771" y="805"/>
                    <a:pt x="783"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4" y="943"/>
                    <a:pt x="313" y="943"/>
                  </a:cubicBezTo>
                  <a:cubicBezTo>
                    <a:pt x="126" y="943"/>
                    <a:pt x="0" y="816"/>
                    <a:pt x="0" y="666"/>
                  </a:cubicBezTo>
                  <a:moveTo>
                    <a:pt x="623" y="725"/>
                  </a:moveTo>
                  <a:cubicBezTo>
                    <a:pt x="638" y="704"/>
                    <a:pt x="652" y="678"/>
                    <a:pt x="652" y="657"/>
                  </a:cubicBezTo>
                  <a:cubicBezTo>
                    <a:pt x="652" y="508"/>
                    <a:pt x="652" y="508"/>
                    <a:pt x="652" y="508"/>
                  </a:cubicBezTo>
                  <a:cubicBezTo>
                    <a:pt x="574" y="479"/>
                    <a:pt x="484" y="461"/>
                    <a:pt x="402" y="461"/>
                  </a:cubicBezTo>
                  <a:cubicBezTo>
                    <a:pt x="233" y="461"/>
                    <a:pt x="116" y="534"/>
                    <a:pt x="116" y="655"/>
                  </a:cubicBezTo>
                  <a:cubicBezTo>
                    <a:pt x="116" y="751"/>
                    <a:pt x="191" y="853"/>
                    <a:pt x="343" y="853"/>
                  </a:cubicBezTo>
                  <a:cubicBezTo>
                    <a:pt x="448" y="853"/>
                    <a:pt x="563" y="804"/>
                    <a:pt x="623"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9" name="Freeform 142">
              <a:extLst>
                <a:ext uri="{FF2B5EF4-FFF2-40B4-BE49-F238E27FC236}">
                  <a16:creationId xmlns:a16="http://schemas.microsoft.com/office/drawing/2014/main" id="{223D6D74-CB0B-45FB-8165-02F2E33DF80B}"/>
                </a:ext>
              </a:extLst>
            </p:cNvPr>
            <p:cNvSpPr>
              <a:spLocks/>
            </p:cNvSpPr>
            <p:nvPr userDrawn="1"/>
          </p:nvSpPr>
          <p:spPr bwMode="white">
            <a:xfrm>
              <a:off x="1983" y="2404"/>
              <a:ext cx="45" cy="91"/>
            </a:xfrm>
            <a:custGeom>
              <a:avLst/>
              <a:gdLst>
                <a:gd name="T0" fmla="*/ 454 w 454"/>
                <a:gd name="T1" fmla="*/ 110 h 916"/>
                <a:gd name="T2" fmla="*/ 119 w 454"/>
                <a:gd name="T3" fmla="*/ 350 h 916"/>
                <a:gd name="T4" fmla="*/ 119 w 454"/>
                <a:gd name="T5" fmla="*/ 916 h 916"/>
                <a:gd name="T6" fmla="*/ 0 w 454"/>
                <a:gd name="T7" fmla="*/ 916 h 916"/>
                <a:gd name="T8" fmla="*/ 0 w 454"/>
                <a:gd name="T9" fmla="*/ 5 h 916"/>
                <a:gd name="T10" fmla="*/ 112 w 454"/>
                <a:gd name="T11" fmla="*/ 5 h 916"/>
                <a:gd name="T12" fmla="*/ 112 w 454"/>
                <a:gd name="T13" fmla="*/ 224 h 916"/>
                <a:gd name="T14" fmla="*/ 402 w 454"/>
                <a:gd name="T15" fmla="*/ 0 h 916"/>
                <a:gd name="T16" fmla="*/ 454 w 454"/>
                <a:gd name="T17" fmla="*/ 2 h 916"/>
                <a:gd name="T18" fmla="*/ 454 w 454"/>
                <a:gd name="T19" fmla="*/ 11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916">
                  <a:moveTo>
                    <a:pt x="454" y="110"/>
                  </a:moveTo>
                  <a:cubicBezTo>
                    <a:pt x="295" y="115"/>
                    <a:pt x="168" y="203"/>
                    <a:pt x="119" y="350"/>
                  </a:cubicBezTo>
                  <a:cubicBezTo>
                    <a:pt x="119" y="916"/>
                    <a:pt x="119" y="916"/>
                    <a:pt x="119" y="916"/>
                  </a:cubicBezTo>
                  <a:cubicBezTo>
                    <a:pt x="0" y="916"/>
                    <a:pt x="0" y="916"/>
                    <a:pt x="0" y="916"/>
                  </a:cubicBezTo>
                  <a:cubicBezTo>
                    <a:pt x="0" y="5"/>
                    <a:pt x="0" y="5"/>
                    <a:pt x="0" y="5"/>
                  </a:cubicBezTo>
                  <a:cubicBezTo>
                    <a:pt x="112" y="5"/>
                    <a:pt x="112" y="5"/>
                    <a:pt x="112" y="5"/>
                  </a:cubicBezTo>
                  <a:cubicBezTo>
                    <a:pt x="112" y="224"/>
                    <a:pt x="112" y="224"/>
                    <a:pt x="112" y="224"/>
                  </a:cubicBezTo>
                  <a:cubicBezTo>
                    <a:pt x="175" y="96"/>
                    <a:pt x="285" y="0"/>
                    <a:pt x="402" y="0"/>
                  </a:cubicBezTo>
                  <a:cubicBezTo>
                    <a:pt x="423" y="0"/>
                    <a:pt x="442" y="0"/>
                    <a:pt x="454" y="2"/>
                  </a:cubicBezTo>
                  <a:lnTo>
                    <a:pt x="454"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0" name="Freeform 143">
              <a:extLst>
                <a:ext uri="{FF2B5EF4-FFF2-40B4-BE49-F238E27FC236}">
                  <a16:creationId xmlns:a16="http://schemas.microsoft.com/office/drawing/2014/main" id="{57CBC460-0F35-40B1-B415-7520A3CEEA0C}"/>
                </a:ext>
              </a:extLst>
            </p:cNvPr>
            <p:cNvSpPr>
              <a:spLocks/>
            </p:cNvSpPr>
            <p:nvPr userDrawn="1"/>
          </p:nvSpPr>
          <p:spPr bwMode="white">
            <a:xfrm>
              <a:off x="2038" y="2403"/>
              <a:ext cx="82" cy="93"/>
            </a:xfrm>
            <a:custGeom>
              <a:avLst/>
              <a:gdLst>
                <a:gd name="T0" fmla="*/ 456 w 835"/>
                <a:gd name="T1" fmla="*/ 0 h 944"/>
                <a:gd name="T2" fmla="*/ 827 w 835"/>
                <a:gd name="T3" fmla="*/ 217 h 944"/>
                <a:gd name="T4" fmla="*/ 711 w 835"/>
                <a:gd name="T5" fmla="*/ 254 h 944"/>
                <a:gd name="T6" fmla="*/ 453 w 835"/>
                <a:gd name="T7" fmla="*/ 105 h 944"/>
                <a:gd name="T8" fmla="*/ 122 w 835"/>
                <a:gd name="T9" fmla="*/ 469 h 944"/>
                <a:gd name="T10" fmla="*/ 454 w 835"/>
                <a:gd name="T11" fmla="*/ 840 h 944"/>
                <a:gd name="T12" fmla="*/ 720 w 835"/>
                <a:gd name="T13" fmla="*/ 684 h 944"/>
                <a:gd name="T14" fmla="*/ 835 w 835"/>
                <a:gd name="T15" fmla="*/ 719 h 944"/>
                <a:gd name="T16" fmla="*/ 458 w 835"/>
                <a:gd name="T17" fmla="*/ 944 h 944"/>
                <a:gd name="T18" fmla="*/ 0 w 835"/>
                <a:gd name="T19" fmla="*/ 469 h 944"/>
                <a:gd name="T20" fmla="*/ 456 w 835"/>
                <a:gd name="T2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5" h="944">
                  <a:moveTo>
                    <a:pt x="456" y="0"/>
                  </a:moveTo>
                  <a:cubicBezTo>
                    <a:pt x="628" y="0"/>
                    <a:pt x="762" y="84"/>
                    <a:pt x="827" y="217"/>
                  </a:cubicBezTo>
                  <a:cubicBezTo>
                    <a:pt x="711" y="254"/>
                    <a:pt x="711" y="254"/>
                    <a:pt x="711" y="254"/>
                  </a:cubicBezTo>
                  <a:cubicBezTo>
                    <a:pt x="661" y="161"/>
                    <a:pt x="563" y="105"/>
                    <a:pt x="453" y="105"/>
                  </a:cubicBezTo>
                  <a:cubicBezTo>
                    <a:pt x="267" y="105"/>
                    <a:pt x="122" y="261"/>
                    <a:pt x="122" y="469"/>
                  </a:cubicBezTo>
                  <a:cubicBezTo>
                    <a:pt x="122" y="675"/>
                    <a:pt x="273" y="840"/>
                    <a:pt x="454" y="840"/>
                  </a:cubicBezTo>
                  <a:cubicBezTo>
                    <a:pt x="570" y="840"/>
                    <a:pt x="692" y="768"/>
                    <a:pt x="720" y="684"/>
                  </a:cubicBezTo>
                  <a:cubicBezTo>
                    <a:pt x="835" y="719"/>
                    <a:pt x="835" y="719"/>
                    <a:pt x="835" y="719"/>
                  </a:cubicBezTo>
                  <a:cubicBezTo>
                    <a:pt x="787" y="850"/>
                    <a:pt x="633" y="944"/>
                    <a:pt x="458" y="944"/>
                  </a:cubicBezTo>
                  <a:cubicBezTo>
                    <a:pt x="194" y="944"/>
                    <a:pt x="0" y="728"/>
                    <a:pt x="0" y="469"/>
                  </a:cubicBezTo>
                  <a:cubicBezTo>
                    <a:pt x="0" y="210"/>
                    <a:pt x="187" y="0"/>
                    <a:pt x="4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1" name="Freeform 144">
              <a:extLst>
                <a:ext uri="{FF2B5EF4-FFF2-40B4-BE49-F238E27FC236}">
                  <a16:creationId xmlns:a16="http://schemas.microsoft.com/office/drawing/2014/main" id="{481CBC68-33E1-4BE5-93FC-ED622B4E1E6F}"/>
                </a:ext>
              </a:extLst>
            </p:cNvPr>
            <p:cNvSpPr>
              <a:spLocks/>
            </p:cNvSpPr>
            <p:nvPr userDrawn="1"/>
          </p:nvSpPr>
          <p:spPr bwMode="white">
            <a:xfrm>
              <a:off x="2138" y="2369"/>
              <a:ext cx="76" cy="126"/>
            </a:xfrm>
            <a:custGeom>
              <a:avLst/>
              <a:gdLst>
                <a:gd name="T0" fmla="*/ 766 w 766"/>
                <a:gd name="T1" fmla="*/ 1276 h 1276"/>
                <a:gd name="T2" fmla="*/ 647 w 766"/>
                <a:gd name="T3" fmla="*/ 1276 h 1276"/>
                <a:gd name="T4" fmla="*/ 647 w 766"/>
                <a:gd name="T5" fmla="*/ 767 h 1276"/>
                <a:gd name="T6" fmla="*/ 437 w 766"/>
                <a:gd name="T7" fmla="*/ 458 h 1276"/>
                <a:gd name="T8" fmla="*/ 119 w 766"/>
                <a:gd name="T9" fmla="*/ 718 h 1276"/>
                <a:gd name="T10" fmla="*/ 119 w 766"/>
                <a:gd name="T11" fmla="*/ 1276 h 1276"/>
                <a:gd name="T12" fmla="*/ 0 w 766"/>
                <a:gd name="T13" fmla="*/ 1276 h 1276"/>
                <a:gd name="T14" fmla="*/ 0 w 766"/>
                <a:gd name="T15" fmla="*/ 0 h 1276"/>
                <a:gd name="T16" fmla="*/ 119 w 766"/>
                <a:gd name="T17" fmla="*/ 0 h 1276"/>
                <a:gd name="T18" fmla="*/ 119 w 766"/>
                <a:gd name="T19" fmla="*/ 571 h 1276"/>
                <a:gd name="T20" fmla="*/ 477 w 766"/>
                <a:gd name="T21" fmla="*/ 350 h 1276"/>
                <a:gd name="T22" fmla="*/ 766 w 766"/>
                <a:gd name="T23" fmla="*/ 743 h 1276"/>
                <a:gd name="T24" fmla="*/ 766 w 766"/>
                <a:gd name="T25"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276">
                  <a:moveTo>
                    <a:pt x="766" y="1276"/>
                  </a:moveTo>
                  <a:cubicBezTo>
                    <a:pt x="647" y="1276"/>
                    <a:pt x="647" y="1276"/>
                    <a:pt x="647" y="1276"/>
                  </a:cubicBezTo>
                  <a:cubicBezTo>
                    <a:pt x="647" y="767"/>
                    <a:pt x="647" y="767"/>
                    <a:pt x="647" y="767"/>
                  </a:cubicBezTo>
                  <a:cubicBezTo>
                    <a:pt x="647" y="561"/>
                    <a:pt x="573" y="458"/>
                    <a:pt x="437" y="458"/>
                  </a:cubicBezTo>
                  <a:cubicBezTo>
                    <a:pt x="302" y="458"/>
                    <a:pt x="161" y="570"/>
                    <a:pt x="119" y="718"/>
                  </a:cubicBezTo>
                  <a:cubicBezTo>
                    <a:pt x="119" y="1276"/>
                    <a:pt x="119" y="1276"/>
                    <a:pt x="119" y="1276"/>
                  </a:cubicBezTo>
                  <a:cubicBezTo>
                    <a:pt x="0" y="1276"/>
                    <a:pt x="0" y="1276"/>
                    <a:pt x="0" y="1276"/>
                  </a:cubicBezTo>
                  <a:cubicBezTo>
                    <a:pt x="0" y="0"/>
                    <a:pt x="0" y="0"/>
                    <a:pt x="0" y="0"/>
                  </a:cubicBezTo>
                  <a:cubicBezTo>
                    <a:pt x="119" y="0"/>
                    <a:pt x="119" y="0"/>
                    <a:pt x="119" y="0"/>
                  </a:cubicBezTo>
                  <a:cubicBezTo>
                    <a:pt x="119" y="571"/>
                    <a:pt x="119" y="571"/>
                    <a:pt x="119" y="571"/>
                  </a:cubicBezTo>
                  <a:cubicBezTo>
                    <a:pt x="192" y="435"/>
                    <a:pt x="330" y="350"/>
                    <a:pt x="477" y="350"/>
                  </a:cubicBezTo>
                  <a:cubicBezTo>
                    <a:pt x="687" y="350"/>
                    <a:pt x="766" y="509"/>
                    <a:pt x="766" y="743"/>
                  </a:cubicBezTo>
                  <a:lnTo>
                    <a:pt x="766" y="12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2" name="Freeform 145">
              <a:extLst>
                <a:ext uri="{FF2B5EF4-FFF2-40B4-BE49-F238E27FC236}">
                  <a16:creationId xmlns:a16="http://schemas.microsoft.com/office/drawing/2014/main" id="{62191267-615B-4282-9087-945CDFD238A5}"/>
                </a:ext>
              </a:extLst>
            </p:cNvPr>
            <p:cNvSpPr>
              <a:spLocks/>
            </p:cNvSpPr>
            <p:nvPr userDrawn="1"/>
          </p:nvSpPr>
          <p:spPr bwMode="white">
            <a:xfrm>
              <a:off x="2284" y="2372"/>
              <a:ext cx="103" cy="123"/>
            </a:xfrm>
            <a:custGeom>
              <a:avLst/>
              <a:gdLst>
                <a:gd name="T0" fmla="*/ 923 w 1045"/>
                <a:gd name="T1" fmla="*/ 626 h 1250"/>
                <a:gd name="T2" fmla="*/ 923 w 1045"/>
                <a:gd name="T3" fmla="*/ 0 h 1250"/>
                <a:gd name="T4" fmla="*/ 1045 w 1045"/>
                <a:gd name="T5" fmla="*/ 0 h 1250"/>
                <a:gd name="T6" fmla="*/ 1045 w 1045"/>
                <a:gd name="T7" fmla="*/ 626 h 1250"/>
                <a:gd name="T8" fmla="*/ 523 w 1045"/>
                <a:gd name="T9" fmla="*/ 1250 h 1250"/>
                <a:gd name="T10" fmla="*/ 0 w 1045"/>
                <a:gd name="T11" fmla="*/ 626 h 1250"/>
                <a:gd name="T12" fmla="*/ 0 w 1045"/>
                <a:gd name="T13" fmla="*/ 0 h 1250"/>
                <a:gd name="T14" fmla="*/ 121 w 1045"/>
                <a:gd name="T15" fmla="*/ 0 h 1250"/>
                <a:gd name="T16" fmla="*/ 121 w 1045"/>
                <a:gd name="T17" fmla="*/ 626 h 1250"/>
                <a:gd name="T18" fmla="*/ 521 w 1045"/>
                <a:gd name="T19" fmla="*/ 1140 h 1250"/>
                <a:gd name="T20" fmla="*/ 923 w 1045"/>
                <a:gd name="T21" fmla="*/ 626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1250">
                  <a:moveTo>
                    <a:pt x="923" y="626"/>
                  </a:moveTo>
                  <a:cubicBezTo>
                    <a:pt x="923" y="0"/>
                    <a:pt x="923" y="0"/>
                    <a:pt x="923" y="0"/>
                  </a:cubicBezTo>
                  <a:cubicBezTo>
                    <a:pt x="1045" y="0"/>
                    <a:pt x="1045" y="0"/>
                    <a:pt x="1045" y="0"/>
                  </a:cubicBezTo>
                  <a:cubicBezTo>
                    <a:pt x="1045" y="626"/>
                    <a:pt x="1045" y="626"/>
                    <a:pt x="1045" y="626"/>
                  </a:cubicBezTo>
                  <a:cubicBezTo>
                    <a:pt x="1045" y="959"/>
                    <a:pt x="904" y="1250"/>
                    <a:pt x="523" y="1250"/>
                  </a:cubicBezTo>
                  <a:cubicBezTo>
                    <a:pt x="128" y="1250"/>
                    <a:pt x="0" y="942"/>
                    <a:pt x="0" y="626"/>
                  </a:cubicBezTo>
                  <a:cubicBezTo>
                    <a:pt x="0" y="0"/>
                    <a:pt x="0" y="0"/>
                    <a:pt x="0" y="0"/>
                  </a:cubicBezTo>
                  <a:cubicBezTo>
                    <a:pt x="121" y="0"/>
                    <a:pt x="121" y="0"/>
                    <a:pt x="121" y="0"/>
                  </a:cubicBezTo>
                  <a:cubicBezTo>
                    <a:pt x="121" y="626"/>
                    <a:pt x="121" y="626"/>
                    <a:pt x="121" y="626"/>
                  </a:cubicBezTo>
                  <a:cubicBezTo>
                    <a:pt x="121" y="886"/>
                    <a:pt x="213" y="1140"/>
                    <a:pt x="521" y="1140"/>
                  </a:cubicBezTo>
                  <a:cubicBezTo>
                    <a:pt x="836" y="1140"/>
                    <a:pt x="923" y="879"/>
                    <a:pt x="923" y="6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3" name="Freeform 146">
              <a:extLst>
                <a:ext uri="{FF2B5EF4-FFF2-40B4-BE49-F238E27FC236}">
                  <a16:creationId xmlns:a16="http://schemas.microsoft.com/office/drawing/2014/main" id="{E399A118-1C4F-4474-B276-E17F951C76DE}"/>
                </a:ext>
              </a:extLst>
            </p:cNvPr>
            <p:cNvSpPr>
              <a:spLocks/>
            </p:cNvSpPr>
            <p:nvPr userDrawn="1"/>
          </p:nvSpPr>
          <p:spPr bwMode="white">
            <a:xfrm>
              <a:off x="2416" y="2372"/>
              <a:ext cx="95" cy="123"/>
            </a:xfrm>
            <a:custGeom>
              <a:avLst/>
              <a:gdLst>
                <a:gd name="T0" fmla="*/ 0 w 95"/>
                <a:gd name="T1" fmla="*/ 123 h 123"/>
                <a:gd name="T2" fmla="*/ 0 w 95"/>
                <a:gd name="T3" fmla="*/ 0 h 123"/>
                <a:gd name="T4" fmla="*/ 12 w 95"/>
                <a:gd name="T5" fmla="*/ 0 h 123"/>
                <a:gd name="T6" fmla="*/ 12 w 95"/>
                <a:gd name="T7" fmla="*/ 71 h 123"/>
                <a:gd name="T8" fmla="*/ 79 w 95"/>
                <a:gd name="T9" fmla="*/ 0 h 123"/>
                <a:gd name="T10" fmla="*/ 93 w 95"/>
                <a:gd name="T11" fmla="*/ 0 h 123"/>
                <a:gd name="T12" fmla="*/ 43 w 95"/>
                <a:gd name="T13" fmla="*/ 54 h 123"/>
                <a:gd name="T14" fmla="*/ 95 w 95"/>
                <a:gd name="T15" fmla="*/ 123 h 123"/>
                <a:gd name="T16" fmla="*/ 82 w 95"/>
                <a:gd name="T17" fmla="*/ 123 h 123"/>
                <a:gd name="T18" fmla="*/ 35 w 95"/>
                <a:gd name="T19" fmla="*/ 61 h 123"/>
                <a:gd name="T20" fmla="*/ 12 w 95"/>
                <a:gd name="T21" fmla="*/ 85 h 123"/>
                <a:gd name="T22" fmla="*/ 12 w 95"/>
                <a:gd name="T23" fmla="*/ 123 h 123"/>
                <a:gd name="T24" fmla="*/ 0 w 95"/>
                <a:gd name="T2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0" y="123"/>
                  </a:moveTo>
                  <a:lnTo>
                    <a:pt x="0" y="0"/>
                  </a:lnTo>
                  <a:lnTo>
                    <a:pt x="12" y="0"/>
                  </a:lnTo>
                  <a:lnTo>
                    <a:pt x="12" y="71"/>
                  </a:lnTo>
                  <a:lnTo>
                    <a:pt x="79" y="0"/>
                  </a:lnTo>
                  <a:lnTo>
                    <a:pt x="93" y="0"/>
                  </a:lnTo>
                  <a:lnTo>
                    <a:pt x="43" y="54"/>
                  </a:lnTo>
                  <a:lnTo>
                    <a:pt x="95" y="123"/>
                  </a:lnTo>
                  <a:lnTo>
                    <a:pt x="82" y="123"/>
                  </a:lnTo>
                  <a:lnTo>
                    <a:pt x="35" y="61"/>
                  </a:lnTo>
                  <a:lnTo>
                    <a:pt x="12" y="85"/>
                  </a:lnTo>
                  <a:lnTo>
                    <a:pt x="12" y="123"/>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4" name="Freeform 147">
              <a:extLst>
                <a:ext uri="{FF2B5EF4-FFF2-40B4-BE49-F238E27FC236}">
                  <a16:creationId xmlns:a16="http://schemas.microsoft.com/office/drawing/2014/main" id="{57D9374D-C3CC-43C6-8571-4F90AA370375}"/>
                </a:ext>
              </a:extLst>
            </p:cNvPr>
            <p:cNvSpPr>
              <a:spLocks/>
            </p:cNvSpPr>
            <p:nvPr userDrawn="1"/>
          </p:nvSpPr>
          <p:spPr bwMode="white">
            <a:xfrm>
              <a:off x="354" y="1826"/>
              <a:ext cx="541" cy="454"/>
            </a:xfrm>
            <a:custGeom>
              <a:avLst/>
              <a:gdLst>
                <a:gd name="T0" fmla="*/ 436 w 541"/>
                <a:gd name="T1" fmla="*/ 175 h 454"/>
                <a:gd name="T2" fmla="*/ 255 w 541"/>
                <a:gd name="T3" fmla="*/ 175 h 454"/>
                <a:gd name="T4" fmla="*/ 255 w 541"/>
                <a:gd name="T5" fmla="*/ 0 h 454"/>
                <a:gd name="T6" fmla="*/ 149 w 541"/>
                <a:gd name="T7" fmla="*/ 0 h 454"/>
                <a:gd name="T8" fmla="*/ 149 w 541"/>
                <a:gd name="T9" fmla="*/ 51 h 454"/>
                <a:gd name="T10" fmla="*/ 100 w 541"/>
                <a:gd name="T11" fmla="*/ 51 h 454"/>
                <a:gd name="T12" fmla="*/ 100 w 541"/>
                <a:gd name="T13" fmla="*/ 102 h 454"/>
                <a:gd name="T14" fmla="*/ 100 w 541"/>
                <a:gd name="T15" fmla="*/ 152 h 454"/>
                <a:gd name="T16" fmla="*/ 149 w 541"/>
                <a:gd name="T17" fmla="*/ 152 h 454"/>
                <a:gd name="T18" fmla="*/ 149 w 541"/>
                <a:gd name="T19" fmla="*/ 202 h 454"/>
                <a:gd name="T20" fmla="*/ 100 w 541"/>
                <a:gd name="T21" fmla="*/ 202 h 454"/>
                <a:gd name="T22" fmla="*/ 100 w 541"/>
                <a:gd name="T23" fmla="*/ 152 h 454"/>
                <a:gd name="T24" fmla="*/ 50 w 541"/>
                <a:gd name="T25" fmla="*/ 152 h 454"/>
                <a:gd name="T26" fmla="*/ 50 w 541"/>
                <a:gd name="T27" fmla="*/ 202 h 454"/>
                <a:gd name="T28" fmla="*/ 50 w 541"/>
                <a:gd name="T29" fmla="*/ 253 h 454"/>
                <a:gd name="T30" fmla="*/ 100 w 541"/>
                <a:gd name="T31" fmla="*/ 253 h 454"/>
                <a:gd name="T32" fmla="*/ 100 w 541"/>
                <a:gd name="T33" fmla="*/ 303 h 454"/>
                <a:gd name="T34" fmla="*/ 50 w 541"/>
                <a:gd name="T35" fmla="*/ 303 h 454"/>
                <a:gd name="T36" fmla="*/ 50 w 541"/>
                <a:gd name="T37" fmla="*/ 353 h 454"/>
                <a:gd name="T38" fmla="*/ 50 w 541"/>
                <a:gd name="T39" fmla="*/ 403 h 454"/>
                <a:gd name="T40" fmla="*/ 0 w 541"/>
                <a:gd name="T41" fmla="*/ 403 h 454"/>
                <a:gd name="T42" fmla="*/ 0 w 541"/>
                <a:gd name="T43" fmla="*/ 454 h 454"/>
                <a:gd name="T44" fmla="*/ 50 w 541"/>
                <a:gd name="T45" fmla="*/ 454 h 454"/>
                <a:gd name="T46" fmla="*/ 50 w 541"/>
                <a:gd name="T47" fmla="*/ 403 h 454"/>
                <a:gd name="T48" fmla="*/ 100 w 541"/>
                <a:gd name="T49" fmla="*/ 403 h 454"/>
                <a:gd name="T50" fmla="*/ 100 w 541"/>
                <a:gd name="T51" fmla="*/ 353 h 454"/>
                <a:gd name="T52" fmla="*/ 149 w 541"/>
                <a:gd name="T53" fmla="*/ 353 h 454"/>
                <a:gd name="T54" fmla="*/ 149 w 541"/>
                <a:gd name="T55" fmla="*/ 454 h 454"/>
                <a:gd name="T56" fmla="*/ 150 w 541"/>
                <a:gd name="T57" fmla="*/ 454 h 454"/>
                <a:gd name="T58" fmla="*/ 150 w 541"/>
                <a:gd name="T59" fmla="*/ 454 h 454"/>
                <a:gd name="T60" fmla="*/ 201 w 541"/>
                <a:gd name="T61" fmla="*/ 454 h 454"/>
                <a:gd name="T62" fmla="*/ 201 w 541"/>
                <a:gd name="T63" fmla="*/ 454 h 454"/>
                <a:gd name="T64" fmla="*/ 255 w 541"/>
                <a:gd name="T65" fmla="*/ 454 h 454"/>
                <a:gd name="T66" fmla="*/ 255 w 541"/>
                <a:gd name="T67" fmla="*/ 268 h 454"/>
                <a:gd name="T68" fmla="*/ 436 w 541"/>
                <a:gd name="T69" fmla="*/ 268 h 454"/>
                <a:gd name="T70" fmla="*/ 436 w 541"/>
                <a:gd name="T71" fmla="*/ 454 h 454"/>
                <a:gd name="T72" fmla="*/ 541 w 541"/>
                <a:gd name="T73" fmla="*/ 454 h 454"/>
                <a:gd name="T74" fmla="*/ 541 w 541"/>
                <a:gd name="T75" fmla="*/ 0 h 454"/>
                <a:gd name="T76" fmla="*/ 436 w 541"/>
                <a:gd name="T77" fmla="*/ 0 h 454"/>
                <a:gd name="T78" fmla="*/ 436 w 541"/>
                <a:gd name="T79" fmla="*/ 17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1" h="454">
                  <a:moveTo>
                    <a:pt x="436" y="175"/>
                  </a:moveTo>
                  <a:lnTo>
                    <a:pt x="255" y="175"/>
                  </a:lnTo>
                  <a:lnTo>
                    <a:pt x="255" y="0"/>
                  </a:lnTo>
                  <a:lnTo>
                    <a:pt x="149" y="0"/>
                  </a:lnTo>
                  <a:lnTo>
                    <a:pt x="149" y="51"/>
                  </a:lnTo>
                  <a:lnTo>
                    <a:pt x="100" y="51"/>
                  </a:lnTo>
                  <a:lnTo>
                    <a:pt x="100" y="102"/>
                  </a:lnTo>
                  <a:lnTo>
                    <a:pt x="100" y="152"/>
                  </a:lnTo>
                  <a:lnTo>
                    <a:pt x="149" y="152"/>
                  </a:lnTo>
                  <a:lnTo>
                    <a:pt x="149" y="202"/>
                  </a:lnTo>
                  <a:lnTo>
                    <a:pt x="100" y="202"/>
                  </a:lnTo>
                  <a:lnTo>
                    <a:pt x="100" y="152"/>
                  </a:lnTo>
                  <a:lnTo>
                    <a:pt x="50" y="152"/>
                  </a:lnTo>
                  <a:lnTo>
                    <a:pt x="50" y="202"/>
                  </a:lnTo>
                  <a:lnTo>
                    <a:pt x="50" y="253"/>
                  </a:lnTo>
                  <a:lnTo>
                    <a:pt x="100" y="253"/>
                  </a:lnTo>
                  <a:lnTo>
                    <a:pt x="100" y="303"/>
                  </a:lnTo>
                  <a:lnTo>
                    <a:pt x="50" y="303"/>
                  </a:lnTo>
                  <a:lnTo>
                    <a:pt x="50" y="353"/>
                  </a:lnTo>
                  <a:lnTo>
                    <a:pt x="50" y="403"/>
                  </a:lnTo>
                  <a:lnTo>
                    <a:pt x="0" y="403"/>
                  </a:lnTo>
                  <a:lnTo>
                    <a:pt x="0" y="454"/>
                  </a:lnTo>
                  <a:lnTo>
                    <a:pt x="50" y="454"/>
                  </a:lnTo>
                  <a:lnTo>
                    <a:pt x="50" y="403"/>
                  </a:lnTo>
                  <a:lnTo>
                    <a:pt x="100" y="403"/>
                  </a:lnTo>
                  <a:lnTo>
                    <a:pt x="100" y="353"/>
                  </a:lnTo>
                  <a:lnTo>
                    <a:pt x="149" y="353"/>
                  </a:lnTo>
                  <a:lnTo>
                    <a:pt x="149" y="454"/>
                  </a:lnTo>
                  <a:lnTo>
                    <a:pt x="150" y="454"/>
                  </a:lnTo>
                  <a:lnTo>
                    <a:pt x="150" y="454"/>
                  </a:lnTo>
                  <a:lnTo>
                    <a:pt x="201" y="454"/>
                  </a:lnTo>
                  <a:lnTo>
                    <a:pt x="201" y="454"/>
                  </a:lnTo>
                  <a:lnTo>
                    <a:pt x="255" y="454"/>
                  </a:lnTo>
                  <a:lnTo>
                    <a:pt x="255" y="268"/>
                  </a:lnTo>
                  <a:lnTo>
                    <a:pt x="436" y="268"/>
                  </a:lnTo>
                  <a:lnTo>
                    <a:pt x="436" y="454"/>
                  </a:lnTo>
                  <a:lnTo>
                    <a:pt x="541" y="454"/>
                  </a:lnTo>
                  <a:lnTo>
                    <a:pt x="541" y="0"/>
                  </a:lnTo>
                  <a:lnTo>
                    <a:pt x="436" y="0"/>
                  </a:lnTo>
                  <a:lnTo>
                    <a:pt x="436"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5" name="Rectangle 148">
              <a:extLst>
                <a:ext uri="{FF2B5EF4-FFF2-40B4-BE49-F238E27FC236}">
                  <a16:creationId xmlns:a16="http://schemas.microsoft.com/office/drawing/2014/main" id="{C998C438-53D5-4B1E-8359-EBF8FAC88D5E}"/>
                </a:ext>
              </a:extLst>
            </p:cNvPr>
            <p:cNvSpPr>
              <a:spLocks noChangeArrowheads="1"/>
            </p:cNvSpPr>
            <p:nvPr userDrawn="1"/>
          </p:nvSpPr>
          <p:spPr bwMode="white">
            <a:xfrm>
              <a:off x="504" y="2129"/>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6" name="Freeform 149">
              <a:extLst>
                <a:ext uri="{FF2B5EF4-FFF2-40B4-BE49-F238E27FC236}">
                  <a16:creationId xmlns:a16="http://schemas.microsoft.com/office/drawing/2014/main" id="{CDDDC988-996E-4EFC-A57B-080205AC263B}"/>
                </a:ext>
              </a:extLst>
            </p:cNvPr>
            <p:cNvSpPr>
              <a:spLocks noEditPoints="1"/>
            </p:cNvSpPr>
            <p:nvPr userDrawn="1"/>
          </p:nvSpPr>
          <p:spPr bwMode="white">
            <a:xfrm>
              <a:off x="931" y="1826"/>
              <a:ext cx="396" cy="454"/>
            </a:xfrm>
            <a:custGeom>
              <a:avLst/>
              <a:gdLst>
                <a:gd name="T0" fmla="*/ 3867 w 4013"/>
                <a:gd name="T1" fmla="*/ 1403 h 4602"/>
                <a:gd name="T2" fmla="*/ 3432 w 4013"/>
                <a:gd name="T3" fmla="*/ 674 h 4602"/>
                <a:gd name="T4" fmla="*/ 2716 w 4013"/>
                <a:gd name="T5" fmla="*/ 181 h 4602"/>
                <a:gd name="T6" fmla="*/ 1718 w 4013"/>
                <a:gd name="T7" fmla="*/ 0 h 4602"/>
                <a:gd name="T8" fmla="*/ 0 w 4013"/>
                <a:gd name="T9" fmla="*/ 0 h 4602"/>
                <a:gd name="T10" fmla="*/ 0 w 4013"/>
                <a:gd name="T11" fmla="*/ 4602 h 4602"/>
                <a:gd name="T12" fmla="*/ 1718 w 4013"/>
                <a:gd name="T13" fmla="*/ 4602 h 4602"/>
                <a:gd name="T14" fmla="*/ 2661 w 4013"/>
                <a:gd name="T15" fmla="*/ 4437 h 4602"/>
                <a:gd name="T16" fmla="*/ 3387 w 4013"/>
                <a:gd name="T17" fmla="*/ 3970 h 4602"/>
                <a:gd name="T18" fmla="*/ 3851 w 4013"/>
                <a:gd name="T19" fmla="*/ 3244 h 4602"/>
                <a:gd name="T20" fmla="*/ 4013 w 4013"/>
                <a:gd name="T21" fmla="*/ 2294 h 4602"/>
                <a:gd name="T22" fmla="*/ 3867 w 4013"/>
                <a:gd name="T23" fmla="*/ 1403 h 4602"/>
                <a:gd name="T24" fmla="*/ 2849 w 4013"/>
                <a:gd name="T25" fmla="*/ 2842 h 4602"/>
                <a:gd name="T26" fmla="*/ 2616 w 4013"/>
                <a:gd name="T27" fmla="*/ 3276 h 4602"/>
                <a:gd name="T28" fmla="*/ 2237 w 4013"/>
                <a:gd name="T29" fmla="*/ 3565 h 4602"/>
                <a:gd name="T30" fmla="*/ 1718 w 4013"/>
                <a:gd name="T31" fmla="*/ 3669 h 4602"/>
                <a:gd name="T32" fmla="*/ 1063 w 4013"/>
                <a:gd name="T33" fmla="*/ 3669 h 4602"/>
                <a:gd name="T34" fmla="*/ 1063 w 4013"/>
                <a:gd name="T35" fmla="*/ 933 h 4602"/>
                <a:gd name="T36" fmla="*/ 1718 w 4013"/>
                <a:gd name="T37" fmla="*/ 933 h 4602"/>
                <a:gd name="T38" fmla="*/ 2230 w 4013"/>
                <a:gd name="T39" fmla="*/ 1030 h 4602"/>
                <a:gd name="T40" fmla="*/ 2612 w 4013"/>
                <a:gd name="T41" fmla="*/ 1309 h 4602"/>
                <a:gd name="T42" fmla="*/ 2849 w 4013"/>
                <a:gd name="T43" fmla="*/ 1740 h 4602"/>
                <a:gd name="T44" fmla="*/ 2930 w 4013"/>
                <a:gd name="T45" fmla="*/ 2294 h 4602"/>
                <a:gd name="T46" fmla="*/ 2849 w 4013"/>
                <a:gd name="T47" fmla="*/ 2842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13" h="4602">
                  <a:moveTo>
                    <a:pt x="3867" y="1403"/>
                  </a:moveTo>
                  <a:cubicBezTo>
                    <a:pt x="3770" y="1124"/>
                    <a:pt x="3625" y="881"/>
                    <a:pt x="3432" y="674"/>
                  </a:cubicBezTo>
                  <a:cubicBezTo>
                    <a:pt x="3240" y="466"/>
                    <a:pt x="3001" y="302"/>
                    <a:pt x="2716" y="181"/>
                  </a:cubicBezTo>
                  <a:cubicBezTo>
                    <a:pt x="2431" y="60"/>
                    <a:pt x="2098" y="0"/>
                    <a:pt x="1718" y="0"/>
                  </a:cubicBezTo>
                  <a:cubicBezTo>
                    <a:pt x="0" y="0"/>
                    <a:pt x="0" y="0"/>
                    <a:pt x="0" y="0"/>
                  </a:cubicBezTo>
                  <a:cubicBezTo>
                    <a:pt x="0" y="4602"/>
                    <a:pt x="0" y="4602"/>
                    <a:pt x="0" y="4602"/>
                  </a:cubicBezTo>
                  <a:cubicBezTo>
                    <a:pt x="1718" y="4602"/>
                    <a:pt x="1718" y="4602"/>
                    <a:pt x="1718" y="4602"/>
                  </a:cubicBezTo>
                  <a:cubicBezTo>
                    <a:pt x="2064" y="4602"/>
                    <a:pt x="2378" y="4547"/>
                    <a:pt x="2661" y="4437"/>
                  </a:cubicBezTo>
                  <a:cubicBezTo>
                    <a:pt x="2944" y="4327"/>
                    <a:pt x="3186" y="4171"/>
                    <a:pt x="3387" y="3970"/>
                  </a:cubicBezTo>
                  <a:cubicBezTo>
                    <a:pt x="3588" y="3769"/>
                    <a:pt x="3743" y="3527"/>
                    <a:pt x="3851" y="3244"/>
                  </a:cubicBezTo>
                  <a:cubicBezTo>
                    <a:pt x="3959" y="2961"/>
                    <a:pt x="4013" y="2644"/>
                    <a:pt x="4013" y="2294"/>
                  </a:cubicBezTo>
                  <a:cubicBezTo>
                    <a:pt x="4013" y="1979"/>
                    <a:pt x="3964" y="1682"/>
                    <a:pt x="3867" y="1403"/>
                  </a:cubicBezTo>
                  <a:close/>
                  <a:moveTo>
                    <a:pt x="2849" y="2842"/>
                  </a:moveTo>
                  <a:cubicBezTo>
                    <a:pt x="2795" y="3008"/>
                    <a:pt x="2717" y="3153"/>
                    <a:pt x="2616" y="3276"/>
                  </a:cubicBezTo>
                  <a:cubicBezTo>
                    <a:pt x="2514" y="3399"/>
                    <a:pt x="2388" y="3496"/>
                    <a:pt x="2237" y="3565"/>
                  </a:cubicBezTo>
                  <a:cubicBezTo>
                    <a:pt x="2085" y="3634"/>
                    <a:pt x="1912" y="3669"/>
                    <a:pt x="1718" y="3669"/>
                  </a:cubicBezTo>
                  <a:cubicBezTo>
                    <a:pt x="1063" y="3669"/>
                    <a:pt x="1063" y="3669"/>
                    <a:pt x="1063" y="3669"/>
                  </a:cubicBezTo>
                  <a:cubicBezTo>
                    <a:pt x="1063" y="933"/>
                    <a:pt x="1063" y="933"/>
                    <a:pt x="1063" y="933"/>
                  </a:cubicBezTo>
                  <a:cubicBezTo>
                    <a:pt x="1718" y="933"/>
                    <a:pt x="1718" y="933"/>
                    <a:pt x="1718" y="933"/>
                  </a:cubicBezTo>
                  <a:cubicBezTo>
                    <a:pt x="1908" y="933"/>
                    <a:pt x="2079" y="965"/>
                    <a:pt x="2230" y="1030"/>
                  </a:cubicBezTo>
                  <a:cubicBezTo>
                    <a:pt x="2381" y="1095"/>
                    <a:pt x="2509" y="1188"/>
                    <a:pt x="2612" y="1309"/>
                  </a:cubicBezTo>
                  <a:cubicBezTo>
                    <a:pt x="2716" y="1430"/>
                    <a:pt x="2795" y="1574"/>
                    <a:pt x="2849" y="1740"/>
                  </a:cubicBezTo>
                  <a:cubicBezTo>
                    <a:pt x="2903" y="1906"/>
                    <a:pt x="2930" y="2091"/>
                    <a:pt x="2930" y="2294"/>
                  </a:cubicBezTo>
                  <a:cubicBezTo>
                    <a:pt x="2930" y="2493"/>
                    <a:pt x="2903" y="2676"/>
                    <a:pt x="2849" y="28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7" name="Freeform 150">
              <a:extLst>
                <a:ext uri="{FF2B5EF4-FFF2-40B4-BE49-F238E27FC236}">
                  <a16:creationId xmlns:a16="http://schemas.microsoft.com/office/drawing/2014/main" id="{5F29D418-C739-477F-91C5-DD334ADC5B4A}"/>
                </a:ext>
              </a:extLst>
            </p:cNvPr>
            <p:cNvSpPr>
              <a:spLocks noEditPoints="1"/>
            </p:cNvSpPr>
            <p:nvPr userDrawn="1"/>
          </p:nvSpPr>
          <p:spPr bwMode="white">
            <a:xfrm>
              <a:off x="1358" y="1826"/>
              <a:ext cx="383" cy="454"/>
            </a:xfrm>
            <a:custGeom>
              <a:avLst/>
              <a:gdLst>
                <a:gd name="T0" fmla="*/ 2826 w 3883"/>
                <a:gd name="T1" fmla="*/ 2891 h 4602"/>
                <a:gd name="T2" fmla="*/ 3140 w 3883"/>
                <a:gd name="T3" fmla="*/ 2654 h 4602"/>
                <a:gd name="T4" fmla="*/ 3377 w 3883"/>
                <a:gd name="T5" fmla="*/ 2340 h 4602"/>
                <a:gd name="T6" fmla="*/ 3526 w 3883"/>
                <a:gd name="T7" fmla="*/ 1967 h 4602"/>
                <a:gd name="T8" fmla="*/ 3578 w 3883"/>
                <a:gd name="T9" fmla="*/ 1555 h 4602"/>
                <a:gd name="T10" fmla="*/ 3465 w 3883"/>
                <a:gd name="T11" fmla="*/ 991 h 4602"/>
                <a:gd name="T12" fmla="*/ 3150 w 3883"/>
                <a:gd name="T13" fmla="*/ 492 h 4602"/>
                <a:gd name="T14" fmla="*/ 2674 w 3883"/>
                <a:gd name="T15" fmla="*/ 136 h 4602"/>
                <a:gd name="T16" fmla="*/ 2074 w 3883"/>
                <a:gd name="T17" fmla="*/ 0 h 4602"/>
                <a:gd name="T18" fmla="*/ 0 w 3883"/>
                <a:gd name="T19" fmla="*/ 0 h 4602"/>
                <a:gd name="T20" fmla="*/ 0 w 3883"/>
                <a:gd name="T21" fmla="*/ 4602 h 4602"/>
                <a:gd name="T22" fmla="*/ 1063 w 3883"/>
                <a:gd name="T23" fmla="*/ 4602 h 4602"/>
                <a:gd name="T24" fmla="*/ 1063 w 3883"/>
                <a:gd name="T25" fmla="*/ 3118 h 4602"/>
                <a:gd name="T26" fmla="*/ 1757 w 3883"/>
                <a:gd name="T27" fmla="*/ 3118 h 4602"/>
                <a:gd name="T28" fmla="*/ 2683 w 3883"/>
                <a:gd name="T29" fmla="*/ 4602 h 4602"/>
                <a:gd name="T30" fmla="*/ 3883 w 3883"/>
                <a:gd name="T31" fmla="*/ 4602 h 4602"/>
                <a:gd name="T32" fmla="*/ 2826 w 3883"/>
                <a:gd name="T33" fmla="*/ 2891 h 4602"/>
                <a:gd name="T34" fmla="*/ 2359 w 3883"/>
                <a:gd name="T35" fmla="*/ 2012 h 4602"/>
                <a:gd name="T36" fmla="*/ 2035 w 3883"/>
                <a:gd name="T37" fmla="*/ 2191 h 4602"/>
                <a:gd name="T38" fmla="*/ 1063 w 3883"/>
                <a:gd name="T39" fmla="*/ 2191 h 4602"/>
                <a:gd name="T40" fmla="*/ 1063 w 3883"/>
                <a:gd name="T41" fmla="*/ 933 h 4602"/>
                <a:gd name="T42" fmla="*/ 2003 w 3883"/>
                <a:gd name="T43" fmla="*/ 933 h 4602"/>
                <a:gd name="T44" fmla="*/ 2340 w 3883"/>
                <a:gd name="T45" fmla="*/ 1102 h 4602"/>
                <a:gd name="T46" fmla="*/ 2495 w 3883"/>
                <a:gd name="T47" fmla="*/ 1555 h 4602"/>
                <a:gd name="T48" fmla="*/ 2359 w 3883"/>
                <a:gd name="T49" fmla="*/ 2012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3" h="4602">
                  <a:moveTo>
                    <a:pt x="2826" y="2891"/>
                  </a:moveTo>
                  <a:cubicBezTo>
                    <a:pt x="2943" y="2826"/>
                    <a:pt x="3047" y="2747"/>
                    <a:pt x="3140" y="2654"/>
                  </a:cubicBezTo>
                  <a:cubicBezTo>
                    <a:pt x="3233" y="2561"/>
                    <a:pt x="3312" y="2456"/>
                    <a:pt x="3377" y="2340"/>
                  </a:cubicBezTo>
                  <a:cubicBezTo>
                    <a:pt x="3442" y="2223"/>
                    <a:pt x="3491" y="2099"/>
                    <a:pt x="3526" y="1967"/>
                  </a:cubicBezTo>
                  <a:cubicBezTo>
                    <a:pt x="3561" y="1835"/>
                    <a:pt x="3578" y="1698"/>
                    <a:pt x="3578" y="1555"/>
                  </a:cubicBezTo>
                  <a:cubicBezTo>
                    <a:pt x="3578" y="1365"/>
                    <a:pt x="3540" y="1177"/>
                    <a:pt x="3465" y="991"/>
                  </a:cubicBezTo>
                  <a:cubicBezTo>
                    <a:pt x="3389" y="806"/>
                    <a:pt x="3284" y="639"/>
                    <a:pt x="3150" y="492"/>
                  </a:cubicBezTo>
                  <a:cubicBezTo>
                    <a:pt x="3016" y="345"/>
                    <a:pt x="2857" y="226"/>
                    <a:pt x="2674" y="136"/>
                  </a:cubicBezTo>
                  <a:cubicBezTo>
                    <a:pt x="2490" y="45"/>
                    <a:pt x="2290" y="0"/>
                    <a:pt x="2074" y="0"/>
                  </a:cubicBezTo>
                  <a:cubicBezTo>
                    <a:pt x="0" y="0"/>
                    <a:pt x="0" y="0"/>
                    <a:pt x="0" y="0"/>
                  </a:cubicBezTo>
                  <a:cubicBezTo>
                    <a:pt x="0" y="4602"/>
                    <a:pt x="0" y="4602"/>
                    <a:pt x="0" y="4602"/>
                  </a:cubicBezTo>
                  <a:cubicBezTo>
                    <a:pt x="1063" y="4602"/>
                    <a:pt x="1063" y="4602"/>
                    <a:pt x="1063" y="4602"/>
                  </a:cubicBezTo>
                  <a:cubicBezTo>
                    <a:pt x="1063" y="3118"/>
                    <a:pt x="1063" y="3118"/>
                    <a:pt x="1063" y="3118"/>
                  </a:cubicBezTo>
                  <a:cubicBezTo>
                    <a:pt x="1757" y="3118"/>
                    <a:pt x="1757" y="3118"/>
                    <a:pt x="1757" y="3118"/>
                  </a:cubicBezTo>
                  <a:cubicBezTo>
                    <a:pt x="2683" y="4602"/>
                    <a:pt x="2683" y="4602"/>
                    <a:pt x="2683" y="4602"/>
                  </a:cubicBezTo>
                  <a:cubicBezTo>
                    <a:pt x="3883" y="4602"/>
                    <a:pt x="3883" y="4602"/>
                    <a:pt x="3883" y="4602"/>
                  </a:cubicBezTo>
                  <a:lnTo>
                    <a:pt x="2826" y="2891"/>
                  </a:lnTo>
                  <a:close/>
                  <a:moveTo>
                    <a:pt x="2359" y="2012"/>
                  </a:moveTo>
                  <a:cubicBezTo>
                    <a:pt x="2269" y="2131"/>
                    <a:pt x="2161" y="2191"/>
                    <a:pt x="2035" y="2191"/>
                  </a:cubicBezTo>
                  <a:cubicBezTo>
                    <a:pt x="1063" y="2191"/>
                    <a:pt x="1063" y="2191"/>
                    <a:pt x="1063" y="2191"/>
                  </a:cubicBezTo>
                  <a:cubicBezTo>
                    <a:pt x="1063" y="933"/>
                    <a:pt x="1063" y="933"/>
                    <a:pt x="1063" y="933"/>
                  </a:cubicBezTo>
                  <a:cubicBezTo>
                    <a:pt x="2003" y="933"/>
                    <a:pt x="2003" y="933"/>
                    <a:pt x="2003" y="933"/>
                  </a:cubicBezTo>
                  <a:cubicBezTo>
                    <a:pt x="2124" y="933"/>
                    <a:pt x="2236" y="989"/>
                    <a:pt x="2340" y="1102"/>
                  </a:cubicBezTo>
                  <a:cubicBezTo>
                    <a:pt x="2444" y="1214"/>
                    <a:pt x="2495" y="1365"/>
                    <a:pt x="2495" y="1555"/>
                  </a:cubicBezTo>
                  <a:cubicBezTo>
                    <a:pt x="2495" y="1741"/>
                    <a:pt x="2450" y="1894"/>
                    <a:pt x="2359" y="20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8" name="Freeform 151">
              <a:extLst>
                <a:ext uri="{FF2B5EF4-FFF2-40B4-BE49-F238E27FC236}">
                  <a16:creationId xmlns:a16="http://schemas.microsoft.com/office/drawing/2014/main" id="{64B114BA-3A71-41AF-9F88-0ED5D42A11D7}"/>
                </a:ext>
              </a:extLst>
            </p:cNvPr>
            <p:cNvSpPr>
              <a:spLocks/>
            </p:cNvSpPr>
            <p:nvPr userDrawn="1"/>
          </p:nvSpPr>
          <p:spPr bwMode="white">
            <a:xfrm>
              <a:off x="1745" y="1826"/>
              <a:ext cx="379" cy="457"/>
            </a:xfrm>
            <a:custGeom>
              <a:avLst/>
              <a:gdLst>
                <a:gd name="T0" fmla="*/ 3508 w 3838"/>
                <a:gd name="T1" fmla="*/ 0 h 4634"/>
                <a:gd name="T2" fmla="*/ 3838 w 3838"/>
                <a:gd name="T3" fmla="*/ 0 h 4634"/>
                <a:gd name="T4" fmla="*/ 3838 w 3838"/>
                <a:gd name="T5" fmla="*/ 2314 h 4634"/>
                <a:gd name="T6" fmla="*/ 3738 w 3838"/>
                <a:gd name="T7" fmla="*/ 3195 h 4634"/>
                <a:gd name="T8" fmla="*/ 3410 w 3838"/>
                <a:gd name="T9" fmla="*/ 3938 h 4634"/>
                <a:gd name="T10" fmla="*/ 2817 w 3838"/>
                <a:gd name="T11" fmla="*/ 4446 h 4634"/>
                <a:gd name="T12" fmla="*/ 1919 w 3838"/>
                <a:gd name="T13" fmla="*/ 4634 h 4634"/>
                <a:gd name="T14" fmla="*/ 1005 w 3838"/>
                <a:gd name="T15" fmla="*/ 4437 h 4634"/>
                <a:gd name="T16" fmla="*/ 412 w 3838"/>
                <a:gd name="T17" fmla="*/ 3912 h 4634"/>
                <a:gd name="T18" fmla="*/ 94 w 3838"/>
                <a:gd name="T19" fmla="*/ 3169 h 4634"/>
                <a:gd name="T20" fmla="*/ 0 w 3838"/>
                <a:gd name="T21" fmla="*/ 2314 h 4634"/>
                <a:gd name="T22" fmla="*/ 0 w 3838"/>
                <a:gd name="T23" fmla="*/ 0 h 4634"/>
                <a:gd name="T24" fmla="*/ 331 w 3838"/>
                <a:gd name="T25" fmla="*/ 0 h 4634"/>
                <a:gd name="T26" fmla="*/ 331 w 3838"/>
                <a:gd name="T27" fmla="*/ 2314 h 4634"/>
                <a:gd name="T28" fmla="*/ 406 w 3838"/>
                <a:gd name="T29" fmla="*/ 3059 h 4634"/>
                <a:gd name="T30" fmla="*/ 662 w 3838"/>
                <a:gd name="T31" fmla="*/ 3704 h 4634"/>
                <a:gd name="T32" fmla="*/ 1148 w 3838"/>
                <a:gd name="T33" fmla="*/ 4158 h 4634"/>
                <a:gd name="T34" fmla="*/ 1913 w 3838"/>
                <a:gd name="T35" fmla="*/ 4330 h 4634"/>
                <a:gd name="T36" fmla="*/ 2687 w 3838"/>
                <a:gd name="T37" fmla="*/ 4155 h 4634"/>
                <a:gd name="T38" fmla="*/ 3177 w 3838"/>
                <a:gd name="T39" fmla="*/ 3694 h 4634"/>
                <a:gd name="T40" fmla="*/ 3433 w 3838"/>
                <a:gd name="T41" fmla="*/ 3046 h 4634"/>
                <a:gd name="T42" fmla="*/ 3508 w 3838"/>
                <a:gd name="T43" fmla="*/ 2314 h 4634"/>
                <a:gd name="T44" fmla="*/ 3508 w 3838"/>
                <a:gd name="T45" fmla="*/ 0 h 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38" h="4634">
                  <a:moveTo>
                    <a:pt x="3508" y="0"/>
                  </a:moveTo>
                  <a:cubicBezTo>
                    <a:pt x="3838" y="0"/>
                    <a:pt x="3838" y="0"/>
                    <a:pt x="3838" y="0"/>
                  </a:cubicBezTo>
                  <a:cubicBezTo>
                    <a:pt x="3838" y="2314"/>
                    <a:pt x="3838" y="2314"/>
                    <a:pt x="3838" y="2314"/>
                  </a:cubicBezTo>
                  <a:cubicBezTo>
                    <a:pt x="3838" y="2621"/>
                    <a:pt x="3805" y="2914"/>
                    <a:pt x="3738" y="3195"/>
                  </a:cubicBezTo>
                  <a:cubicBezTo>
                    <a:pt x="3670" y="3476"/>
                    <a:pt x="3561" y="3724"/>
                    <a:pt x="3410" y="3938"/>
                  </a:cubicBezTo>
                  <a:cubicBezTo>
                    <a:pt x="3259" y="4152"/>
                    <a:pt x="3061" y="4321"/>
                    <a:pt x="2817" y="4446"/>
                  </a:cubicBezTo>
                  <a:cubicBezTo>
                    <a:pt x="2573" y="4572"/>
                    <a:pt x="2274" y="4634"/>
                    <a:pt x="1919" y="4634"/>
                  </a:cubicBezTo>
                  <a:cubicBezTo>
                    <a:pt x="1556" y="4634"/>
                    <a:pt x="1252" y="4569"/>
                    <a:pt x="1005" y="4437"/>
                  </a:cubicBezTo>
                  <a:cubicBezTo>
                    <a:pt x="759" y="4305"/>
                    <a:pt x="561" y="4130"/>
                    <a:pt x="412" y="3912"/>
                  </a:cubicBezTo>
                  <a:cubicBezTo>
                    <a:pt x="263" y="3693"/>
                    <a:pt x="157" y="3446"/>
                    <a:pt x="94" y="3169"/>
                  </a:cubicBezTo>
                  <a:cubicBezTo>
                    <a:pt x="32" y="2893"/>
                    <a:pt x="0" y="2608"/>
                    <a:pt x="0" y="2314"/>
                  </a:cubicBezTo>
                  <a:cubicBezTo>
                    <a:pt x="0" y="0"/>
                    <a:pt x="0" y="0"/>
                    <a:pt x="0" y="0"/>
                  </a:cubicBezTo>
                  <a:cubicBezTo>
                    <a:pt x="331" y="0"/>
                    <a:pt x="331" y="0"/>
                    <a:pt x="331" y="0"/>
                  </a:cubicBezTo>
                  <a:cubicBezTo>
                    <a:pt x="331" y="2314"/>
                    <a:pt x="331" y="2314"/>
                    <a:pt x="331" y="2314"/>
                  </a:cubicBezTo>
                  <a:cubicBezTo>
                    <a:pt x="331" y="2569"/>
                    <a:pt x="356" y="2817"/>
                    <a:pt x="406" y="3059"/>
                  </a:cubicBezTo>
                  <a:cubicBezTo>
                    <a:pt x="455" y="3301"/>
                    <a:pt x="541" y="3516"/>
                    <a:pt x="662" y="3704"/>
                  </a:cubicBezTo>
                  <a:cubicBezTo>
                    <a:pt x="783" y="3892"/>
                    <a:pt x="945" y="4043"/>
                    <a:pt x="1148" y="4158"/>
                  </a:cubicBezTo>
                  <a:cubicBezTo>
                    <a:pt x="1351" y="4272"/>
                    <a:pt x="1606" y="4330"/>
                    <a:pt x="1913" y="4330"/>
                  </a:cubicBezTo>
                  <a:cubicBezTo>
                    <a:pt x="2224" y="4330"/>
                    <a:pt x="2482" y="4271"/>
                    <a:pt x="2687" y="4155"/>
                  </a:cubicBezTo>
                  <a:cubicBezTo>
                    <a:pt x="2893" y="4038"/>
                    <a:pt x="3056" y="3885"/>
                    <a:pt x="3177" y="3694"/>
                  </a:cubicBezTo>
                  <a:cubicBezTo>
                    <a:pt x="3298" y="3504"/>
                    <a:pt x="3383" y="3288"/>
                    <a:pt x="3433" y="3046"/>
                  </a:cubicBezTo>
                  <a:cubicBezTo>
                    <a:pt x="3483" y="2804"/>
                    <a:pt x="3508" y="2560"/>
                    <a:pt x="3508" y="2314"/>
                  </a:cubicBezTo>
                  <a:lnTo>
                    <a:pt x="35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9" name="Freeform 152">
              <a:extLst>
                <a:ext uri="{FF2B5EF4-FFF2-40B4-BE49-F238E27FC236}">
                  <a16:creationId xmlns:a16="http://schemas.microsoft.com/office/drawing/2014/main" id="{A4C3B4C1-D3E0-4429-AEDE-8A62CE98395F}"/>
                </a:ext>
              </a:extLst>
            </p:cNvPr>
            <p:cNvSpPr>
              <a:spLocks/>
            </p:cNvSpPr>
            <p:nvPr userDrawn="1"/>
          </p:nvSpPr>
          <p:spPr bwMode="white">
            <a:xfrm>
              <a:off x="2166" y="1826"/>
              <a:ext cx="345" cy="454"/>
            </a:xfrm>
            <a:custGeom>
              <a:avLst/>
              <a:gdLst>
                <a:gd name="T0" fmla="*/ 345 w 345"/>
                <a:gd name="T1" fmla="*/ 454 h 454"/>
                <a:gd name="T2" fmla="*/ 308 w 345"/>
                <a:gd name="T3" fmla="*/ 454 h 454"/>
                <a:gd name="T4" fmla="*/ 126 w 345"/>
                <a:gd name="T5" fmla="*/ 218 h 454"/>
                <a:gd name="T6" fmla="*/ 33 w 345"/>
                <a:gd name="T7" fmla="*/ 314 h 454"/>
                <a:gd name="T8" fmla="*/ 33 w 345"/>
                <a:gd name="T9" fmla="*/ 454 h 454"/>
                <a:gd name="T10" fmla="*/ 0 w 345"/>
                <a:gd name="T11" fmla="*/ 454 h 454"/>
                <a:gd name="T12" fmla="*/ 0 w 345"/>
                <a:gd name="T13" fmla="*/ 0 h 454"/>
                <a:gd name="T14" fmla="*/ 33 w 345"/>
                <a:gd name="T15" fmla="*/ 0 h 454"/>
                <a:gd name="T16" fmla="*/ 33 w 345"/>
                <a:gd name="T17" fmla="*/ 275 h 454"/>
                <a:gd name="T18" fmla="*/ 298 w 345"/>
                <a:gd name="T19" fmla="*/ 0 h 454"/>
                <a:gd name="T20" fmla="*/ 336 w 345"/>
                <a:gd name="T21" fmla="*/ 0 h 454"/>
                <a:gd name="T22" fmla="*/ 147 w 345"/>
                <a:gd name="T23" fmla="*/ 198 h 454"/>
                <a:gd name="T24" fmla="*/ 345 w 345"/>
                <a:gd name="T25"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5" h="454">
                  <a:moveTo>
                    <a:pt x="345" y="454"/>
                  </a:moveTo>
                  <a:lnTo>
                    <a:pt x="308" y="454"/>
                  </a:lnTo>
                  <a:lnTo>
                    <a:pt x="126" y="218"/>
                  </a:lnTo>
                  <a:lnTo>
                    <a:pt x="33" y="314"/>
                  </a:lnTo>
                  <a:lnTo>
                    <a:pt x="33" y="454"/>
                  </a:lnTo>
                  <a:lnTo>
                    <a:pt x="0" y="454"/>
                  </a:lnTo>
                  <a:lnTo>
                    <a:pt x="0" y="0"/>
                  </a:lnTo>
                  <a:lnTo>
                    <a:pt x="33" y="0"/>
                  </a:lnTo>
                  <a:lnTo>
                    <a:pt x="33" y="275"/>
                  </a:lnTo>
                  <a:lnTo>
                    <a:pt x="298" y="0"/>
                  </a:lnTo>
                  <a:lnTo>
                    <a:pt x="336" y="0"/>
                  </a:lnTo>
                  <a:lnTo>
                    <a:pt x="147" y="198"/>
                  </a:lnTo>
                  <a:lnTo>
                    <a:pt x="345" y="4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0" name="Rectangle 153">
              <a:extLst>
                <a:ext uri="{FF2B5EF4-FFF2-40B4-BE49-F238E27FC236}">
                  <a16:creationId xmlns:a16="http://schemas.microsoft.com/office/drawing/2014/main" id="{01F7E58B-531F-44A2-817A-FB5B41CC2505}"/>
                </a:ext>
              </a:extLst>
            </p:cNvPr>
            <p:cNvSpPr>
              <a:spLocks noChangeArrowheads="1"/>
            </p:cNvSpPr>
            <p:nvPr userDrawn="1"/>
          </p:nvSpPr>
          <p:spPr bwMode="white">
            <a:xfrm>
              <a:off x="404" y="1827"/>
              <a:ext cx="5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1" name="Rectangle 154">
              <a:extLst>
                <a:ext uri="{FF2B5EF4-FFF2-40B4-BE49-F238E27FC236}">
                  <a16:creationId xmlns:a16="http://schemas.microsoft.com/office/drawing/2014/main" id="{C4E267C5-9AAC-4B21-AFB3-DC6C75C093AE}"/>
                </a:ext>
              </a:extLst>
            </p:cNvPr>
            <p:cNvSpPr>
              <a:spLocks noChangeArrowheads="1"/>
            </p:cNvSpPr>
            <p:nvPr userDrawn="1"/>
          </p:nvSpPr>
          <p:spPr bwMode="white">
            <a:xfrm>
              <a:off x="152" y="1727"/>
              <a:ext cx="5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2" name="Freeform 155">
              <a:extLst>
                <a:ext uri="{FF2B5EF4-FFF2-40B4-BE49-F238E27FC236}">
                  <a16:creationId xmlns:a16="http://schemas.microsoft.com/office/drawing/2014/main" id="{82B889CF-036B-4461-9CAD-893CF466E36B}"/>
                </a:ext>
              </a:extLst>
            </p:cNvPr>
            <p:cNvSpPr>
              <a:spLocks/>
            </p:cNvSpPr>
            <p:nvPr userDrawn="1"/>
          </p:nvSpPr>
          <p:spPr bwMode="white">
            <a:xfrm>
              <a:off x="254" y="1877"/>
              <a:ext cx="150" cy="151"/>
            </a:xfrm>
            <a:custGeom>
              <a:avLst/>
              <a:gdLst>
                <a:gd name="T0" fmla="*/ 150 w 150"/>
                <a:gd name="T1" fmla="*/ 51 h 151"/>
                <a:gd name="T2" fmla="*/ 150 w 150"/>
                <a:gd name="T3" fmla="*/ 101 h 151"/>
                <a:gd name="T4" fmla="*/ 100 w 150"/>
                <a:gd name="T5" fmla="*/ 101 h 151"/>
                <a:gd name="T6" fmla="*/ 100 w 150"/>
                <a:gd name="T7" fmla="*/ 151 h 151"/>
                <a:gd name="T8" fmla="*/ 50 w 150"/>
                <a:gd name="T9" fmla="*/ 151 h 151"/>
                <a:gd name="T10" fmla="*/ 50 w 150"/>
                <a:gd name="T11" fmla="*/ 101 h 151"/>
                <a:gd name="T12" fmla="*/ 0 w 150"/>
                <a:gd name="T13" fmla="*/ 101 h 151"/>
                <a:gd name="T14" fmla="*/ 0 w 150"/>
                <a:gd name="T15" fmla="*/ 51 h 151"/>
                <a:gd name="T16" fmla="*/ 50 w 150"/>
                <a:gd name="T17" fmla="*/ 51 h 151"/>
                <a:gd name="T18" fmla="*/ 50 w 150"/>
                <a:gd name="T19" fmla="*/ 0 h 151"/>
                <a:gd name="T20" fmla="*/ 100 w 150"/>
                <a:gd name="T21" fmla="*/ 0 h 151"/>
                <a:gd name="T22" fmla="*/ 100 w 150"/>
                <a:gd name="T23" fmla="*/ 51 h 151"/>
                <a:gd name="T24" fmla="*/ 150 w 150"/>
                <a:gd name="T25" fmla="*/ 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1">
                  <a:moveTo>
                    <a:pt x="150" y="51"/>
                  </a:moveTo>
                  <a:lnTo>
                    <a:pt x="150" y="101"/>
                  </a:lnTo>
                  <a:lnTo>
                    <a:pt x="100" y="101"/>
                  </a:lnTo>
                  <a:lnTo>
                    <a:pt x="100" y="151"/>
                  </a:lnTo>
                  <a:lnTo>
                    <a:pt x="50" y="151"/>
                  </a:lnTo>
                  <a:lnTo>
                    <a:pt x="50" y="101"/>
                  </a:lnTo>
                  <a:lnTo>
                    <a:pt x="0" y="101"/>
                  </a:lnTo>
                  <a:lnTo>
                    <a:pt x="0" y="51"/>
                  </a:lnTo>
                  <a:lnTo>
                    <a:pt x="50" y="51"/>
                  </a:lnTo>
                  <a:lnTo>
                    <a:pt x="50" y="0"/>
                  </a:lnTo>
                  <a:lnTo>
                    <a:pt x="100" y="0"/>
                  </a:lnTo>
                  <a:lnTo>
                    <a:pt x="100" y="51"/>
                  </a:lnTo>
                  <a:lnTo>
                    <a:pt x="1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3" name="Freeform 156">
              <a:extLst>
                <a:ext uri="{FF2B5EF4-FFF2-40B4-BE49-F238E27FC236}">
                  <a16:creationId xmlns:a16="http://schemas.microsoft.com/office/drawing/2014/main" id="{7553C06A-BA08-425A-9335-0B3F004537B4}"/>
                </a:ext>
              </a:extLst>
            </p:cNvPr>
            <p:cNvSpPr>
              <a:spLocks/>
            </p:cNvSpPr>
            <p:nvPr userDrawn="1"/>
          </p:nvSpPr>
          <p:spPr bwMode="white">
            <a:xfrm>
              <a:off x="254" y="2028"/>
              <a:ext cx="100" cy="151"/>
            </a:xfrm>
            <a:custGeom>
              <a:avLst/>
              <a:gdLst>
                <a:gd name="T0" fmla="*/ 0 w 100"/>
                <a:gd name="T1" fmla="*/ 0 h 151"/>
                <a:gd name="T2" fmla="*/ 50 w 100"/>
                <a:gd name="T3" fmla="*/ 0 h 151"/>
                <a:gd name="T4" fmla="*/ 50 w 100"/>
                <a:gd name="T5" fmla="*/ 51 h 151"/>
                <a:gd name="T6" fmla="*/ 100 w 100"/>
                <a:gd name="T7" fmla="*/ 51 h 151"/>
                <a:gd name="T8" fmla="*/ 100 w 100"/>
                <a:gd name="T9" fmla="*/ 101 h 151"/>
                <a:gd name="T10" fmla="*/ 100 w 100"/>
                <a:gd name="T11" fmla="*/ 151 h 151"/>
                <a:gd name="T12" fmla="*/ 50 w 100"/>
                <a:gd name="T13" fmla="*/ 151 h 151"/>
                <a:gd name="T14" fmla="*/ 50 w 100"/>
                <a:gd name="T15" fmla="*/ 101 h 151"/>
                <a:gd name="T16" fmla="*/ 0 w 100"/>
                <a:gd name="T17" fmla="*/ 101 h 151"/>
                <a:gd name="T18" fmla="*/ 0 w 100"/>
                <a:gd name="T19" fmla="*/ 51 h 151"/>
                <a:gd name="T20" fmla="*/ 0 w 100"/>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51">
                  <a:moveTo>
                    <a:pt x="0" y="0"/>
                  </a:moveTo>
                  <a:lnTo>
                    <a:pt x="50" y="0"/>
                  </a:lnTo>
                  <a:lnTo>
                    <a:pt x="50" y="51"/>
                  </a:lnTo>
                  <a:lnTo>
                    <a:pt x="100" y="51"/>
                  </a:lnTo>
                  <a:lnTo>
                    <a:pt x="100" y="101"/>
                  </a:lnTo>
                  <a:lnTo>
                    <a:pt x="100" y="151"/>
                  </a:lnTo>
                  <a:lnTo>
                    <a:pt x="50" y="151"/>
                  </a:lnTo>
                  <a:lnTo>
                    <a:pt x="50" y="101"/>
                  </a:lnTo>
                  <a:lnTo>
                    <a:pt x="0" y="10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4" name="Rectangle 157">
              <a:extLst>
                <a:ext uri="{FF2B5EF4-FFF2-40B4-BE49-F238E27FC236}">
                  <a16:creationId xmlns:a16="http://schemas.microsoft.com/office/drawing/2014/main" id="{3FDA9AAA-156D-4A64-9584-57666472F9E3}"/>
                </a:ext>
              </a:extLst>
            </p:cNvPr>
            <p:cNvSpPr>
              <a:spLocks noChangeArrowheads="1"/>
            </p:cNvSpPr>
            <p:nvPr userDrawn="1"/>
          </p:nvSpPr>
          <p:spPr bwMode="white">
            <a:xfrm>
              <a:off x="0" y="1676"/>
              <a:ext cx="5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5" name="Rectangle 158">
              <a:extLst>
                <a:ext uri="{FF2B5EF4-FFF2-40B4-BE49-F238E27FC236}">
                  <a16:creationId xmlns:a16="http://schemas.microsoft.com/office/drawing/2014/main" id="{C1FE71C5-41F6-40AC-82E6-61B3DF7CF493}"/>
                </a:ext>
              </a:extLst>
            </p:cNvPr>
            <p:cNvSpPr>
              <a:spLocks noChangeArrowheads="1"/>
            </p:cNvSpPr>
            <p:nvPr userDrawn="1"/>
          </p:nvSpPr>
          <p:spPr bwMode="white">
            <a:xfrm>
              <a:off x="203" y="1978"/>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6" name="Rectangle 159">
              <a:extLst>
                <a:ext uri="{FF2B5EF4-FFF2-40B4-BE49-F238E27FC236}">
                  <a16:creationId xmlns:a16="http://schemas.microsoft.com/office/drawing/2014/main" id="{88B8D7B4-1946-4F71-8BEB-9B16A8BB95CA}"/>
                </a:ext>
              </a:extLst>
            </p:cNvPr>
            <p:cNvSpPr>
              <a:spLocks noChangeArrowheads="1"/>
            </p:cNvSpPr>
            <p:nvPr userDrawn="1"/>
          </p:nvSpPr>
          <p:spPr bwMode="white">
            <a:xfrm>
              <a:off x="203" y="2129"/>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7" name="Rectangle 160">
              <a:extLst>
                <a:ext uri="{FF2B5EF4-FFF2-40B4-BE49-F238E27FC236}">
                  <a16:creationId xmlns:a16="http://schemas.microsoft.com/office/drawing/2014/main" id="{78F7BAB3-2B92-4B08-8FA5-38FA4026347B}"/>
                </a:ext>
              </a:extLst>
            </p:cNvPr>
            <p:cNvSpPr>
              <a:spLocks noChangeArrowheads="1"/>
            </p:cNvSpPr>
            <p:nvPr userDrawn="1"/>
          </p:nvSpPr>
          <p:spPr bwMode="white">
            <a:xfrm>
              <a:off x="153" y="1877"/>
              <a:ext cx="50"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8" name="Rectangle 161">
              <a:extLst>
                <a:ext uri="{FF2B5EF4-FFF2-40B4-BE49-F238E27FC236}">
                  <a16:creationId xmlns:a16="http://schemas.microsoft.com/office/drawing/2014/main" id="{2A35592F-4DA7-4E4D-B383-E33AEBAC26C0}"/>
                </a:ext>
              </a:extLst>
            </p:cNvPr>
            <p:cNvSpPr>
              <a:spLocks noChangeArrowheads="1"/>
            </p:cNvSpPr>
            <p:nvPr userDrawn="1"/>
          </p:nvSpPr>
          <p:spPr bwMode="white">
            <a:xfrm>
              <a:off x="103" y="2028"/>
              <a:ext cx="50"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9" name="Rectangle 162">
              <a:extLst>
                <a:ext uri="{FF2B5EF4-FFF2-40B4-BE49-F238E27FC236}">
                  <a16:creationId xmlns:a16="http://schemas.microsoft.com/office/drawing/2014/main" id="{6828E2CD-5377-42CD-8C5E-DF0374BF99E0}"/>
                </a:ext>
              </a:extLst>
            </p:cNvPr>
            <p:cNvSpPr>
              <a:spLocks noChangeArrowheads="1"/>
            </p:cNvSpPr>
            <p:nvPr userDrawn="1"/>
          </p:nvSpPr>
          <p:spPr bwMode="white">
            <a:xfrm>
              <a:off x="50" y="1777"/>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0" name="Freeform 163">
              <a:extLst>
                <a:ext uri="{FF2B5EF4-FFF2-40B4-BE49-F238E27FC236}">
                  <a16:creationId xmlns:a16="http://schemas.microsoft.com/office/drawing/2014/main" id="{236F07C0-5C38-4EBD-8BCA-A8B393A8F5CF}"/>
                </a:ext>
              </a:extLst>
            </p:cNvPr>
            <p:cNvSpPr>
              <a:spLocks/>
            </p:cNvSpPr>
            <p:nvPr userDrawn="1"/>
          </p:nvSpPr>
          <p:spPr bwMode="white">
            <a:xfrm>
              <a:off x="203" y="1777"/>
              <a:ext cx="101" cy="100"/>
            </a:xfrm>
            <a:custGeom>
              <a:avLst/>
              <a:gdLst>
                <a:gd name="T0" fmla="*/ 101 w 101"/>
                <a:gd name="T1" fmla="*/ 100 h 100"/>
                <a:gd name="T2" fmla="*/ 0 w 101"/>
                <a:gd name="T3" fmla="*/ 100 h 100"/>
                <a:gd name="T4" fmla="*/ 0 w 101"/>
                <a:gd name="T5" fmla="*/ 50 h 100"/>
                <a:gd name="T6" fmla="*/ 51 w 101"/>
                <a:gd name="T7" fmla="*/ 50 h 100"/>
                <a:gd name="T8" fmla="*/ 51 w 101"/>
                <a:gd name="T9" fmla="*/ 0 h 100"/>
                <a:gd name="T10" fmla="*/ 101 w 101"/>
                <a:gd name="T11" fmla="*/ 0 h 100"/>
                <a:gd name="T12" fmla="*/ 101 w 101"/>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1" h="100">
                  <a:moveTo>
                    <a:pt x="101" y="100"/>
                  </a:moveTo>
                  <a:lnTo>
                    <a:pt x="0" y="100"/>
                  </a:lnTo>
                  <a:lnTo>
                    <a:pt x="0" y="50"/>
                  </a:lnTo>
                  <a:lnTo>
                    <a:pt x="51" y="50"/>
                  </a:lnTo>
                  <a:lnTo>
                    <a:pt x="51" y="0"/>
                  </a:lnTo>
                  <a:lnTo>
                    <a:pt x="101" y="0"/>
                  </a:lnTo>
                  <a:lnTo>
                    <a:pt x="101"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100" name="Picture 99">
            <a:extLst>
              <a:ext uri="{FF2B5EF4-FFF2-40B4-BE49-F238E27FC236}">
                <a16:creationId xmlns:a16="http://schemas.microsoft.com/office/drawing/2014/main" id="{0CE72E56-C7A0-4633-884B-8BE7B91FD4E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901654" y="6213265"/>
            <a:ext cx="3217151" cy="679479"/>
          </a:xfrm>
          <a:prstGeom prst="rect">
            <a:avLst/>
          </a:prstGeom>
        </p:spPr>
      </p:pic>
    </p:spTree>
    <p:extLst>
      <p:ext uri="{BB962C8B-B14F-4D97-AF65-F5344CB8AC3E}">
        <p14:creationId xmlns:p14="http://schemas.microsoft.com/office/powerpoint/2010/main" val="33110431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20000" y="2127600"/>
            <a:ext cx="7536000" cy="923716"/>
          </a:xfrm>
        </p:spPr>
        <p:txBody>
          <a:bodyPr anchor="t"/>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bwMode="white">
          <a:xfrm>
            <a:off x="720000" y="3051316"/>
            <a:ext cx="7536000" cy="774000"/>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7" name="Text Placeholder 16">
            <a:extLst>
              <a:ext uri="{FF2B5EF4-FFF2-40B4-BE49-F238E27FC236}">
                <a16:creationId xmlns:a16="http://schemas.microsoft.com/office/drawing/2014/main" id="{D705350D-C746-461F-B9B2-8A118686707C}"/>
              </a:ext>
            </a:extLst>
          </p:cNvPr>
          <p:cNvSpPr>
            <a:spLocks noGrp="1"/>
          </p:cNvSpPr>
          <p:nvPr>
            <p:ph type="body" sz="quarter" idx="13"/>
          </p:nvPr>
        </p:nvSpPr>
        <p:spPr bwMode="white">
          <a:xfrm>
            <a:off x="720000" y="3825321"/>
            <a:ext cx="7536000" cy="853745"/>
          </a:xfrm>
        </p:spPr>
        <p:txBody>
          <a:bodyPr/>
          <a:lstStyle>
            <a:lvl1pPr>
              <a:defRPr sz="1600">
                <a:solidFill>
                  <a:schemeClr val="bg1"/>
                </a:solidFill>
              </a:defRPr>
            </a:lvl1pPr>
          </a:lstStyle>
          <a:p>
            <a:pPr lvl="0"/>
            <a:r>
              <a:rPr lang="en-US" dirty="0"/>
              <a:t>Edit Master text styles</a:t>
            </a:r>
            <a:endParaRPr lang="en-GB" dirty="0"/>
          </a:p>
        </p:txBody>
      </p:sp>
      <p:grpSp>
        <p:nvGrpSpPr>
          <p:cNvPr id="87" name="Group 87">
            <a:extLst>
              <a:ext uri="{FF2B5EF4-FFF2-40B4-BE49-F238E27FC236}">
                <a16:creationId xmlns:a16="http://schemas.microsoft.com/office/drawing/2014/main" id="{C7E46915-CE62-4258-912E-D9C4EBBDEC58}"/>
              </a:ext>
            </a:extLst>
          </p:cNvPr>
          <p:cNvGrpSpPr>
            <a:grpSpLocks noChangeAspect="1"/>
          </p:cNvGrpSpPr>
          <p:nvPr userDrawn="1"/>
        </p:nvGrpSpPr>
        <p:grpSpPr bwMode="white">
          <a:xfrm>
            <a:off x="719669" y="468317"/>
            <a:ext cx="3632379" cy="610451"/>
            <a:chOff x="0" y="1676"/>
            <a:chExt cx="5760" cy="968"/>
          </a:xfrm>
        </p:grpSpPr>
        <p:sp>
          <p:nvSpPr>
            <p:cNvPr id="88" name="Rectangle 88">
              <a:extLst>
                <a:ext uri="{FF2B5EF4-FFF2-40B4-BE49-F238E27FC236}">
                  <a16:creationId xmlns:a16="http://schemas.microsoft.com/office/drawing/2014/main" id="{10AE06E9-8657-45A4-9C72-4D6658FFFE1A}"/>
                </a:ext>
              </a:extLst>
            </p:cNvPr>
            <p:cNvSpPr>
              <a:spLocks noChangeArrowheads="1"/>
            </p:cNvSpPr>
            <p:nvPr userDrawn="1"/>
          </p:nvSpPr>
          <p:spPr bwMode="white">
            <a:xfrm>
              <a:off x="3380" y="1904"/>
              <a:ext cx="17"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9" name="Freeform 89">
              <a:extLst>
                <a:ext uri="{FF2B5EF4-FFF2-40B4-BE49-F238E27FC236}">
                  <a16:creationId xmlns:a16="http://schemas.microsoft.com/office/drawing/2014/main" id="{7A48CF04-B92C-46BB-AD60-7E9D62B01E80}"/>
                </a:ext>
              </a:extLst>
            </p:cNvPr>
            <p:cNvSpPr>
              <a:spLocks/>
            </p:cNvSpPr>
            <p:nvPr userDrawn="1"/>
          </p:nvSpPr>
          <p:spPr bwMode="white">
            <a:xfrm>
              <a:off x="3437" y="1948"/>
              <a:ext cx="192" cy="132"/>
            </a:xfrm>
            <a:custGeom>
              <a:avLst/>
              <a:gdLst>
                <a:gd name="T0" fmla="*/ 1943 w 1943"/>
                <a:gd name="T1" fmla="*/ 1329 h 1329"/>
                <a:gd name="T2" fmla="*/ 1772 w 1943"/>
                <a:gd name="T3" fmla="*/ 1329 h 1329"/>
                <a:gd name="T4" fmla="*/ 1772 w 1943"/>
                <a:gd name="T5" fmla="*/ 599 h 1329"/>
                <a:gd name="T6" fmla="*/ 1484 w 1943"/>
                <a:gd name="T7" fmla="*/ 156 h 1329"/>
                <a:gd name="T8" fmla="*/ 1055 w 1943"/>
                <a:gd name="T9" fmla="*/ 532 h 1329"/>
                <a:gd name="T10" fmla="*/ 1055 w 1943"/>
                <a:gd name="T11" fmla="*/ 1329 h 1329"/>
                <a:gd name="T12" fmla="*/ 885 w 1943"/>
                <a:gd name="T13" fmla="*/ 1329 h 1329"/>
                <a:gd name="T14" fmla="*/ 885 w 1943"/>
                <a:gd name="T15" fmla="*/ 599 h 1329"/>
                <a:gd name="T16" fmla="*/ 599 w 1943"/>
                <a:gd name="T17" fmla="*/ 156 h 1329"/>
                <a:gd name="T18" fmla="*/ 170 w 1943"/>
                <a:gd name="T19" fmla="*/ 529 h 1329"/>
                <a:gd name="T20" fmla="*/ 170 w 1943"/>
                <a:gd name="T21" fmla="*/ 1329 h 1329"/>
                <a:gd name="T22" fmla="*/ 0 w 1943"/>
                <a:gd name="T23" fmla="*/ 1329 h 1329"/>
                <a:gd name="T24" fmla="*/ 0 w 1943"/>
                <a:gd name="T25" fmla="*/ 23 h 1329"/>
                <a:gd name="T26" fmla="*/ 155 w 1943"/>
                <a:gd name="T27" fmla="*/ 23 h 1329"/>
                <a:gd name="T28" fmla="*/ 155 w 1943"/>
                <a:gd name="T29" fmla="*/ 319 h 1329"/>
                <a:gd name="T30" fmla="*/ 654 w 1943"/>
                <a:gd name="T31" fmla="*/ 0 h 1329"/>
                <a:gd name="T32" fmla="*/ 1040 w 1943"/>
                <a:gd name="T33" fmla="*/ 336 h 1329"/>
                <a:gd name="T34" fmla="*/ 1546 w 1943"/>
                <a:gd name="T35" fmla="*/ 0 h 1329"/>
                <a:gd name="T36" fmla="*/ 1943 w 1943"/>
                <a:gd name="T37" fmla="*/ 565 h 1329"/>
                <a:gd name="T38" fmla="*/ 1943 w 1943"/>
                <a:gd name="T39" fmla="*/ 1329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3" h="1329">
                  <a:moveTo>
                    <a:pt x="1943" y="1329"/>
                  </a:moveTo>
                  <a:cubicBezTo>
                    <a:pt x="1772" y="1329"/>
                    <a:pt x="1772" y="1329"/>
                    <a:pt x="1772" y="1329"/>
                  </a:cubicBezTo>
                  <a:cubicBezTo>
                    <a:pt x="1772" y="599"/>
                    <a:pt x="1772" y="599"/>
                    <a:pt x="1772" y="599"/>
                  </a:cubicBezTo>
                  <a:cubicBezTo>
                    <a:pt x="1772" y="296"/>
                    <a:pt x="1677" y="156"/>
                    <a:pt x="1484" y="156"/>
                  </a:cubicBezTo>
                  <a:cubicBezTo>
                    <a:pt x="1286" y="156"/>
                    <a:pt x="1118" y="311"/>
                    <a:pt x="1055" y="532"/>
                  </a:cubicBezTo>
                  <a:cubicBezTo>
                    <a:pt x="1055" y="1329"/>
                    <a:pt x="1055" y="1329"/>
                    <a:pt x="1055" y="1329"/>
                  </a:cubicBezTo>
                  <a:cubicBezTo>
                    <a:pt x="885" y="1329"/>
                    <a:pt x="885" y="1329"/>
                    <a:pt x="885" y="1329"/>
                  </a:cubicBezTo>
                  <a:cubicBezTo>
                    <a:pt x="885" y="599"/>
                    <a:pt x="885" y="599"/>
                    <a:pt x="885" y="599"/>
                  </a:cubicBezTo>
                  <a:cubicBezTo>
                    <a:pt x="885" y="291"/>
                    <a:pt x="792" y="156"/>
                    <a:pt x="599" y="156"/>
                  </a:cubicBezTo>
                  <a:cubicBezTo>
                    <a:pt x="403" y="156"/>
                    <a:pt x="235" y="306"/>
                    <a:pt x="170" y="529"/>
                  </a:cubicBezTo>
                  <a:cubicBezTo>
                    <a:pt x="170" y="1329"/>
                    <a:pt x="170" y="1329"/>
                    <a:pt x="170" y="1329"/>
                  </a:cubicBezTo>
                  <a:cubicBezTo>
                    <a:pt x="0" y="1329"/>
                    <a:pt x="0" y="1329"/>
                    <a:pt x="0" y="1329"/>
                  </a:cubicBezTo>
                  <a:cubicBezTo>
                    <a:pt x="0" y="23"/>
                    <a:pt x="0" y="23"/>
                    <a:pt x="0" y="23"/>
                  </a:cubicBezTo>
                  <a:cubicBezTo>
                    <a:pt x="155" y="23"/>
                    <a:pt x="155" y="23"/>
                    <a:pt x="155" y="23"/>
                  </a:cubicBezTo>
                  <a:cubicBezTo>
                    <a:pt x="155" y="319"/>
                    <a:pt x="155" y="319"/>
                    <a:pt x="155" y="319"/>
                  </a:cubicBezTo>
                  <a:cubicBezTo>
                    <a:pt x="263" y="118"/>
                    <a:pt x="443" y="0"/>
                    <a:pt x="654" y="0"/>
                  </a:cubicBezTo>
                  <a:cubicBezTo>
                    <a:pt x="872" y="0"/>
                    <a:pt x="1012" y="138"/>
                    <a:pt x="1040" y="336"/>
                  </a:cubicBezTo>
                  <a:cubicBezTo>
                    <a:pt x="1160" y="116"/>
                    <a:pt x="1331" y="0"/>
                    <a:pt x="1546" y="0"/>
                  </a:cubicBezTo>
                  <a:cubicBezTo>
                    <a:pt x="1837" y="0"/>
                    <a:pt x="1943" y="223"/>
                    <a:pt x="1943" y="565"/>
                  </a:cubicBezTo>
                  <a:lnTo>
                    <a:pt x="1943" y="1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0" name="Freeform 90">
              <a:extLst>
                <a:ext uri="{FF2B5EF4-FFF2-40B4-BE49-F238E27FC236}">
                  <a16:creationId xmlns:a16="http://schemas.microsoft.com/office/drawing/2014/main" id="{EDAA226A-C638-464D-ADCF-6D29089BE604}"/>
                </a:ext>
              </a:extLst>
            </p:cNvPr>
            <p:cNvSpPr>
              <a:spLocks noEditPoints="1"/>
            </p:cNvSpPr>
            <p:nvPr userDrawn="1"/>
          </p:nvSpPr>
          <p:spPr bwMode="white">
            <a:xfrm>
              <a:off x="3664" y="1948"/>
              <a:ext cx="124" cy="184"/>
            </a:xfrm>
            <a:custGeom>
              <a:avLst/>
              <a:gdLst>
                <a:gd name="T0" fmla="*/ 639 w 1261"/>
                <a:gd name="T1" fmla="*/ 0 h 1863"/>
                <a:gd name="T2" fmla="*/ 153 w 1261"/>
                <a:gd name="T3" fmla="*/ 276 h 1863"/>
                <a:gd name="T4" fmla="*/ 153 w 1261"/>
                <a:gd name="T5" fmla="*/ 23 h 1863"/>
                <a:gd name="T6" fmla="*/ 0 w 1261"/>
                <a:gd name="T7" fmla="*/ 23 h 1863"/>
                <a:gd name="T8" fmla="*/ 0 w 1261"/>
                <a:gd name="T9" fmla="*/ 1863 h 1863"/>
                <a:gd name="T10" fmla="*/ 171 w 1261"/>
                <a:gd name="T11" fmla="*/ 1863 h 1863"/>
                <a:gd name="T12" fmla="*/ 171 w 1261"/>
                <a:gd name="T13" fmla="*/ 1058 h 1863"/>
                <a:gd name="T14" fmla="*/ 670 w 1261"/>
                <a:gd name="T15" fmla="*/ 1354 h 1863"/>
                <a:gd name="T16" fmla="*/ 1261 w 1261"/>
                <a:gd name="T17" fmla="*/ 677 h 1863"/>
                <a:gd name="T18" fmla="*/ 639 w 1261"/>
                <a:gd name="T19" fmla="*/ 0 h 1863"/>
                <a:gd name="T20" fmla="*/ 622 w 1261"/>
                <a:gd name="T21" fmla="*/ 1204 h 1863"/>
                <a:gd name="T22" fmla="*/ 171 w 1261"/>
                <a:gd name="T23" fmla="*/ 875 h 1863"/>
                <a:gd name="T24" fmla="*/ 171 w 1261"/>
                <a:gd name="T25" fmla="*/ 474 h 1863"/>
                <a:gd name="T26" fmla="*/ 599 w 1261"/>
                <a:gd name="T27" fmla="*/ 151 h 1863"/>
                <a:gd name="T28" fmla="*/ 1086 w 1261"/>
                <a:gd name="T29" fmla="*/ 677 h 1863"/>
                <a:gd name="T30" fmla="*/ 622 w 1261"/>
                <a:gd name="T31" fmla="*/ 1204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1" h="1863">
                  <a:moveTo>
                    <a:pt x="639" y="0"/>
                  </a:moveTo>
                  <a:cubicBezTo>
                    <a:pt x="441" y="0"/>
                    <a:pt x="258" y="113"/>
                    <a:pt x="153" y="276"/>
                  </a:cubicBezTo>
                  <a:cubicBezTo>
                    <a:pt x="153" y="23"/>
                    <a:pt x="153" y="23"/>
                    <a:pt x="153" y="23"/>
                  </a:cubicBezTo>
                  <a:cubicBezTo>
                    <a:pt x="0" y="23"/>
                    <a:pt x="0" y="23"/>
                    <a:pt x="0" y="23"/>
                  </a:cubicBezTo>
                  <a:cubicBezTo>
                    <a:pt x="0" y="1863"/>
                    <a:pt x="0" y="1863"/>
                    <a:pt x="0" y="1863"/>
                  </a:cubicBezTo>
                  <a:cubicBezTo>
                    <a:pt x="171" y="1863"/>
                    <a:pt x="171" y="1863"/>
                    <a:pt x="171" y="1863"/>
                  </a:cubicBezTo>
                  <a:cubicBezTo>
                    <a:pt x="171" y="1058"/>
                    <a:pt x="171" y="1058"/>
                    <a:pt x="171" y="1058"/>
                  </a:cubicBezTo>
                  <a:cubicBezTo>
                    <a:pt x="274" y="1226"/>
                    <a:pt x="449" y="1354"/>
                    <a:pt x="670" y="1354"/>
                  </a:cubicBezTo>
                  <a:cubicBezTo>
                    <a:pt x="1020" y="1354"/>
                    <a:pt x="1261" y="1046"/>
                    <a:pt x="1261" y="677"/>
                  </a:cubicBezTo>
                  <a:cubicBezTo>
                    <a:pt x="1261" y="329"/>
                    <a:pt x="1000" y="0"/>
                    <a:pt x="639" y="0"/>
                  </a:cubicBezTo>
                  <a:close/>
                  <a:moveTo>
                    <a:pt x="622" y="1204"/>
                  </a:moveTo>
                  <a:cubicBezTo>
                    <a:pt x="426" y="1204"/>
                    <a:pt x="248" y="1061"/>
                    <a:pt x="171" y="875"/>
                  </a:cubicBezTo>
                  <a:cubicBezTo>
                    <a:pt x="171" y="474"/>
                    <a:pt x="171" y="474"/>
                    <a:pt x="171" y="474"/>
                  </a:cubicBezTo>
                  <a:cubicBezTo>
                    <a:pt x="198" y="299"/>
                    <a:pt x="429" y="151"/>
                    <a:pt x="599" y="151"/>
                  </a:cubicBezTo>
                  <a:cubicBezTo>
                    <a:pt x="873" y="151"/>
                    <a:pt x="1086" y="396"/>
                    <a:pt x="1086" y="677"/>
                  </a:cubicBezTo>
                  <a:cubicBezTo>
                    <a:pt x="1086" y="943"/>
                    <a:pt x="903" y="1204"/>
                    <a:pt x="622"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1" name="Freeform 91">
              <a:extLst>
                <a:ext uri="{FF2B5EF4-FFF2-40B4-BE49-F238E27FC236}">
                  <a16:creationId xmlns:a16="http://schemas.microsoft.com/office/drawing/2014/main" id="{46815DB5-C639-4425-8D9A-8A86D204A80B}"/>
                </a:ext>
              </a:extLst>
            </p:cNvPr>
            <p:cNvSpPr>
              <a:spLocks/>
            </p:cNvSpPr>
            <p:nvPr userDrawn="1"/>
          </p:nvSpPr>
          <p:spPr bwMode="white">
            <a:xfrm>
              <a:off x="3816" y="1950"/>
              <a:ext cx="64" cy="130"/>
            </a:xfrm>
            <a:custGeom>
              <a:avLst/>
              <a:gdLst>
                <a:gd name="T0" fmla="*/ 652 w 652"/>
                <a:gd name="T1" fmla="*/ 158 h 1314"/>
                <a:gd name="T2" fmla="*/ 171 w 652"/>
                <a:gd name="T3" fmla="*/ 502 h 1314"/>
                <a:gd name="T4" fmla="*/ 171 w 652"/>
                <a:gd name="T5" fmla="*/ 1314 h 1314"/>
                <a:gd name="T6" fmla="*/ 0 w 652"/>
                <a:gd name="T7" fmla="*/ 1314 h 1314"/>
                <a:gd name="T8" fmla="*/ 0 w 652"/>
                <a:gd name="T9" fmla="*/ 8 h 1314"/>
                <a:gd name="T10" fmla="*/ 161 w 652"/>
                <a:gd name="T11" fmla="*/ 8 h 1314"/>
                <a:gd name="T12" fmla="*/ 161 w 652"/>
                <a:gd name="T13" fmla="*/ 321 h 1314"/>
                <a:gd name="T14" fmla="*/ 577 w 652"/>
                <a:gd name="T15" fmla="*/ 0 h 1314"/>
                <a:gd name="T16" fmla="*/ 652 w 652"/>
                <a:gd name="T17" fmla="*/ 3 h 1314"/>
                <a:gd name="T18" fmla="*/ 652 w 652"/>
                <a:gd name="T19" fmla="*/ 15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1314">
                  <a:moveTo>
                    <a:pt x="652" y="158"/>
                  </a:moveTo>
                  <a:cubicBezTo>
                    <a:pt x="424" y="166"/>
                    <a:pt x="241" y="291"/>
                    <a:pt x="171" y="502"/>
                  </a:cubicBezTo>
                  <a:cubicBezTo>
                    <a:pt x="171" y="1314"/>
                    <a:pt x="171" y="1314"/>
                    <a:pt x="171" y="1314"/>
                  </a:cubicBezTo>
                  <a:cubicBezTo>
                    <a:pt x="0" y="1314"/>
                    <a:pt x="0" y="1314"/>
                    <a:pt x="0" y="1314"/>
                  </a:cubicBezTo>
                  <a:cubicBezTo>
                    <a:pt x="0" y="8"/>
                    <a:pt x="0" y="8"/>
                    <a:pt x="0" y="8"/>
                  </a:cubicBezTo>
                  <a:cubicBezTo>
                    <a:pt x="161" y="8"/>
                    <a:pt x="161" y="8"/>
                    <a:pt x="161" y="8"/>
                  </a:cubicBezTo>
                  <a:cubicBezTo>
                    <a:pt x="161" y="321"/>
                    <a:pt x="161" y="321"/>
                    <a:pt x="161" y="321"/>
                  </a:cubicBezTo>
                  <a:cubicBezTo>
                    <a:pt x="251" y="138"/>
                    <a:pt x="409" y="0"/>
                    <a:pt x="577" y="0"/>
                  </a:cubicBezTo>
                  <a:cubicBezTo>
                    <a:pt x="607" y="0"/>
                    <a:pt x="634" y="0"/>
                    <a:pt x="652" y="3"/>
                  </a:cubicBezTo>
                  <a:lnTo>
                    <a:pt x="652"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2" name="Freeform 92">
              <a:extLst>
                <a:ext uri="{FF2B5EF4-FFF2-40B4-BE49-F238E27FC236}">
                  <a16:creationId xmlns:a16="http://schemas.microsoft.com/office/drawing/2014/main" id="{BA00AB9D-0FAA-48FA-87AC-F7B7DD8B81C8}"/>
                </a:ext>
              </a:extLst>
            </p:cNvPr>
            <p:cNvSpPr>
              <a:spLocks noEditPoints="1"/>
            </p:cNvSpPr>
            <p:nvPr userDrawn="1"/>
          </p:nvSpPr>
          <p:spPr bwMode="white">
            <a:xfrm>
              <a:off x="3889" y="1948"/>
              <a:ext cx="128" cy="134"/>
            </a:xfrm>
            <a:custGeom>
              <a:avLst/>
              <a:gdLst>
                <a:gd name="T0" fmla="*/ 649 w 1298"/>
                <a:gd name="T1" fmla="*/ 0 h 1354"/>
                <a:gd name="T2" fmla="*/ 0 w 1298"/>
                <a:gd name="T3" fmla="*/ 680 h 1354"/>
                <a:gd name="T4" fmla="*/ 649 w 1298"/>
                <a:gd name="T5" fmla="*/ 1354 h 1354"/>
                <a:gd name="T6" fmla="*/ 1298 w 1298"/>
                <a:gd name="T7" fmla="*/ 680 h 1354"/>
                <a:gd name="T8" fmla="*/ 649 w 1298"/>
                <a:gd name="T9" fmla="*/ 0 h 1354"/>
                <a:gd name="T10" fmla="*/ 647 w 1298"/>
                <a:gd name="T11" fmla="*/ 1204 h 1354"/>
                <a:gd name="T12" fmla="*/ 175 w 1298"/>
                <a:gd name="T13" fmla="*/ 682 h 1354"/>
                <a:gd name="T14" fmla="*/ 649 w 1298"/>
                <a:gd name="T15" fmla="*/ 151 h 1354"/>
                <a:gd name="T16" fmla="*/ 1123 w 1298"/>
                <a:gd name="T17" fmla="*/ 677 h 1354"/>
                <a:gd name="T18" fmla="*/ 647 w 1298"/>
                <a:gd name="T19" fmla="*/ 120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8" h="1354">
                  <a:moveTo>
                    <a:pt x="649" y="0"/>
                  </a:moveTo>
                  <a:cubicBezTo>
                    <a:pt x="276" y="0"/>
                    <a:pt x="0" y="314"/>
                    <a:pt x="0" y="680"/>
                  </a:cubicBezTo>
                  <a:cubicBezTo>
                    <a:pt x="0" y="1043"/>
                    <a:pt x="268" y="1354"/>
                    <a:pt x="649" y="1354"/>
                  </a:cubicBezTo>
                  <a:cubicBezTo>
                    <a:pt x="1025" y="1354"/>
                    <a:pt x="1298" y="1043"/>
                    <a:pt x="1298" y="680"/>
                  </a:cubicBezTo>
                  <a:cubicBezTo>
                    <a:pt x="1298" y="314"/>
                    <a:pt x="1023" y="0"/>
                    <a:pt x="649" y="0"/>
                  </a:cubicBezTo>
                  <a:close/>
                  <a:moveTo>
                    <a:pt x="647" y="1204"/>
                  </a:moveTo>
                  <a:cubicBezTo>
                    <a:pt x="386" y="1204"/>
                    <a:pt x="175" y="973"/>
                    <a:pt x="175" y="682"/>
                  </a:cubicBezTo>
                  <a:cubicBezTo>
                    <a:pt x="175" y="389"/>
                    <a:pt x="388" y="151"/>
                    <a:pt x="649" y="151"/>
                  </a:cubicBezTo>
                  <a:cubicBezTo>
                    <a:pt x="907" y="151"/>
                    <a:pt x="1123" y="386"/>
                    <a:pt x="1123" y="677"/>
                  </a:cubicBezTo>
                  <a:cubicBezTo>
                    <a:pt x="1123" y="968"/>
                    <a:pt x="907" y="1204"/>
                    <a:pt x="647"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3" name="Freeform 93">
              <a:extLst>
                <a:ext uri="{FF2B5EF4-FFF2-40B4-BE49-F238E27FC236}">
                  <a16:creationId xmlns:a16="http://schemas.microsoft.com/office/drawing/2014/main" id="{8B539D73-131B-4DF9-82B8-0B8E4DF5E399}"/>
                </a:ext>
              </a:extLst>
            </p:cNvPr>
            <p:cNvSpPr>
              <a:spLocks/>
            </p:cNvSpPr>
            <p:nvPr userDrawn="1"/>
          </p:nvSpPr>
          <p:spPr bwMode="white">
            <a:xfrm>
              <a:off x="4026" y="1951"/>
              <a:ext cx="123" cy="129"/>
            </a:xfrm>
            <a:custGeom>
              <a:avLst/>
              <a:gdLst>
                <a:gd name="T0" fmla="*/ 53 w 123"/>
                <a:gd name="T1" fmla="*/ 129 h 129"/>
                <a:gd name="T2" fmla="*/ 0 w 123"/>
                <a:gd name="T3" fmla="*/ 0 h 129"/>
                <a:gd name="T4" fmla="*/ 18 w 123"/>
                <a:gd name="T5" fmla="*/ 0 h 129"/>
                <a:gd name="T6" fmla="*/ 62 w 123"/>
                <a:gd name="T7" fmla="*/ 113 h 129"/>
                <a:gd name="T8" fmla="*/ 107 w 123"/>
                <a:gd name="T9" fmla="*/ 0 h 129"/>
                <a:gd name="T10" fmla="*/ 123 w 123"/>
                <a:gd name="T11" fmla="*/ 0 h 129"/>
                <a:gd name="T12" fmla="*/ 70 w 123"/>
                <a:gd name="T13" fmla="*/ 129 h 129"/>
                <a:gd name="T14" fmla="*/ 53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3" y="129"/>
                  </a:moveTo>
                  <a:lnTo>
                    <a:pt x="0" y="0"/>
                  </a:lnTo>
                  <a:lnTo>
                    <a:pt x="18" y="0"/>
                  </a:lnTo>
                  <a:lnTo>
                    <a:pt x="62" y="113"/>
                  </a:lnTo>
                  <a:lnTo>
                    <a:pt x="107" y="0"/>
                  </a:lnTo>
                  <a:lnTo>
                    <a:pt x="123" y="0"/>
                  </a:lnTo>
                  <a:lnTo>
                    <a:pt x="70" y="129"/>
                  </a:lnTo>
                  <a:lnTo>
                    <a:pt x="53"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4" name="Rectangle 94">
              <a:extLst>
                <a:ext uri="{FF2B5EF4-FFF2-40B4-BE49-F238E27FC236}">
                  <a16:creationId xmlns:a16="http://schemas.microsoft.com/office/drawing/2014/main" id="{6A77E730-AC5D-45A9-AAC3-C20DA709CA4A}"/>
                </a:ext>
              </a:extLst>
            </p:cNvPr>
            <p:cNvSpPr>
              <a:spLocks noChangeArrowheads="1"/>
            </p:cNvSpPr>
            <p:nvPr userDrawn="1"/>
          </p:nvSpPr>
          <p:spPr bwMode="white">
            <a:xfrm>
              <a:off x="4171" y="1899"/>
              <a:ext cx="17"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5" name="Rectangle 95">
              <a:extLst>
                <a:ext uri="{FF2B5EF4-FFF2-40B4-BE49-F238E27FC236}">
                  <a16:creationId xmlns:a16="http://schemas.microsoft.com/office/drawing/2014/main" id="{18D1F688-7C01-4795-9489-F02EF5DC1CB9}"/>
                </a:ext>
              </a:extLst>
            </p:cNvPr>
            <p:cNvSpPr>
              <a:spLocks noChangeArrowheads="1"/>
            </p:cNvSpPr>
            <p:nvPr userDrawn="1"/>
          </p:nvSpPr>
          <p:spPr bwMode="white">
            <a:xfrm>
              <a:off x="4171" y="1951"/>
              <a:ext cx="17"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6" name="Freeform 96">
              <a:extLst>
                <a:ext uri="{FF2B5EF4-FFF2-40B4-BE49-F238E27FC236}">
                  <a16:creationId xmlns:a16="http://schemas.microsoft.com/office/drawing/2014/main" id="{45F7AA57-1738-48B7-A90C-B35D6FC14CC9}"/>
                </a:ext>
              </a:extLst>
            </p:cNvPr>
            <p:cNvSpPr>
              <a:spLocks/>
            </p:cNvSpPr>
            <p:nvPr userDrawn="1"/>
          </p:nvSpPr>
          <p:spPr bwMode="white">
            <a:xfrm>
              <a:off x="4224" y="1948"/>
              <a:ext cx="109" cy="132"/>
            </a:xfrm>
            <a:custGeom>
              <a:avLst/>
              <a:gdLst>
                <a:gd name="T0" fmla="*/ 1098 w 1098"/>
                <a:gd name="T1" fmla="*/ 1329 h 1329"/>
                <a:gd name="T2" fmla="*/ 928 w 1098"/>
                <a:gd name="T3" fmla="*/ 1329 h 1329"/>
                <a:gd name="T4" fmla="*/ 928 w 1098"/>
                <a:gd name="T5" fmla="*/ 599 h 1329"/>
                <a:gd name="T6" fmla="*/ 649 w 1098"/>
                <a:gd name="T7" fmla="*/ 156 h 1329"/>
                <a:gd name="T8" fmla="*/ 170 w 1098"/>
                <a:gd name="T9" fmla="*/ 529 h 1329"/>
                <a:gd name="T10" fmla="*/ 170 w 1098"/>
                <a:gd name="T11" fmla="*/ 1329 h 1329"/>
                <a:gd name="T12" fmla="*/ 0 w 1098"/>
                <a:gd name="T13" fmla="*/ 1329 h 1329"/>
                <a:gd name="T14" fmla="*/ 0 w 1098"/>
                <a:gd name="T15" fmla="*/ 23 h 1329"/>
                <a:gd name="T16" fmla="*/ 155 w 1098"/>
                <a:gd name="T17" fmla="*/ 23 h 1329"/>
                <a:gd name="T18" fmla="*/ 155 w 1098"/>
                <a:gd name="T19" fmla="*/ 319 h 1329"/>
                <a:gd name="T20" fmla="*/ 709 w 1098"/>
                <a:gd name="T21" fmla="*/ 0 h 1329"/>
                <a:gd name="T22" fmla="*/ 1098 w 1098"/>
                <a:gd name="T23" fmla="*/ 565 h 1329"/>
                <a:gd name="T24" fmla="*/ 1098 w 1098"/>
                <a:gd name="T25" fmla="*/ 1329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329">
                  <a:moveTo>
                    <a:pt x="1098" y="1329"/>
                  </a:moveTo>
                  <a:cubicBezTo>
                    <a:pt x="928" y="1329"/>
                    <a:pt x="928" y="1329"/>
                    <a:pt x="928" y="1329"/>
                  </a:cubicBezTo>
                  <a:cubicBezTo>
                    <a:pt x="928" y="599"/>
                    <a:pt x="928" y="599"/>
                    <a:pt x="928" y="599"/>
                  </a:cubicBezTo>
                  <a:cubicBezTo>
                    <a:pt x="928" y="291"/>
                    <a:pt x="840" y="156"/>
                    <a:pt x="649" y="156"/>
                  </a:cubicBezTo>
                  <a:cubicBezTo>
                    <a:pt x="446" y="156"/>
                    <a:pt x="236" y="314"/>
                    <a:pt x="170" y="529"/>
                  </a:cubicBezTo>
                  <a:cubicBezTo>
                    <a:pt x="170" y="1329"/>
                    <a:pt x="170" y="1329"/>
                    <a:pt x="170" y="1329"/>
                  </a:cubicBezTo>
                  <a:cubicBezTo>
                    <a:pt x="0" y="1329"/>
                    <a:pt x="0" y="1329"/>
                    <a:pt x="0" y="1329"/>
                  </a:cubicBezTo>
                  <a:cubicBezTo>
                    <a:pt x="0" y="23"/>
                    <a:pt x="0" y="23"/>
                    <a:pt x="0" y="23"/>
                  </a:cubicBezTo>
                  <a:cubicBezTo>
                    <a:pt x="155" y="23"/>
                    <a:pt x="155" y="23"/>
                    <a:pt x="155" y="23"/>
                  </a:cubicBezTo>
                  <a:cubicBezTo>
                    <a:pt x="155" y="319"/>
                    <a:pt x="155" y="319"/>
                    <a:pt x="155" y="319"/>
                  </a:cubicBezTo>
                  <a:cubicBezTo>
                    <a:pt x="261" y="128"/>
                    <a:pt x="479" y="0"/>
                    <a:pt x="709" y="0"/>
                  </a:cubicBezTo>
                  <a:cubicBezTo>
                    <a:pt x="1003" y="0"/>
                    <a:pt x="1098" y="221"/>
                    <a:pt x="1098" y="565"/>
                  </a:cubicBezTo>
                  <a:lnTo>
                    <a:pt x="1098" y="1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7" name="Freeform 97">
              <a:extLst>
                <a:ext uri="{FF2B5EF4-FFF2-40B4-BE49-F238E27FC236}">
                  <a16:creationId xmlns:a16="http://schemas.microsoft.com/office/drawing/2014/main" id="{E652FE5E-5FB5-4E3D-8D83-AC54F18294BC}"/>
                </a:ext>
              </a:extLst>
            </p:cNvPr>
            <p:cNvSpPr>
              <a:spLocks noEditPoints="1"/>
            </p:cNvSpPr>
            <p:nvPr userDrawn="1"/>
          </p:nvSpPr>
          <p:spPr bwMode="white">
            <a:xfrm>
              <a:off x="4359" y="1948"/>
              <a:ext cx="125" cy="187"/>
            </a:xfrm>
            <a:custGeom>
              <a:avLst/>
              <a:gdLst>
                <a:gd name="T0" fmla="*/ 1108 w 1261"/>
                <a:gd name="T1" fmla="*/ 23 h 1888"/>
                <a:gd name="T2" fmla="*/ 1108 w 1261"/>
                <a:gd name="T3" fmla="*/ 296 h 1888"/>
                <a:gd name="T4" fmla="*/ 607 w 1261"/>
                <a:gd name="T5" fmla="*/ 0 h 1888"/>
                <a:gd name="T6" fmla="*/ 0 w 1261"/>
                <a:gd name="T7" fmla="*/ 680 h 1888"/>
                <a:gd name="T8" fmla="*/ 612 w 1261"/>
                <a:gd name="T9" fmla="*/ 1347 h 1888"/>
                <a:gd name="T10" fmla="*/ 1091 w 1261"/>
                <a:gd name="T11" fmla="*/ 1076 h 1888"/>
                <a:gd name="T12" fmla="*/ 1091 w 1261"/>
                <a:gd name="T13" fmla="*/ 1334 h 1888"/>
                <a:gd name="T14" fmla="*/ 619 w 1261"/>
                <a:gd name="T15" fmla="*/ 1753 h 1888"/>
                <a:gd name="T16" fmla="*/ 140 w 1261"/>
                <a:gd name="T17" fmla="*/ 1510 h 1888"/>
                <a:gd name="T18" fmla="*/ 35 w 1261"/>
                <a:gd name="T19" fmla="*/ 1592 h 1888"/>
                <a:gd name="T20" fmla="*/ 619 w 1261"/>
                <a:gd name="T21" fmla="*/ 1888 h 1888"/>
                <a:gd name="T22" fmla="*/ 1261 w 1261"/>
                <a:gd name="T23" fmla="*/ 1334 h 1888"/>
                <a:gd name="T24" fmla="*/ 1261 w 1261"/>
                <a:gd name="T25" fmla="*/ 23 h 1888"/>
                <a:gd name="T26" fmla="*/ 1108 w 1261"/>
                <a:gd name="T27" fmla="*/ 23 h 1888"/>
                <a:gd name="T28" fmla="*/ 1091 w 1261"/>
                <a:gd name="T29" fmla="*/ 880 h 1888"/>
                <a:gd name="T30" fmla="*/ 659 w 1261"/>
                <a:gd name="T31" fmla="*/ 1204 h 1888"/>
                <a:gd name="T32" fmla="*/ 173 w 1261"/>
                <a:gd name="T33" fmla="*/ 682 h 1888"/>
                <a:gd name="T34" fmla="*/ 637 w 1261"/>
                <a:gd name="T35" fmla="*/ 151 h 1888"/>
                <a:gd name="T36" fmla="*/ 1091 w 1261"/>
                <a:gd name="T37" fmla="*/ 477 h 1888"/>
                <a:gd name="T38" fmla="*/ 1091 w 1261"/>
                <a:gd name="T39" fmla="*/ 88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1" h="1888">
                  <a:moveTo>
                    <a:pt x="1108" y="23"/>
                  </a:moveTo>
                  <a:cubicBezTo>
                    <a:pt x="1108" y="296"/>
                    <a:pt x="1108" y="296"/>
                    <a:pt x="1108" y="296"/>
                  </a:cubicBezTo>
                  <a:cubicBezTo>
                    <a:pt x="993" y="128"/>
                    <a:pt x="830" y="0"/>
                    <a:pt x="607" y="0"/>
                  </a:cubicBezTo>
                  <a:cubicBezTo>
                    <a:pt x="248" y="0"/>
                    <a:pt x="0" y="316"/>
                    <a:pt x="0" y="680"/>
                  </a:cubicBezTo>
                  <a:cubicBezTo>
                    <a:pt x="0" y="1023"/>
                    <a:pt x="253" y="1347"/>
                    <a:pt x="612" y="1347"/>
                  </a:cubicBezTo>
                  <a:cubicBezTo>
                    <a:pt x="800" y="1347"/>
                    <a:pt x="988" y="1241"/>
                    <a:pt x="1091" y="1076"/>
                  </a:cubicBezTo>
                  <a:cubicBezTo>
                    <a:pt x="1091" y="1334"/>
                    <a:pt x="1091" y="1334"/>
                    <a:pt x="1091" y="1334"/>
                  </a:cubicBezTo>
                  <a:cubicBezTo>
                    <a:pt x="1091" y="1615"/>
                    <a:pt x="875" y="1753"/>
                    <a:pt x="619" y="1753"/>
                  </a:cubicBezTo>
                  <a:cubicBezTo>
                    <a:pt x="426" y="1753"/>
                    <a:pt x="243" y="1675"/>
                    <a:pt x="140" y="1510"/>
                  </a:cubicBezTo>
                  <a:cubicBezTo>
                    <a:pt x="35" y="1592"/>
                    <a:pt x="35" y="1592"/>
                    <a:pt x="35" y="1592"/>
                  </a:cubicBezTo>
                  <a:cubicBezTo>
                    <a:pt x="150" y="1773"/>
                    <a:pt x="321" y="1888"/>
                    <a:pt x="619" y="1888"/>
                  </a:cubicBezTo>
                  <a:cubicBezTo>
                    <a:pt x="970" y="1888"/>
                    <a:pt x="1261" y="1698"/>
                    <a:pt x="1261" y="1334"/>
                  </a:cubicBezTo>
                  <a:cubicBezTo>
                    <a:pt x="1261" y="23"/>
                    <a:pt x="1261" y="23"/>
                    <a:pt x="1261" y="23"/>
                  </a:cubicBezTo>
                  <a:lnTo>
                    <a:pt x="1108" y="23"/>
                  </a:lnTo>
                  <a:close/>
                  <a:moveTo>
                    <a:pt x="1091" y="880"/>
                  </a:moveTo>
                  <a:cubicBezTo>
                    <a:pt x="1060" y="1041"/>
                    <a:pt x="862" y="1204"/>
                    <a:pt x="659" y="1204"/>
                  </a:cubicBezTo>
                  <a:cubicBezTo>
                    <a:pt x="386" y="1204"/>
                    <a:pt x="173" y="963"/>
                    <a:pt x="173" y="682"/>
                  </a:cubicBezTo>
                  <a:cubicBezTo>
                    <a:pt x="173" y="424"/>
                    <a:pt x="346" y="151"/>
                    <a:pt x="637" y="151"/>
                  </a:cubicBezTo>
                  <a:cubicBezTo>
                    <a:pt x="825" y="151"/>
                    <a:pt x="1015" y="289"/>
                    <a:pt x="1091" y="477"/>
                  </a:cubicBezTo>
                  <a:lnTo>
                    <a:pt x="1091" y="8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8" name="Freeform 98">
              <a:extLst>
                <a:ext uri="{FF2B5EF4-FFF2-40B4-BE49-F238E27FC236}">
                  <a16:creationId xmlns:a16="http://schemas.microsoft.com/office/drawing/2014/main" id="{8CE3773D-7861-4B4C-B414-902037613DB6}"/>
                </a:ext>
              </a:extLst>
            </p:cNvPr>
            <p:cNvSpPr>
              <a:spLocks noEditPoints="1"/>
            </p:cNvSpPr>
            <p:nvPr userDrawn="1"/>
          </p:nvSpPr>
          <p:spPr bwMode="white">
            <a:xfrm>
              <a:off x="4575" y="1948"/>
              <a:ext cx="128" cy="134"/>
            </a:xfrm>
            <a:custGeom>
              <a:avLst/>
              <a:gdLst>
                <a:gd name="T0" fmla="*/ 649 w 1298"/>
                <a:gd name="T1" fmla="*/ 0 h 1354"/>
                <a:gd name="T2" fmla="*/ 0 w 1298"/>
                <a:gd name="T3" fmla="*/ 680 h 1354"/>
                <a:gd name="T4" fmla="*/ 649 w 1298"/>
                <a:gd name="T5" fmla="*/ 1354 h 1354"/>
                <a:gd name="T6" fmla="*/ 1298 w 1298"/>
                <a:gd name="T7" fmla="*/ 680 h 1354"/>
                <a:gd name="T8" fmla="*/ 649 w 1298"/>
                <a:gd name="T9" fmla="*/ 0 h 1354"/>
                <a:gd name="T10" fmla="*/ 646 w 1298"/>
                <a:gd name="T11" fmla="*/ 1204 h 1354"/>
                <a:gd name="T12" fmla="*/ 175 w 1298"/>
                <a:gd name="T13" fmla="*/ 682 h 1354"/>
                <a:gd name="T14" fmla="*/ 649 w 1298"/>
                <a:gd name="T15" fmla="*/ 151 h 1354"/>
                <a:gd name="T16" fmla="*/ 1123 w 1298"/>
                <a:gd name="T17" fmla="*/ 677 h 1354"/>
                <a:gd name="T18" fmla="*/ 646 w 1298"/>
                <a:gd name="T19" fmla="*/ 120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8" h="1354">
                  <a:moveTo>
                    <a:pt x="649" y="0"/>
                  </a:moveTo>
                  <a:cubicBezTo>
                    <a:pt x="275" y="0"/>
                    <a:pt x="0" y="314"/>
                    <a:pt x="0" y="680"/>
                  </a:cubicBezTo>
                  <a:cubicBezTo>
                    <a:pt x="0" y="1043"/>
                    <a:pt x="268" y="1354"/>
                    <a:pt x="649" y="1354"/>
                  </a:cubicBezTo>
                  <a:cubicBezTo>
                    <a:pt x="1025" y="1354"/>
                    <a:pt x="1298" y="1043"/>
                    <a:pt x="1298" y="680"/>
                  </a:cubicBezTo>
                  <a:cubicBezTo>
                    <a:pt x="1298" y="314"/>
                    <a:pt x="1023" y="0"/>
                    <a:pt x="649" y="0"/>
                  </a:cubicBezTo>
                  <a:close/>
                  <a:moveTo>
                    <a:pt x="646" y="1204"/>
                  </a:moveTo>
                  <a:cubicBezTo>
                    <a:pt x="386" y="1204"/>
                    <a:pt x="175" y="973"/>
                    <a:pt x="175" y="682"/>
                  </a:cubicBezTo>
                  <a:cubicBezTo>
                    <a:pt x="175" y="389"/>
                    <a:pt x="388" y="151"/>
                    <a:pt x="649" y="151"/>
                  </a:cubicBezTo>
                  <a:cubicBezTo>
                    <a:pt x="907" y="151"/>
                    <a:pt x="1123" y="386"/>
                    <a:pt x="1123" y="677"/>
                  </a:cubicBezTo>
                  <a:cubicBezTo>
                    <a:pt x="1123" y="968"/>
                    <a:pt x="907" y="1204"/>
                    <a:pt x="646"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9" name="Freeform 99">
              <a:extLst>
                <a:ext uri="{FF2B5EF4-FFF2-40B4-BE49-F238E27FC236}">
                  <a16:creationId xmlns:a16="http://schemas.microsoft.com/office/drawing/2014/main" id="{B8EDB16B-4E97-446D-962C-0A436CAF3244}"/>
                </a:ext>
              </a:extLst>
            </p:cNvPr>
            <p:cNvSpPr>
              <a:spLocks/>
            </p:cNvSpPr>
            <p:nvPr userDrawn="1"/>
          </p:nvSpPr>
          <p:spPr bwMode="white">
            <a:xfrm>
              <a:off x="4730" y="1951"/>
              <a:ext cx="116" cy="131"/>
            </a:xfrm>
            <a:custGeom>
              <a:avLst/>
              <a:gdLst>
                <a:gd name="T0" fmla="*/ 0 w 1178"/>
                <a:gd name="T1" fmla="*/ 767 h 1331"/>
                <a:gd name="T2" fmla="*/ 0 w 1178"/>
                <a:gd name="T3" fmla="*/ 0 h 1331"/>
                <a:gd name="T4" fmla="*/ 171 w 1178"/>
                <a:gd name="T5" fmla="*/ 0 h 1331"/>
                <a:gd name="T6" fmla="*/ 171 w 1178"/>
                <a:gd name="T7" fmla="*/ 737 h 1331"/>
                <a:gd name="T8" fmla="*/ 474 w 1178"/>
                <a:gd name="T9" fmla="*/ 1181 h 1331"/>
                <a:gd name="T10" fmla="*/ 945 w 1178"/>
                <a:gd name="T11" fmla="*/ 822 h 1331"/>
                <a:gd name="T12" fmla="*/ 945 w 1178"/>
                <a:gd name="T13" fmla="*/ 0 h 1331"/>
                <a:gd name="T14" fmla="*/ 1116 w 1178"/>
                <a:gd name="T15" fmla="*/ 0 h 1331"/>
                <a:gd name="T16" fmla="*/ 1116 w 1178"/>
                <a:gd name="T17" fmla="*/ 1086 h 1331"/>
                <a:gd name="T18" fmla="*/ 1178 w 1178"/>
                <a:gd name="T19" fmla="*/ 1156 h 1331"/>
                <a:gd name="T20" fmla="*/ 1178 w 1178"/>
                <a:gd name="T21" fmla="*/ 1306 h 1331"/>
                <a:gd name="T22" fmla="*/ 1108 w 1178"/>
                <a:gd name="T23" fmla="*/ 1314 h 1331"/>
                <a:gd name="T24" fmla="*/ 968 w 1178"/>
                <a:gd name="T25" fmla="*/ 1191 h 1331"/>
                <a:gd name="T26" fmla="*/ 968 w 1178"/>
                <a:gd name="T27" fmla="*/ 1010 h 1331"/>
                <a:gd name="T28" fmla="*/ 416 w 1178"/>
                <a:gd name="T29" fmla="*/ 1331 h 1331"/>
                <a:gd name="T30" fmla="*/ 0 w 1178"/>
                <a:gd name="T31" fmla="*/ 767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8" h="1331">
                  <a:moveTo>
                    <a:pt x="0" y="767"/>
                  </a:moveTo>
                  <a:cubicBezTo>
                    <a:pt x="0" y="0"/>
                    <a:pt x="0" y="0"/>
                    <a:pt x="0" y="0"/>
                  </a:cubicBezTo>
                  <a:cubicBezTo>
                    <a:pt x="171" y="0"/>
                    <a:pt x="171" y="0"/>
                    <a:pt x="171" y="0"/>
                  </a:cubicBezTo>
                  <a:cubicBezTo>
                    <a:pt x="171" y="737"/>
                    <a:pt x="171" y="737"/>
                    <a:pt x="171" y="737"/>
                  </a:cubicBezTo>
                  <a:cubicBezTo>
                    <a:pt x="171" y="1035"/>
                    <a:pt x="271" y="1181"/>
                    <a:pt x="474" y="1181"/>
                  </a:cubicBezTo>
                  <a:cubicBezTo>
                    <a:pt x="677" y="1181"/>
                    <a:pt x="868" y="1040"/>
                    <a:pt x="945" y="822"/>
                  </a:cubicBezTo>
                  <a:cubicBezTo>
                    <a:pt x="945" y="0"/>
                    <a:pt x="945" y="0"/>
                    <a:pt x="945" y="0"/>
                  </a:cubicBezTo>
                  <a:cubicBezTo>
                    <a:pt x="1116" y="0"/>
                    <a:pt x="1116" y="0"/>
                    <a:pt x="1116" y="0"/>
                  </a:cubicBezTo>
                  <a:cubicBezTo>
                    <a:pt x="1116" y="1086"/>
                    <a:pt x="1116" y="1086"/>
                    <a:pt x="1116" y="1086"/>
                  </a:cubicBezTo>
                  <a:cubicBezTo>
                    <a:pt x="1116" y="1133"/>
                    <a:pt x="1136" y="1156"/>
                    <a:pt x="1178" y="1156"/>
                  </a:cubicBezTo>
                  <a:cubicBezTo>
                    <a:pt x="1178" y="1306"/>
                    <a:pt x="1178" y="1306"/>
                    <a:pt x="1178" y="1306"/>
                  </a:cubicBezTo>
                  <a:cubicBezTo>
                    <a:pt x="1146" y="1311"/>
                    <a:pt x="1126" y="1314"/>
                    <a:pt x="1108" y="1314"/>
                  </a:cubicBezTo>
                  <a:cubicBezTo>
                    <a:pt x="1031" y="1314"/>
                    <a:pt x="968" y="1261"/>
                    <a:pt x="968" y="1191"/>
                  </a:cubicBezTo>
                  <a:cubicBezTo>
                    <a:pt x="968" y="1010"/>
                    <a:pt x="968" y="1010"/>
                    <a:pt x="968" y="1010"/>
                  </a:cubicBezTo>
                  <a:cubicBezTo>
                    <a:pt x="852" y="1213"/>
                    <a:pt x="644" y="1331"/>
                    <a:pt x="416" y="1331"/>
                  </a:cubicBezTo>
                  <a:cubicBezTo>
                    <a:pt x="143" y="1331"/>
                    <a:pt x="0" y="1138"/>
                    <a:pt x="0" y="7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1" name="Freeform 100">
              <a:extLst>
                <a:ext uri="{FF2B5EF4-FFF2-40B4-BE49-F238E27FC236}">
                  <a16:creationId xmlns:a16="http://schemas.microsoft.com/office/drawing/2014/main" id="{6A54125F-7275-499B-96A9-97B437542CB2}"/>
                </a:ext>
              </a:extLst>
            </p:cNvPr>
            <p:cNvSpPr>
              <a:spLocks/>
            </p:cNvSpPr>
            <p:nvPr userDrawn="1"/>
          </p:nvSpPr>
          <p:spPr bwMode="white">
            <a:xfrm>
              <a:off x="4878" y="1950"/>
              <a:ext cx="64" cy="130"/>
            </a:xfrm>
            <a:custGeom>
              <a:avLst/>
              <a:gdLst>
                <a:gd name="T0" fmla="*/ 652 w 652"/>
                <a:gd name="T1" fmla="*/ 158 h 1314"/>
                <a:gd name="T2" fmla="*/ 170 w 652"/>
                <a:gd name="T3" fmla="*/ 502 h 1314"/>
                <a:gd name="T4" fmla="*/ 170 w 652"/>
                <a:gd name="T5" fmla="*/ 1314 h 1314"/>
                <a:gd name="T6" fmla="*/ 0 w 652"/>
                <a:gd name="T7" fmla="*/ 1314 h 1314"/>
                <a:gd name="T8" fmla="*/ 0 w 652"/>
                <a:gd name="T9" fmla="*/ 8 h 1314"/>
                <a:gd name="T10" fmla="*/ 160 w 652"/>
                <a:gd name="T11" fmla="*/ 8 h 1314"/>
                <a:gd name="T12" fmla="*/ 160 w 652"/>
                <a:gd name="T13" fmla="*/ 321 h 1314"/>
                <a:gd name="T14" fmla="*/ 577 w 652"/>
                <a:gd name="T15" fmla="*/ 0 h 1314"/>
                <a:gd name="T16" fmla="*/ 652 w 652"/>
                <a:gd name="T17" fmla="*/ 3 h 1314"/>
                <a:gd name="T18" fmla="*/ 652 w 652"/>
                <a:gd name="T19" fmla="*/ 15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1314">
                  <a:moveTo>
                    <a:pt x="652" y="158"/>
                  </a:moveTo>
                  <a:cubicBezTo>
                    <a:pt x="424" y="166"/>
                    <a:pt x="241" y="291"/>
                    <a:pt x="170" y="502"/>
                  </a:cubicBezTo>
                  <a:cubicBezTo>
                    <a:pt x="170" y="1314"/>
                    <a:pt x="170" y="1314"/>
                    <a:pt x="170" y="1314"/>
                  </a:cubicBezTo>
                  <a:cubicBezTo>
                    <a:pt x="0" y="1314"/>
                    <a:pt x="0" y="1314"/>
                    <a:pt x="0" y="1314"/>
                  </a:cubicBezTo>
                  <a:cubicBezTo>
                    <a:pt x="0" y="8"/>
                    <a:pt x="0" y="8"/>
                    <a:pt x="0" y="8"/>
                  </a:cubicBezTo>
                  <a:cubicBezTo>
                    <a:pt x="160" y="8"/>
                    <a:pt x="160" y="8"/>
                    <a:pt x="160" y="8"/>
                  </a:cubicBezTo>
                  <a:cubicBezTo>
                    <a:pt x="160" y="321"/>
                    <a:pt x="160" y="321"/>
                    <a:pt x="160" y="321"/>
                  </a:cubicBezTo>
                  <a:cubicBezTo>
                    <a:pt x="251" y="138"/>
                    <a:pt x="408" y="0"/>
                    <a:pt x="577" y="0"/>
                  </a:cubicBezTo>
                  <a:cubicBezTo>
                    <a:pt x="607" y="0"/>
                    <a:pt x="634" y="0"/>
                    <a:pt x="652" y="3"/>
                  </a:cubicBezTo>
                  <a:lnTo>
                    <a:pt x="652"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8" name="Freeform 101">
              <a:extLst>
                <a:ext uri="{FF2B5EF4-FFF2-40B4-BE49-F238E27FC236}">
                  <a16:creationId xmlns:a16="http://schemas.microsoft.com/office/drawing/2014/main" id="{E317E2C2-93C0-4A66-9066-692494F9C724}"/>
                </a:ext>
              </a:extLst>
            </p:cNvPr>
            <p:cNvSpPr>
              <a:spLocks/>
            </p:cNvSpPr>
            <p:nvPr userDrawn="1"/>
          </p:nvSpPr>
          <p:spPr bwMode="white">
            <a:xfrm>
              <a:off x="5023" y="1899"/>
              <a:ext cx="108" cy="181"/>
            </a:xfrm>
            <a:custGeom>
              <a:avLst/>
              <a:gdLst>
                <a:gd name="T0" fmla="*/ 1098 w 1098"/>
                <a:gd name="T1" fmla="*/ 1830 h 1830"/>
                <a:gd name="T2" fmla="*/ 927 w 1098"/>
                <a:gd name="T3" fmla="*/ 1830 h 1830"/>
                <a:gd name="T4" fmla="*/ 927 w 1098"/>
                <a:gd name="T5" fmla="*/ 1100 h 1830"/>
                <a:gd name="T6" fmla="*/ 626 w 1098"/>
                <a:gd name="T7" fmla="*/ 657 h 1830"/>
                <a:gd name="T8" fmla="*/ 170 w 1098"/>
                <a:gd name="T9" fmla="*/ 1030 h 1830"/>
                <a:gd name="T10" fmla="*/ 170 w 1098"/>
                <a:gd name="T11" fmla="*/ 1830 h 1830"/>
                <a:gd name="T12" fmla="*/ 0 w 1098"/>
                <a:gd name="T13" fmla="*/ 1830 h 1830"/>
                <a:gd name="T14" fmla="*/ 0 w 1098"/>
                <a:gd name="T15" fmla="*/ 0 h 1830"/>
                <a:gd name="T16" fmla="*/ 170 w 1098"/>
                <a:gd name="T17" fmla="*/ 0 h 1830"/>
                <a:gd name="T18" fmla="*/ 170 w 1098"/>
                <a:gd name="T19" fmla="*/ 820 h 1830"/>
                <a:gd name="T20" fmla="*/ 684 w 1098"/>
                <a:gd name="T21" fmla="*/ 501 h 1830"/>
                <a:gd name="T22" fmla="*/ 1098 w 1098"/>
                <a:gd name="T23" fmla="*/ 1066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7" y="1830"/>
                    <a:pt x="927" y="1830"/>
                    <a:pt x="927" y="1830"/>
                  </a:cubicBezTo>
                  <a:cubicBezTo>
                    <a:pt x="927" y="1100"/>
                    <a:pt x="927" y="1100"/>
                    <a:pt x="927" y="1100"/>
                  </a:cubicBezTo>
                  <a:cubicBezTo>
                    <a:pt x="927" y="805"/>
                    <a:pt x="822" y="657"/>
                    <a:pt x="626" y="657"/>
                  </a:cubicBezTo>
                  <a:cubicBezTo>
                    <a:pt x="433" y="657"/>
                    <a:pt x="230" y="817"/>
                    <a:pt x="170" y="1030"/>
                  </a:cubicBezTo>
                  <a:cubicBezTo>
                    <a:pt x="170" y="1830"/>
                    <a:pt x="170" y="1830"/>
                    <a:pt x="170" y="1830"/>
                  </a:cubicBezTo>
                  <a:cubicBezTo>
                    <a:pt x="0" y="1830"/>
                    <a:pt x="0" y="1830"/>
                    <a:pt x="0" y="1830"/>
                  </a:cubicBezTo>
                  <a:cubicBezTo>
                    <a:pt x="0" y="0"/>
                    <a:pt x="0" y="0"/>
                    <a:pt x="0" y="0"/>
                  </a:cubicBezTo>
                  <a:cubicBezTo>
                    <a:pt x="170" y="0"/>
                    <a:pt x="170" y="0"/>
                    <a:pt x="170" y="0"/>
                  </a:cubicBezTo>
                  <a:cubicBezTo>
                    <a:pt x="170" y="820"/>
                    <a:pt x="170" y="820"/>
                    <a:pt x="170" y="820"/>
                  </a:cubicBezTo>
                  <a:cubicBezTo>
                    <a:pt x="275" y="624"/>
                    <a:pt x="473" y="501"/>
                    <a:pt x="684" y="501"/>
                  </a:cubicBezTo>
                  <a:cubicBezTo>
                    <a:pt x="985" y="501"/>
                    <a:pt x="1098" y="729"/>
                    <a:pt x="1098" y="1066"/>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9" name="Freeform 102">
              <a:extLst>
                <a:ext uri="{FF2B5EF4-FFF2-40B4-BE49-F238E27FC236}">
                  <a16:creationId xmlns:a16="http://schemas.microsoft.com/office/drawing/2014/main" id="{9DC4DFDE-6C09-4EA8-9B67-DAD81EE0EF40}"/>
                </a:ext>
              </a:extLst>
            </p:cNvPr>
            <p:cNvSpPr>
              <a:spLocks noEditPoints="1"/>
            </p:cNvSpPr>
            <p:nvPr userDrawn="1"/>
          </p:nvSpPr>
          <p:spPr bwMode="white">
            <a:xfrm>
              <a:off x="5158" y="1948"/>
              <a:ext cx="128" cy="134"/>
            </a:xfrm>
            <a:custGeom>
              <a:avLst/>
              <a:gdLst>
                <a:gd name="T0" fmla="*/ 1301 w 1301"/>
                <a:gd name="T1" fmla="*/ 670 h 1354"/>
                <a:gd name="T2" fmla="*/ 654 w 1301"/>
                <a:gd name="T3" fmla="*/ 0 h 1354"/>
                <a:gd name="T4" fmla="*/ 0 w 1301"/>
                <a:gd name="T5" fmla="*/ 672 h 1354"/>
                <a:gd name="T6" fmla="*/ 657 w 1301"/>
                <a:gd name="T7" fmla="*/ 1354 h 1354"/>
                <a:gd name="T8" fmla="*/ 1211 w 1301"/>
                <a:gd name="T9" fmla="*/ 1028 h 1354"/>
                <a:gd name="T10" fmla="*/ 1063 w 1301"/>
                <a:gd name="T11" fmla="*/ 988 h 1354"/>
                <a:gd name="T12" fmla="*/ 662 w 1301"/>
                <a:gd name="T13" fmla="*/ 1224 h 1354"/>
                <a:gd name="T14" fmla="*/ 181 w 1301"/>
                <a:gd name="T15" fmla="*/ 737 h 1354"/>
                <a:gd name="T16" fmla="*/ 1296 w 1301"/>
                <a:gd name="T17" fmla="*/ 737 h 1354"/>
                <a:gd name="T18" fmla="*/ 1301 w 1301"/>
                <a:gd name="T19" fmla="*/ 670 h 1354"/>
                <a:gd name="T20" fmla="*/ 175 w 1301"/>
                <a:gd name="T21" fmla="*/ 607 h 1354"/>
                <a:gd name="T22" fmla="*/ 654 w 1301"/>
                <a:gd name="T23" fmla="*/ 133 h 1354"/>
                <a:gd name="T24" fmla="*/ 1138 w 1301"/>
                <a:gd name="T25" fmla="*/ 607 h 1354"/>
                <a:gd name="T26" fmla="*/ 175 w 1301"/>
                <a:gd name="T27" fmla="*/ 60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1354">
                  <a:moveTo>
                    <a:pt x="1301" y="670"/>
                  </a:moveTo>
                  <a:cubicBezTo>
                    <a:pt x="1299" y="311"/>
                    <a:pt x="1035" y="0"/>
                    <a:pt x="654" y="0"/>
                  </a:cubicBezTo>
                  <a:cubicBezTo>
                    <a:pt x="276" y="0"/>
                    <a:pt x="0" y="306"/>
                    <a:pt x="0" y="672"/>
                  </a:cubicBezTo>
                  <a:cubicBezTo>
                    <a:pt x="0" y="1043"/>
                    <a:pt x="276" y="1354"/>
                    <a:pt x="657" y="1354"/>
                  </a:cubicBezTo>
                  <a:cubicBezTo>
                    <a:pt x="908" y="1354"/>
                    <a:pt x="1131" y="1219"/>
                    <a:pt x="1211" y="1028"/>
                  </a:cubicBezTo>
                  <a:cubicBezTo>
                    <a:pt x="1063" y="988"/>
                    <a:pt x="1063" y="988"/>
                    <a:pt x="1063" y="988"/>
                  </a:cubicBezTo>
                  <a:cubicBezTo>
                    <a:pt x="1003" y="1129"/>
                    <a:pt x="835" y="1224"/>
                    <a:pt x="662" y="1224"/>
                  </a:cubicBezTo>
                  <a:cubicBezTo>
                    <a:pt x="411" y="1224"/>
                    <a:pt x="201" y="1018"/>
                    <a:pt x="181" y="737"/>
                  </a:cubicBezTo>
                  <a:cubicBezTo>
                    <a:pt x="1296" y="737"/>
                    <a:pt x="1296" y="737"/>
                    <a:pt x="1296" y="737"/>
                  </a:cubicBezTo>
                  <a:cubicBezTo>
                    <a:pt x="1299" y="727"/>
                    <a:pt x="1301" y="695"/>
                    <a:pt x="1301" y="670"/>
                  </a:cubicBezTo>
                  <a:close/>
                  <a:moveTo>
                    <a:pt x="175" y="607"/>
                  </a:moveTo>
                  <a:cubicBezTo>
                    <a:pt x="193" y="331"/>
                    <a:pt x="399" y="133"/>
                    <a:pt x="654" y="133"/>
                  </a:cubicBezTo>
                  <a:cubicBezTo>
                    <a:pt x="910" y="133"/>
                    <a:pt x="1116" y="329"/>
                    <a:pt x="1138" y="607"/>
                  </a:cubicBezTo>
                  <a:lnTo>
                    <a:pt x="175"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0" name="Freeform 103">
              <a:extLst>
                <a:ext uri="{FF2B5EF4-FFF2-40B4-BE49-F238E27FC236}">
                  <a16:creationId xmlns:a16="http://schemas.microsoft.com/office/drawing/2014/main" id="{52DDC703-4404-4B73-ACB6-6A169D45B551}"/>
                </a:ext>
              </a:extLst>
            </p:cNvPr>
            <p:cNvSpPr>
              <a:spLocks noEditPoints="1"/>
            </p:cNvSpPr>
            <p:nvPr userDrawn="1"/>
          </p:nvSpPr>
          <p:spPr bwMode="white">
            <a:xfrm>
              <a:off x="5301" y="1948"/>
              <a:ext cx="116" cy="134"/>
            </a:xfrm>
            <a:custGeom>
              <a:avLst/>
              <a:gdLst>
                <a:gd name="T0" fmla="*/ 1106 w 1166"/>
                <a:gd name="T1" fmla="*/ 1109 h 1354"/>
                <a:gd name="T2" fmla="*/ 1106 w 1166"/>
                <a:gd name="T3" fmla="*/ 519 h 1354"/>
                <a:gd name="T4" fmla="*/ 587 w 1166"/>
                <a:gd name="T5" fmla="*/ 0 h 1354"/>
                <a:gd name="T6" fmla="*/ 88 w 1166"/>
                <a:gd name="T7" fmla="*/ 171 h 1354"/>
                <a:gd name="T8" fmla="*/ 148 w 1166"/>
                <a:gd name="T9" fmla="*/ 284 h 1354"/>
                <a:gd name="T10" fmla="*/ 569 w 1166"/>
                <a:gd name="T11" fmla="*/ 128 h 1354"/>
                <a:gd name="T12" fmla="*/ 935 w 1166"/>
                <a:gd name="T13" fmla="*/ 504 h 1354"/>
                <a:gd name="T14" fmla="*/ 935 w 1166"/>
                <a:gd name="T15" fmla="*/ 622 h 1354"/>
                <a:gd name="T16" fmla="*/ 552 w 1166"/>
                <a:gd name="T17" fmla="*/ 554 h 1354"/>
                <a:gd name="T18" fmla="*/ 0 w 1166"/>
                <a:gd name="T19" fmla="*/ 956 h 1354"/>
                <a:gd name="T20" fmla="*/ 449 w 1166"/>
                <a:gd name="T21" fmla="*/ 1354 h 1354"/>
                <a:gd name="T22" fmla="*/ 955 w 1166"/>
                <a:gd name="T23" fmla="*/ 1111 h 1354"/>
                <a:gd name="T24" fmla="*/ 960 w 1166"/>
                <a:gd name="T25" fmla="*/ 1214 h 1354"/>
                <a:gd name="T26" fmla="*/ 1098 w 1166"/>
                <a:gd name="T27" fmla="*/ 1334 h 1354"/>
                <a:gd name="T28" fmla="*/ 1166 w 1166"/>
                <a:gd name="T29" fmla="*/ 1329 h 1354"/>
                <a:gd name="T30" fmla="*/ 1166 w 1166"/>
                <a:gd name="T31" fmla="*/ 1179 h 1354"/>
                <a:gd name="T32" fmla="*/ 1106 w 1166"/>
                <a:gd name="T33" fmla="*/ 1109 h 1354"/>
                <a:gd name="T34" fmla="*/ 935 w 1166"/>
                <a:gd name="T35" fmla="*/ 943 h 1354"/>
                <a:gd name="T36" fmla="*/ 893 w 1166"/>
                <a:gd name="T37" fmla="*/ 1041 h 1354"/>
                <a:gd name="T38" fmla="*/ 492 w 1166"/>
                <a:gd name="T39" fmla="*/ 1224 h 1354"/>
                <a:gd name="T40" fmla="*/ 166 w 1166"/>
                <a:gd name="T41" fmla="*/ 940 h 1354"/>
                <a:gd name="T42" fmla="*/ 577 w 1166"/>
                <a:gd name="T43" fmla="*/ 662 h 1354"/>
                <a:gd name="T44" fmla="*/ 935 w 1166"/>
                <a:gd name="T45" fmla="*/ 730 h 1354"/>
                <a:gd name="T46" fmla="*/ 935 w 1166"/>
                <a:gd name="T47" fmla="*/ 943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6" h="1354">
                  <a:moveTo>
                    <a:pt x="1106" y="1109"/>
                  </a:moveTo>
                  <a:cubicBezTo>
                    <a:pt x="1106" y="519"/>
                    <a:pt x="1106" y="519"/>
                    <a:pt x="1106" y="519"/>
                  </a:cubicBezTo>
                  <a:cubicBezTo>
                    <a:pt x="1106" y="196"/>
                    <a:pt x="903" y="0"/>
                    <a:pt x="587" y="0"/>
                  </a:cubicBezTo>
                  <a:cubicBezTo>
                    <a:pt x="414" y="0"/>
                    <a:pt x="256" y="58"/>
                    <a:pt x="88" y="171"/>
                  </a:cubicBezTo>
                  <a:cubicBezTo>
                    <a:pt x="148" y="284"/>
                    <a:pt x="148" y="284"/>
                    <a:pt x="148" y="284"/>
                  </a:cubicBezTo>
                  <a:cubicBezTo>
                    <a:pt x="291" y="183"/>
                    <a:pt x="432" y="128"/>
                    <a:pt x="569" y="128"/>
                  </a:cubicBezTo>
                  <a:cubicBezTo>
                    <a:pt x="793" y="128"/>
                    <a:pt x="935" y="274"/>
                    <a:pt x="935" y="504"/>
                  </a:cubicBezTo>
                  <a:cubicBezTo>
                    <a:pt x="935" y="622"/>
                    <a:pt x="935" y="622"/>
                    <a:pt x="935" y="622"/>
                  </a:cubicBezTo>
                  <a:cubicBezTo>
                    <a:pt x="828" y="579"/>
                    <a:pt x="682" y="554"/>
                    <a:pt x="552" y="554"/>
                  </a:cubicBezTo>
                  <a:cubicBezTo>
                    <a:pt x="226" y="554"/>
                    <a:pt x="0" y="712"/>
                    <a:pt x="0" y="956"/>
                  </a:cubicBezTo>
                  <a:cubicBezTo>
                    <a:pt x="0" y="1171"/>
                    <a:pt x="181" y="1354"/>
                    <a:pt x="449" y="1354"/>
                  </a:cubicBezTo>
                  <a:cubicBezTo>
                    <a:pt x="637" y="1354"/>
                    <a:pt x="843" y="1264"/>
                    <a:pt x="955" y="1111"/>
                  </a:cubicBezTo>
                  <a:cubicBezTo>
                    <a:pt x="960" y="1214"/>
                    <a:pt x="960" y="1214"/>
                    <a:pt x="960" y="1214"/>
                  </a:cubicBezTo>
                  <a:cubicBezTo>
                    <a:pt x="966" y="1294"/>
                    <a:pt x="1031" y="1334"/>
                    <a:pt x="1098" y="1334"/>
                  </a:cubicBezTo>
                  <a:cubicBezTo>
                    <a:pt x="1116" y="1334"/>
                    <a:pt x="1139" y="1332"/>
                    <a:pt x="1166" y="1329"/>
                  </a:cubicBezTo>
                  <a:cubicBezTo>
                    <a:pt x="1166" y="1179"/>
                    <a:pt x="1166" y="1179"/>
                    <a:pt x="1166" y="1179"/>
                  </a:cubicBezTo>
                  <a:cubicBezTo>
                    <a:pt x="1123" y="1179"/>
                    <a:pt x="1106" y="1156"/>
                    <a:pt x="1106" y="1109"/>
                  </a:cubicBezTo>
                  <a:close/>
                  <a:moveTo>
                    <a:pt x="935" y="943"/>
                  </a:moveTo>
                  <a:cubicBezTo>
                    <a:pt x="935" y="973"/>
                    <a:pt x="915" y="1011"/>
                    <a:pt x="893" y="1041"/>
                  </a:cubicBezTo>
                  <a:cubicBezTo>
                    <a:pt x="807" y="1154"/>
                    <a:pt x="642" y="1224"/>
                    <a:pt x="492" y="1224"/>
                  </a:cubicBezTo>
                  <a:cubicBezTo>
                    <a:pt x="273" y="1224"/>
                    <a:pt x="166" y="1078"/>
                    <a:pt x="166" y="940"/>
                  </a:cubicBezTo>
                  <a:cubicBezTo>
                    <a:pt x="166" y="767"/>
                    <a:pt x="334" y="662"/>
                    <a:pt x="577" y="662"/>
                  </a:cubicBezTo>
                  <a:cubicBezTo>
                    <a:pt x="695" y="662"/>
                    <a:pt x="823" y="687"/>
                    <a:pt x="935" y="730"/>
                  </a:cubicBezTo>
                  <a:lnTo>
                    <a:pt x="935"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1" name="Freeform 104">
              <a:extLst>
                <a:ext uri="{FF2B5EF4-FFF2-40B4-BE49-F238E27FC236}">
                  <a16:creationId xmlns:a16="http://schemas.microsoft.com/office/drawing/2014/main" id="{7F3C690B-58FE-49E2-896B-B0C69C4A11E1}"/>
                </a:ext>
              </a:extLst>
            </p:cNvPr>
            <p:cNvSpPr>
              <a:spLocks/>
            </p:cNvSpPr>
            <p:nvPr userDrawn="1"/>
          </p:nvSpPr>
          <p:spPr bwMode="white">
            <a:xfrm>
              <a:off x="5448" y="1899"/>
              <a:ext cx="48" cy="182"/>
            </a:xfrm>
            <a:custGeom>
              <a:avLst/>
              <a:gdLst>
                <a:gd name="T0" fmla="*/ 0 w 489"/>
                <a:gd name="T1" fmla="*/ 0 h 1845"/>
                <a:gd name="T2" fmla="*/ 171 w 489"/>
                <a:gd name="T3" fmla="*/ 0 h 1845"/>
                <a:gd name="T4" fmla="*/ 171 w 489"/>
                <a:gd name="T5" fmla="*/ 1534 h 1845"/>
                <a:gd name="T6" fmla="*/ 324 w 489"/>
                <a:gd name="T7" fmla="*/ 1690 h 1845"/>
                <a:gd name="T8" fmla="*/ 459 w 489"/>
                <a:gd name="T9" fmla="*/ 1662 h 1845"/>
                <a:gd name="T10" fmla="*/ 489 w 489"/>
                <a:gd name="T11" fmla="*/ 1800 h 1845"/>
                <a:gd name="T12" fmla="*/ 254 w 489"/>
                <a:gd name="T13" fmla="*/ 1845 h 1845"/>
                <a:gd name="T14" fmla="*/ 0 w 489"/>
                <a:gd name="T15" fmla="*/ 1592 h 1845"/>
                <a:gd name="T16" fmla="*/ 0 w 489"/>
                <a:gd name="T17"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1845">
                  <a:moveTo>
                    <a:pt x="0" y="0"/>
                  </a:moveTo>
                  <a:cubicBezTo>
                    <a:pt x="171" y="0"/>
                    <a:pt x="171" y="0"/>
                    <a:pt x="171" y="0"/>
                  </a:cubicBezTo>
                  <a:cubicBezTo>
                    <a:pt x="171" y="1534"/>
                    <a:pt x="171" y="1534"/>
                    <a:pt x="171" y="1534"/>
                  </a:cubicBezTo>
                  <a:cubicBezTo>
                    <a:pt x="171" y="1632"/>
                    <a:pt x="228" y="1690"/>
                    <a:pt x="324" y="1690"/>
                  </a:cubicBezTo>
                  <a:cubicBezTo>
                    <a:pt x="361" y="1690"/>
                    <a:pt x="417" y="1680"/>
                    <a:pt x="459" y="1662"/>
                  </a:cubicBezTo>
                  <a:cubicBezTo>
                    <a:pt x="489" y="1800"/>
                    <a:pt x="489" y="1800"/>
                    <a:pt x="489" y="1800"/>
                  </a:cubicBezTo>
                  <a:cubicBezTo>
                    <a:pt x="427" y="1825"/>
                    <a:pt x="321" y="1845"/>
                    <a:pt x="254" y="1845"/>
                  </a:cubicBezTo>
                  <a:cubicBezTo>
                    <a:pt x="98" y="1845"/>
                    <a:pt x="0" y="1750"/>
                    <a:pt x="0" y="159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2" name="Freeform 105">
              <a:extLst>
                <a:ext uri="{FF2B5EF4-FFF2-40B4-BE49-F238E27FC236}">
                  <a16:creationId xmlns:a16="http://schemas.microsoft.com/office/drawing/2014/main" id="{819EDF84-D8B2-4525-ACDF-E420F5443BB3}"/>
                </a:ext>
              </a:extLst>
            </p:cNvPr>
            <p:cNvSpPr>
              <a:spLocks/>
            </p:cNvSpPr>
            <p:nvPr userDrawn="1"/>
          </p:nvSpPr>
          <p:spPr bwMode="white">
            <a:xfrm>
              <a:off x="5499" y="1907"/>
              <a:ext cx="75" cy="174"/>
            </a:xfrm>
            <a:custGeom>
              <a:avLst/>
              <a:gdLst>
                <a:gd name="T0" fmla="*/ 752 w 752"/>
                <a:gd name="T1" fmla="*/ 1684 h 1762"/>
                <a:gd name="T2" fmla="*/ 456 w 752"/>
                <a:gd name="T3" fmla="*/ 1762 h 1762"/>
                <a:gd name="T4" fmla="*/ 180 w 752"/>
                <a:gd name="T5" fmla="*/ 1511 h 1762"/>
                <a:gd name="T6" fmla="*/ 180 w 752"/>
                <a:gd name="T7" fmla="*/ 576 h 1762"/>
                <a:gd name="T8" fmla="*/ 0 w 752"/>
                <a:gd name="T9" fmla="*/ 576 h 1762"/>
                <a:gd name="T10" fmla="*/ 0 w 752"/>
                <a:gd name="T11" fmla="*/ 441 h 1762"/>
                <a:gd name="T12" fmla="*/ 180 w 752"/>
                <a:gd name="T13" fmla="*/ 441 h 1762"/>
                <a:gd name="T14" fmla="*/ 180 w 752"/>
                <a:gd name="T15" fmla="*/ 0 h 1762"/>
                <a:gd name="T16" fmla="*/ 351 w 752"/>
                <a:gd name="T17" fmla="*/ 0 h 1762"/>
                <a:gd name="T18" fmla="*/ 351 w 752"/>
                <a:gd name="T19" fmla="*/ 441 h 1762"/>
                <a:gd name="T20" fmla="*/ 651 w 752"/>
                <a:gd name="T21" fmla="*/ 441 h 1762"/>
                <a:gd name="T22" fmla="*/ 651 w 752"/>
                <a:gd name="T23" fmla="*/ 576 h 1762"/>
                <a:gd name="T24" fmla="*/ 351 w 752"/>
                <a:gd name="T25" fmla="*/ 576 h 1762"/>
                <a:gd name="T26" fmla="*/ 351 w 752"/>
                <a:gd name="T27" fmla="*/ 1464 h 1762"/>
                <a:gd name="T28" fmla="*/ 508 w 752"/>
                <a:gd name="T29" fmla="*/ 1604 h 1762"/>
                <a:gd name="T30" fmla="*/ 707 w 752"/>
                <a:gd name="T31" fmla="*/ 1547 h 1762"/>
                <a:gd name="T32" fmla="*/ 752 w 752"/>
                <a:gd name="T33" fmla="*/ 1684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2" h="1762">
                  <a:moveTo>
                    <a:pt x="752" y="1684"/>
                  </a:moveTo>
                  <a:cubicBezTo>
                    <a:pt x="711" y="1702"/>
                    <a:pt x="596" y="1762"/>
                    <a:pt x="456" y="1762"/>
                  </a:cubicBezTo>
                  <a:cubicBezTo>
                    <a:pt x="308" y="1762"/>
                    <a:pt x="180" y="1679"/>
                    <a:pt x="180" y="1511"/>
                  </a:cubicBezTo>
                  <a:cubicBezTo>
                    <a:pt x="180" y="576"/>
                    <a:pt x="180" y="576"/>
                    <a:pt x="180" y="576"/>
                  </a:cubicBezTo>
                  <a:cubicBezTo>
                    <a:pt x="0" y="576"/>
                    <a:pt x="0" y="576"/>
                    <a:pt x="0" y="576"/>
                  </a:cubicBezTo>
                  <a:cubicBezTo>
                    <a:pt x="0" y="441"/>
                    <a:pt x="0" y="441"/>
                    <a:pt x="0" y="441"/>
                  </a:cubicBezTo>
                  <a:cubicBezTo>
                    <a:pt x="180" y="441"/>
                    <a:pt x="180" y="441"/>
                    <a:pt x="180" y="441"/>
                  </a:cubicBezTo>
                  <a:cubicBezTo>
                    <a:pt x="180" y="0"/>
                    <a:pt x="180" y="0"/>
                    <a:pt x="180" y="0"/>
                  </a:cubicBezTo>
                  <a:cubicBezTo>
                    <a:pt x="351" y="0"/>
                    <a:pt x="351" y="0"/>
                    <a:pt x="351" y="0"/>
                  </a:cubicBezTo>
                  <a:cubicBezTo>
                    <a:pt x="351" y="441"/>
                    <a:pt x="351" y="441"/>
                    <a:pt x="351" y="441"/>
                  </a:cubicBezTo>
                  <a:cubicBezTo>
                    <a:pt x="651" y="441"/>
                    <a:pt x="651" y="441"/>
                    <a:pt x="651" y="441"/>
                  </a:cubicBezTo>
                  <a:cubicBezTo>
                    <a:pt x="651" y="576"/>
                    <a:pt x="651" y="576"/>
                    <a:pt x="651" y="576"/>
                  </a:cubicBezTo>
                  <a:cubicBezTo>
                    <a:pt x="351" y="576"/>
                    <a:pt x="351" y="576"/>
                    <a:pt x="351" y="576"/>
                  </a:cubicBezTo>
                  <a:cubicBezTo>
                    <a:pt x="351" y="1464"/>
                    <a:pt x="351" y="1464"/>
                    <a:pt x="351" y="1464"/>
                  </a:cubicBezTo>
                  <a:cubicBezTo>
                    <a:pt x="358" y="1559"/>
                    <a:pt x="426" y="1604"/>
                    <a:pt x="508" y="1604"/>
                  </a:cubicBezTo>
                  <a:cubicBezTo>
                    <a:pt x="603" y="1604"/>
                    <a:pt x="686" y="1559"/>
                    <a:pt x="707" y="1547"/>
                  </a:cubicBezTo>
                  <a:lnTo>
                    <a:pt x="752" y="16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3" name="Freeform 106">
              <a:extLst>
                <a:ext uri="{FF2B5EF4-FFF2-40B4-BE49-F238E27FC236}">
                  <a16:creationId xmlns:a16="http://schemas.microsoft.com/office/drawing/2014/main" id="{6DC5FDB1-A667-454A-8151-F7FBBEAF18DB}"/>
                </a:ext>
              </a:extLst>
            </p:cNvPr>
            <p:cNvSpPr>
              <a:spLocks/>
            </p:cNvSpPr>
            <p:nvPr userDrawn="1"/>
          </p:nvSpPr>
          <p:spPr bwMode="white">
            <a:xfrm>
              <a:off x="5593" y="1899"/>
              <a:ext cx="109" cy="181"/>
            </a:xfrm>
            <a:custGeom>
              <a:avLst/>
              <a:gdLst>
                <a:gd name="T0" fmla="*/ 1098 w 1098"/>
                <a:gd name="T1" fmla="*/ 1830 h 1830"/>
                <a:gd name="T2" fmla="*/ 928 w 1098"/>
                <a:gd name="T3" fmla="*/ 1830 h 1830"/>
                <a:gd name="T4" fmla="*/ 928 w 1098"/>
                <a:gd name="T5" fmla="*/ 1100 h 1830"/>
                <a:gd name="T6" fmla="*/ 627 w 1098"/>
                <a:gd name="T7" fmla="*/ 657 h 1830"/>
                <a:gd name="T8" fmla="*/ 171 w 1098"/>
                <a:gd name="T9" fmla="*/ 1030 h 1830"/>
                <a:gd name="T10" fmla="*/ 171 w 1098"/>
                <a:gd name="T11" fmla="*/ 1830 h 1830"/>
                <a:gd name="T12" fmla="*/ 0 w 1098"/>
                <a:gd name="T13" fmla="*/ 1830 h 1830"/>
                <a:gd name="T14" fmla="*/ 0 w 1098"/>
                <a:gd name="T15" fmla="*/ 0 h 1830"/>
                <a:gd name="T16" fmla="*/ 171 w 1098"/>
                <a:gd name="T17" fmla="*/ 0 h 1830"/>
                <a:gd name="T18" fmla="*/ 171 w 1098"/>
                <a:gd name="T19" fmla="*/ 820 h 1830"/>
                <a:gd name="T20" fmla="*/ 685 w 1098"/>
                <a:gd name="T21" fmla="*/ 501 h 1830"/>
                <a:gd name="T22" fmla="*/ 1098 w 1098"/>
                <a:gd name="T23" fmla="*/ 1066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8" y="1830"/>
                    <a:pt x="928" y="1830"/>
                    <a:pt x="928" y="1830"/>
                  </a:cubicBezTo>
                  <a:cubicBezTo>
                    <a:pt x="928" y="1100"/>
                    <a:pt x="928" y="1100"/>
                    <a:pt x="928" y="1100"/>
                  </a:cubicBezTo>
                  <a:cubicBezTo>
                    <a:pt x="928" y="805"/>
                    <a:pt x="822" y="657"/>
                    <a:pt x="627" y="657"/>
                  </a:cubicBezTo>
                  <a:cubicBezTo>
                    <a:pt x="434" y="657"/>
                    <a:pt x="231" y="817"/>
                    <a:pt x="171" y="1030"/>
                  </a:cubicBezTo>
                  <a:cubicBezTo>
                    <a:pt x="171" y="1830"/>
                    <a:pt x="171" y="1830"/>
                    <a:pt x="171" y="1830"/>
                  </a:cubicBezTo>
                  <a:cubicBezTo>
                    <a:pt x="0" y="1830"/>
                    <a:pt x="0" y="1830"/>
                    <a:pt x="0" y="1830"/>
                  </a:cubicBezTo>
                  <a:cubicBezTo>
                    <a:pt x="0" y="0"/>
                    <a:pt x="0" y="0"/>
                    <a:pt x="0" y="0"/>
                  </a:cubicBezTo>
                  <a:cubicBezTo>
                    <a:pt x="171" y="0"/>
                    <a:pt x="171" y="0"/>
                    <a:pt x="171" y="0"/>
                  </a:cubicBezTo>
                  <a:cubicBezTo>
                    <a:pt x="171" y="820"/>
                    <a:pt x="171" y="820"/>
                    <a:pt x="171" y="820"/>
                  </a:cubicBezTo>
                  <a:cubicBezTo>
                    <a:pt x="276" y="624"/>
                    <a:pt x="474" y="501"/>
                    <a:pt x="685" y="501"/>
                  </a:cubicBezTo>
                  <a:cubicBezTo>
                    <a:pt x="985" y="501"/>
                    <a:pt x="1098" y="729"/>
                    <a:pt x="1098" y="1066"/>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4" name="Freeform 107">
              <a:extLst>
                <a:ext uri="{FF2B5EF4-FFF2-40B4-BE49-F238E27FC236}">
                  <a16:creationId xmlns:a16="http://schemas.microsoft.com/office/drawing/2014/main" id="{EA60852F-6F9C-4D89-8ED3-C0A6D9C81882}"/>
                </a:ext>
              </a:extLst>
            </p:cNvPr>
            <p:cNvSpPr>
              <a:spLocks/>
            </p:cNvSpPr>
            <p:nvPr userDrawn="1"/>
          </p:nvSpPr>
          <p:spPr bwMode="white">
            <a:xfrm>
              <a:off x="3363" y="2204"/>
              <a:ext cx="75" cy="174"/>
            </a:xfrm>
            <a:custGeom>
              <a:avLst/>
              <a:gdLst>
                <a:gd name="T0" fmla="*/ 752 w 752"/>
                <a:gd name="T1" fmla="*/ 1685 h 1763"/>
                <a:gd name="T2" fmla="*/ 456 w 752"/>
                <a:gd name="T3" fmla="*/ 1763 h 1763"/>
                <a:gd name="T4" fmla="*/ 181 w 752"/>
                <a:gd name="T5" fmla="*/ 1512 h 1763"/>
                <a:gd name="T6" fmla="*/ 181 w 752"/>
                <a:gd name="T7" fmla="*/ 577 h 1763"/>
                <a:gd name="T8" fmla="*/ 0 w 752"/>
                <a:gd name="T9" fmla="*/ 577 h 1763"/>
                <a:gd name="T10" fmla="*/ 0 w 752"/>
                <a:gd name="T11" fmla="*/ 442 h 1763"/>
                <a:gd name="T12" fmla="*/ 181 w 752"/>
                <a:gd name="T13" fmla="*/ 442 h 1763"/>
                <a:gd name="T14" fmla="*/ 181 w 752"/>
                <a:gd name="T15" fmla="*/ 0 h 1763"/>
                <a:gd name="T16" fmla="*/ 351 w 752"/>
                <a:gd name="T17" fmla="*/ 0 h 1763"/>
                <a:gd name="T18" fmla="*/ 351 w 752"/>
                <a:gd name="T19" fmla="*/ 442 h 1763"/>
                <a:gd name="T20" fmla="*/ 652 w 752"/>
                <a:gd name="T21" fmla="*/ 442 h 1763"/>
                <a:gd name="T22" fmla="*/ 652 w 752"/>
                <a:gd name="T23" fmla="*/ 577 h 1763"/>
                <a:gd name="T24" fmla="*/ 351 w 752"/>
                <a:gd name="T25" fmla="*/ 577 h 1763"/>
                <a:gd name="T26" fmla="*/ 351 w 752"/>
                <a:gd name="T27" fmla="*/ 1464 h 1763"/>
                <a:gd name="T28" fmla="*/ 509 w 752"/>
                <a:gd name="T29" fmla="*/ 1605 h 1763"/>
                <a:gd name="T30" fmla="*/ 707 w 752"/>
                <a:gd name="T31" fmla="*/ 1547 h 1763"/>
                <a:gd name="T32" fmla="*/ 752 w 752"/>
                <a:gd name="T33" fmla="*/ 1685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2" h="1763">
                  <a:moveTo>
                    <a:pt x="752" y="1685"/>
                  </a:moveTo>
                  <a:cubicBezTo>
                    <a:pt x="712" y="1703"/>
                    <a:pt x="597" y="1763"/>
                    <a:pt x="456" y="1763"/>
                  </a:cubicBezTo>
                  <a:cubicBezTo>
                    <a:pt x="308" y="1763"/>
                    <a:pt x="181" y="1680"/>
                    <a:pt x="181" y="1512"/>
                  </a:cubicBezTo>
                  <a:cubicBezTo>
                    <a:pt x="181" y="577"/>
                    <a:pt x="181" y="577"/>
                    <a:pt x="181" y="577"/>
                  </a:cubicBezTo>
                  <a:cubicBezTo>
                    <a:pt x="0" y="577"/>
                    <a:pt x="0" y="577"/>
                    <a:pt x="0" y="577"/>
                  </a:cubicBezTo>
                  <a:cubicBezTo>
                    <a:pt x="0" y="442"/>
                    <a:pt x="0" y="442"/>
                    <a:pt x="0" y="442"/>
                  </a:cubicBezTo>
                  <a:cubicBezTo>
                    <a:pt x="181" y="442"/>
                    <a:pt x="181" y="442"/>
                    <a:pt x="181" y="442"/>
                  </a:cubicBezTo>
                  <a:cubicBezTo>
                    <a:pt x="181" y="0"/>
                    <a:pt x="181" y="0"/>
                    <a:pt x="181" y="0"/>
                  </a:cubicBezTo>
                  <a:cubicBezTo>
                    <a:pt x="351" y="0"/>
                    <a:pt x="351" y="0"/>
                    <a:pt x="351" y="0"/>
                  </a:cubicBezTo>
                  <a:cubicBezTo>
                    <a:pt x="351" y="442"/>
                    <a:pt x="351" y="442"/>
                    <a:pt x="351" y="442"/>
                  </a:cubicBezTo>
                  <a:cubicBezTo>
                    <a:pt x="652" y="442"/>
                    <a:pt x="652" y="442"/>
                    <a:pt x="652" y="442"/>
                  </a:cubicBezTo>
                  <a:cubicBezTo>
                    <a:pt x="652" y="577"/>
                    <a:pt x="652" y="577"/>
                    <a:pt x="652" y="577"/>
                  </a:cubicBezTo>
                  <a:cubicBezTo>
                    <a:pt x="351" y="577"/>
                    <a:pt x="351" y="577"/>
                    <a:pt x="351" y="577"/>
                  </a:cubicBezTo>
                  <a:cubicBezTo>
                    <a:pt x="351" y="1464"/>
                    <a:pt x="351" y="1464"/>
                    <a:pt x="351" y="1464"/>
                  </a:cubicBezTo>
                  <a:cubicBezTo>
                    <a:pt x="359" y="1560"/>
                    <a:pt x="426" y="1605"/>
                    <a:pt x="509" y="1605"/>
                  </a:cubicBezTo>
                  <a:cubicBezTo>
                    <a:pt x="604" y="1605"/>
                    <a:pt x="687" y="1560"/>
                    <a:pt x="707" y="1547"/>
                  </a:cubicBezTo>
                  <a:lnTo>
                    <a:pt x="752" y="16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5" name="Freeform 108">
              <a:extLst>
                <a:ext uri="{FF2B5EF4-FFF2-40B4-BE49-F238E27FC236}">
                  <a16:creationId xmlns:a16="http://schemas.microsoft.com/office/drawing/2014/main" id="{BB73E002-88C5-465A-ACB3-40611E3D9336}"/>
                </a:ext>
              </a:extLst>
            </p:cNvPr>
            <p:cNvSpPr>
              <a:spLocks/>
            </p:cNvSpPr>
            <p:nvPr userDrawn="1"/>
          </p:nvSpPr>
          <p:spPr bwMode="white">
            <a:xfrm>
              <a:off x="3458" y="2196"/>
              <a:ext cx="108" cy="180"/>
            </a:xfrm>
            <a:custGeom>
              <a:avLst/>
              <a:gdLst>
                <a:gd name="T0" fmla="*/ 1098 w 1098"/>
                <a:gd name="T1" fmla="*/ 1830 h 1830"/>
                <a:gd name="T2" fmla="*/ 927 w 1098"/>
                <a:gd name="T3" fmla="*/ 1830 h 1830"/>
                <a:gd name="T4" fmla="*/ 927 w 1098"/>
                <a:gd name="T5" fmla="*/ 1100 h 1830"/>
                <a:gd name="T6" fmla="*/ 626 w 1098"/>
                <a:gd name="T7" fmla="*/ 656 h 1830"/>
                <a:gd name="T8" fmla="*/ 170 w 1098"/>
                <a:gd name="T9" fmla="*/ 1030 h 1830"/>
                <a:gd name="T10" fmla="*/ 170 w 1098"/>
                <a:gd name="T11" fmla="*/ 1830 h 1830"/>
                <a:gd name="T12" fmla="*/ 0 w 1098"/>
                <a:gd name="T13" fmla="*/ 1830 h 1830"/>
                <a:gd name="T14" fmla="*/ 0 w 1098"/>
                <a:gd name="T15" fmla="*/ 0 h 1830"/>
                <a:gd name="T16" fmla="*/ 170 w 1098"/>
                <a:gd name="T17" fmla="*/ 0 h 1830"/>
                <a:gd name="T18" fmla="*/ 170 w 1098"/>
                <a:gd name="T19" fmla="*/ 819 h 1830"/>
                <a:gd name="T20" fmla="*/ 684 w 1098"/>
                <a:gd name="T21" fmla="*/ 501 h 1830"/>
                <a:gd name="T22" fmla="*/ 1098 w 1098"/>
                <a:gd name="T23" fmla="*/ 1065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7" y="1830"/>
                    <a:pt x="927" y="1830"/>
                    <a:pt x="927" y="1830"/>
                  </a:cubicBezTo>
                  <a:cubicBezTo>
                    <a:pt x="927" y="1100"/>
                    <a:pt x="927" y="1100"/>
                    <a:pt x="927" y="1100"/>
                  </a:cubicBezTo>
                  <a:cubicBezTo>
                    <a:pt x="927" y="804"/>
                    <a:pt x="822" y="656"/>
                    <a:pt x="626" y="656"/>
                  </a:cubicBezTo>
                  <a:cubicBezTo>
                    <a:pt x="433" y="656"/>
                    <a:pt x="230" y="817"/>
                    <a:pt x="170" y="1030"/>
                  </a:cubicBezTo>
                  <a:cubicBezTo>
                    <a:pt x="170" y="1830"/>
                    <a:pt x="170" y="1830"/>
                    <a:pt x="170" y="1830"/>
                  </a:cubicBezTo>
                  <a:cubicBezTo>
                    <a:pt x="0" y="1830"/>
                    <a:pt x="0" y="1830"/>
                    <a:pt x="0" y="1830"/>
                  </a:cubicBezTo>
                  <a:cubicBezTo>
                    <a:pt x="0" y="0"/>
                    <a:pt x="0" y="0"/>
                    <a:pt x="0" y="0"/>
                  </a:cubicBezTo>
                  <a:cubicBezTo>
                    <a:pt x="170" y="0"/>
                    <a:pt x="170" y="0"/>
                    <a:pt x="170" y="0"/>
                  </a:cubicBezTo>
                  <a:cubicBezTo>
                    <a:pt x="170" y="819"/>
                    <a:pt x="170" y="819"/>
                    <a:pt x="170" y="819"/>
                  </a:cubicBezTo>
                  <a:cubicBezTo>
                    <a:pt x="276" y="624"/>
                    <a:pt x="474" y="501"/>
                    <a:pt x="684" y="501"/>
                  </a:cubicBezTo>
                  <a:cubicBezTo>
                    <a:pt x="985" y="501"/>
                    <a:pt x="1098" y="729"/>
                    <a:pt x="1098" y="1065"/>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6" name="Freeform 109">
              <a:extLst>
                <a:ext uri="{FF2B5EF4-FFF2-40B4-BE49-F238E27FC236}">
                  <a16:creationId xmlns:a16="http://schemas.microsoft.com/office/drawing/2014/main" id="{D8E61B39-B6E3-447E-8F28-044318B26B09}"/>
                </a:ext>
              </a:extLst>
            </p:cNvPr>
            <p:cNvSpPr>
              <a:spLocks/>
            </p:cNvSpPr>
            <p:nvPr userDrawn="1"/>
          </p:nvSpPr>
          <p:spPr bwMode="white">
            <a:xfrm>
              <a:off x="3601" y="2247"/>
              <a:ext cx="64" cy="129"/>
            </a:xfrm>
            <a:custGeom>
              <a:avLst/>
              <a:gdLst>
                <a:gd name="T0" fmla="*/ 652 w 652"/>
                <a:gd name="T1" fmla="*/ 158 h 1314"/>
                <a:gd name="T2" fmla="*/ 171 w 652"/>
                <a:gd name="T3" fmla="*/ 501 h 1314"/>
                <a:gd name="T4" fmla="*/ 171 w 652"/>
                <a:gd name="T5" fmla="*/ 1314 h 1314"/>
                <a:gd name="T6" fmla="*/ 0 w 652"/>
                <a:gd name="T7" fmla="*/ 1314 h 1314"/>
                <a:gd name="T8" fmla="*/ 0 w 652"/>
                <a:gd name="T9" fmla="*/ 8 h 1314"/>
                <a:gd name="T10" fmla="*/ 161 w 652"/>
                <a:gd name="T11" fmla="*/ 8 h 1314"/>
                <a:gd name="T12" fmla="*/ 161 w 652"/>
                <a:gd name="T13" fmla="*/ 321 h 1314"/>
                <a:gd name="T14" fmla="*/ 577 w 652"/>
                <a:gd name="T15" fmla="*/ 0 h 1314"/>
                <a:gd name="T16" fmla="*/ 652 w 652"/>
                <a:gd name="T17" fmla="*/ 2 h 1314"/>
                <a:gd name="T18" fmla="*/ 652 w 652"/>
                <a:gd name="T19" fmla="*/ 158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1314">
                  <a:moveTo>
                    <a:pt x="652" y="158"/>
                  </a:moveTo>
                  <a:cubicBezTo>
                    <a:pt x="424" y="165"/>
                    <a:pt x="241" y="291"/>
                    <a:pt x="171" y="501"/>
                  </a:cubicBezTo>
                  <a:cubicBezTo>
                    <a:pt x="171" y="1314"/>
                    <a:pt x="171" y="1314"/>
                    <a:pt x="171" y="1314"/>
                  </a:cubicBezTo>
                  <a:cubicBezTo>
                    <a:pt x="0" y="1314"/>
                    <a:pt x="0" y="1314"/>
                    <a:pt x="0" y="1314"/>
                  </a:cubicBezTo>
                  <a:cubicBezTo>
                    <a:pt x="0" y="8"/>
                    <a:pt x="0" y="8"/>
                    <a:pt x="0" y="8"/>
                  </a:cubicBezTo>
                  <a:cubicBezTo>
                    <a:pt x="161" y="8"/>
                    <a:pt x="161" y="8"/>
                    <a:pt x="161" y="8"/>
                  </a:cubicBezTo>
                  <a:cubicBezTo>
                    <a:pt x="161" y="321"/>
                    <a:pt x="161" y="321"/>
                    <a:pt x="161" y="321"/>
                  </a:cubicBezTo>
                  <a:cubicBezTo>
                    <a:pt x="251" y="138"/>
                    <a:pt x="409" y="0"/>
                    <a:pt x="577" y="0"/>
                  </a:cubicBezTo>
                  <a:cubicBezTo>
                    <a:pt x="607" y="0"/>
                    <a:pt x="635" y="0"/>
                    <a:pt x="652" y="2"/>
                  </a:cubicBezTo>
                  <a:lnTo>
                    <a:pt x="652"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7" name="Freeform 110">
              <a:extLst>
                <a:ext uri="{FF2B5EF4-FFF2-40B4-BE49-F238E27FC236}">
                  <a16:creationId xmlns:a16="http://schemas.microsoft.com/office/drawing/2014/main" id="{B0DCC0C3-2544-4F0B-9038-A8F00BA1B422}"/>
                </a:ext>
              </a:extLst>
            </p:cNvPr>
            <p:cNvSpPr>
              <a:spLocks noEditPoints="1"/>
            </p:cNvSpPr>
            <p:nvPr userDrawn="1"/>
          </p:nvSpPr>
          <p:spPr bwMode="white">
            <a:xfrm>
              <a:off x="3673" y="2245"/>
              <a:ext cx="129" cy="134"/>
            </a:xfrm>
            <a:custGeom>
              <a:avLst/>
              <a:gdLst>
                <a:gd name="T0" fmla="*/ 649 w 1299"/>
                <a:gd name="T1" fmla="*/ 0 h 1354"/>
                <a:gd name="T2" fmla="*/ 0 w 1299"/>
                <a:gd name="T3" fmla="*/ 680 h 1354"/>
                <a:gd name="T4" fmla="*/ 649 w 1299"/>
                <a:gd name="T5" fmla="*/ 1354 h 1354"/>
                <a:gd name="T6" fmla="*/ 1299 w 1299"/>
                <a:gd name="T7" fmla="*/ 680 h 1354"/>
                <a:gd name="T8" fmla="*/ 649 w 1299"/>
                <a:gd name="T9" fmla="*/ 0 h 1354"/>
                <a:gd name="T10" fmla="*/ 647 w 1299"/>
                <a:gd name="T11" fmla="*/ 1204 h 1354"/>
                <a:gd name="T12" fmla="*/ 176 w 1299"/>
                <a:gd name="T13" fmla="*/ 682 h 1354"/>
                <a:gd name="T14" fmla="*/ 649 w 1299"/>
                <a:gd name="T15" fmla="*/ 150 h 1354"/>
                <a:gd name="T16" fmla="*/ 1123 w 1299"/>
                <a:gd name="T17" fmla="*/ 677 h 1354"/>
                <a:gd name="T18" fmla="*/ 647 w 1299"/>
                <a:gd name="T19" fmla="*/ 120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9" h="1354">
                  <a:moveTo>
                    <a:pt x="649" y="0"/>
                  </a:moveTo>
                  <a:cubicBezTo>
                    <a:pt x="276" y="0"/>
                    <a:pt x="0" y="313"/>
                    <a:pt x="0" y="680"/>
                  </a:cubicBezTo>
                  <a:cubicBezTo>
                    <a:pt x="0" y="1043"/>
                    <a:pt x="268" y="1354"/>
                    <a:pt x="649" y="1354"/>
                  </a:cubicBezTo>
                  <a:cubicBezTo>
                    <a:pt x="1025" y="1354"/>
                    <a:pt x="1299" y="1043"/>
                    <a:pt x="1299" y="680"/>
                  </a:cubicBezTo>
                  <a:cubicBezTo>
                    <a:pt x="1299" y="313"/>
                    <a:pt x="1023" y="0"/>
                    <a:pt x="649" y="0"/>
                  </a:cubicBezTo>
                  <a:close/>
                  <a:moveTo>
                    <a:pt x="647" y="1204"/>
                  </a:moveTo>
                  <a:cubicBezTo>
                    <a:pt x="386" y="1204"/>
                    <a:pt x="176" y="973"/>
                    <a:pt x="176" y="682"/>
                  </a:cubicBezTo>
                  <a:cubicBezTo>
                    <a:pt x="176" y="389"/>
                    <a:pt x="388" y="150"/>
                    <a:pt x="649" y="150"/>
                  </a:cubicBezTo>
                  <a:cubicBezTo>
                    <a:pt x="908" y="150"/>
                    <a:pt x="1123" y="386"/>
                    <a:pt x="1123" y="677"/>
                  </a:cubicBezTo>
                  <a:cubicBezTo>
                    <a:pt x="1123" y="968"/>
                    <a:pt x="908" y="1204"/>
                    <a:pt x="647" y="1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8" name="Freeform 111">
              <a:extLst>
                <a:ext uri="{FF2B5EF4-FFF2-40B4-BE49-F238E27FC236}">
                  <a16:creationId xmlns:a16="http://schemas.microsoft.com/office/drawing/2014/main" id="{C4AA7FD9-63FB-4CD2-B715-9444EDE5BA4B}"/>
                </a:ext>
              </a:extLst>
            </p:cNvPr>
            <p:cNvSpPr>
              <a:spLocks/>
            </p:cNvSpPr>
            <p:nvPr userDrawn="1"/>
          </p:nvSpPr>
          <p:spPr bwMode="white">
            <a:xfrm>
              <a:off x="3828" y="2248"/>
              <a:ext cx="116" cy="131"/>
            </a:xfrm>
            <a:custGeom>
              <a:avLst/>
              <a:gdLst>
                <a:gd name="T0" fmla="*/ 0 w 1179"/>
                <a:gd name="T1" fmla="*/ 767 h 1331"/>
                <a:gd name="T2" fmla="*/ 0 w 1179"/>
                <a:gd name="T3" fmla="*/ 0 h 1331"/>
                <a:gd name="T4" fmla="*/ 171 w 1179"/>
                <a:gd name="T5" fmla="*/ 0 h 1331"/>
                <a:gd name="T6" fmla="*/ 171 w 1179"/>
                <a:gd name="T7" fmla="*/ 737 h 1331"/>
                <a:gd name="T8" fmla="*/ 474 w 1179"/>
                <a:gd name="T9" fmla="*/ 1181 h 1331"/>
                <a:gd name="T10" fmla="*/ 946 w 1179"/>
                <a:gd name="T11" fmla="*/ 822 h 1331"/>
                <a:gd name="T12" fmla="*/ 946 w 1179"/>
                <a:gd name="T13" fmla="*/ 0 h 1331"/>
                <a:gd name="T14" fmla="*/ 1116 w 1179"/>
                <a:gd name="T15" fmla="*/ 0 h 1331"/>
                <a:gd name="T16" fmla="*/ 1116 w 1179"/>
                <a:gd name="T17" fmla="*/ 1085 h 1331"/>
                <a:gd name="T18" fmla="*/ 1179 w 1179"/>
                <a:gd name="T19" fmla="*/ 1155 h 1331"/>
                <a:gd name="T20" fmla="*/ 1179 w 1179"/>
                <a:gd name="T21" fmla="*/ 1306 h 1331"/>
                <a:gd name="T22" fmla="*/ 1109 w 1179"/>
                <a:gd name="T23" fmla="*/ 1313 h 1331"/>
                <a:gd name="T24" fmla="*/ 968 w 1179"/>
                <a:gd name="T25" fmla="*/ 1190 h 1331"/>
                <a:gd name="T26" fmla="*/ 968 w 1179"/>
                <a:gd name="T27" fmla="*/ 1010 h 1331"/>
                <a:gd name="T28" fmla="*/ 417 w 1179"/>
                <a:gd name="T29" fmla="*/ 1331 h 1331"/>
                <a:gd name="T30" fmla="*/ 0 w 1179"/>
                <a:gd name="T31" fmla="*/ 767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9" h="1331">
                  <a:moveTo>
                    <a:pt x="0" y="767"/>
                  </a:moveTo>
                  <a:cubicBezTo>
                    <a:pt x="0" y="0"/>
                    <a:pt x="0" y="0"/>
                    <a:pt x="0" y="0"/>
                  </a:cubicBezTo>
                  <a:cubicBezTo>
                    <a:pt x="171" y="0"/>
                    <a:pt x="171" y="0"/>
                    <a:pt x="171" y="0"/>
                  </a:cubicBezTo>
                  <a:cubicBezTo>
                    <a:pt x="171" y="737"/>
                    <a:pt x="171" y="737"/>
                    <a:pt x="171" y="737"/>
                  </a:cubicBezTo>
                  <a:cubicBezTo>
                    <a:pt x="171" y="1035"/>
                    <a:pt x="271" y="1181"/>
                    <a:pt x="474" y="1181"/>
                  </a:cubicBezTo>
                  <a:cubicBezTo>
                    <a:pt x="677" y="1181"/>
                    <a:pt x="868" y="1040"/>
                    <a:pt x="946" y="822"/>
                  </a:cubicBezTo>
                  <a:cubicBezTo>
                    <a:pt x="946" y="0"/>
                    <a:pt x="946" y="0"/>
                    <a:pt x="946" y="0"/>
                  </a:cubicBezTo>
                  <a:cubicBezTo>
                    <a:pt x="1116" y="0"/>
                    <a:pt x="1116" y="0"/>
                    <a:pt x="1116" y="0"/>
                  </a:cubicBezTo>
                  <a:cubicBezTo>
                    <a:pt x="1116" y="1085"/>
                    <a:pt x="1116" y="1085"/>
                    <a:pt x="1116" y="1085"/>
                  </a:cubicBezTo>
                  <a:cubicBezTo>
                    <a:pt x="1116" y="1133"/>
                    <a:pt x="1136" y="1155"/>
                    <a:pt x="1179" y="1155"/>
                  </a:cubicBezTo>
                  <a:cubicBezTo>
                    <a:pt x="1179" y="1306"/>
                    <a:pt x="1179" y="1306"/>
                    <a:pt x="1179" y="1306"/>
                  </a:cubicBezTo>
                  <a:cubicBezTo>
                    <a:pt x="1146" y="1311"/>
                    <a:pt x="1126" y="1313"/>
                    <a:pt x="1109" y="1313"/>
                  </a:cubicBezTo>
                  <a:cubicBezTo>
                    <a:pt x="1031" y="1313"/>
                    <a:pt x="968" y="1261"/>
                    <a:pt x="968" y="1190"/>
                  </a:cubicBezTo>
                  <a:cubicBezTo>
                    <a:pt x="968" y="1010"/>
                    <a:pt x="968" y="1010"/>
                    <a:pt x="968" y="1010"/>
                  </a:cubicBezTo>
                  <a:cubicBezTo>
                    <a:pt x="853" y="1213"/>
                    <a:pt x="645" y="1331"/>
                    <a:pt x="417" y="1331"/>
                  </a:cubicBezTo>
                  <a:cubicBezTo>
                    <a:pt x="143" y="1331"/>
                    <a:pt x="0" y="1138"/>
                    <a:pt x="0" y="7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9" name="Freeform 112">
              <a:extLst>
                <a:ext uri="{FF2B5EF4-FFF2-40B4-BE49-F238E27FC236}">
                  <a16:creationId xmlns:a16="http://schemas.microsoft.com/office/drawing/2014/main" id="{7AC4647E-574D-4EFE-A9A6-60295DFE09B9}"/>
                </a:ext>
              </a:extLst>
            </p:cNvPr>
            <p:cNvSpPr>
              <a:spLocks noEditPoints="1"/>
            </p:cNvSpPr>
            <p:nvPr userDrawn="1"/>
          </p:nvSpPr>
          <p:spPr bwMode="white">
            <a:xfrm>
              <a:off x="3968" y="2245"/>
              <a:ext cx="125" cy="187"/>
            </a:xfrm>
            <a:custGeom>
              <a:avLst/>
              <a:gdLst>
                <a:gd name="T0" fmla="*/ 1108 w 1261"/>
                <a:gd name="T1" fmla="*/ 23 h 1888"/>
                <a:gd name="T2" fmla="*/ 1108 w 1261"/>
                <a:gd name="T3" fmla="*/ 296 h 1888"/>
                <a:gd name="T4" fmla="*/ 606 w 1261"/>
                <a:gd name="T5" fmla="*/ 0 h 1888"/>
                <a:gd name="T6" fmla="*/ 0 w 1261"/>
                <a:gd name="T7" fmla="*/ 680 h 1888"/>
                <a:gd name="T8" fmla="*/ 611 w 1261"/>
                <a:gd name="T9" fmla="*/ 1346 h 1888"/>
                <a:gd name="T10" fmla="*/ 1090 w 1261"/>
                <a:gd name="T11" fmla="*/ 1075 h 1888"/>
                <a:gd name="T12" fmla="*/ 1090 w 1261"/>
                <a:gd name="T13" fmla="*/ 1334 h 1888"/>
                <a:gd name="T14" fmla="*/ 619 w 1261"/>
                <a:gd name="T15" fmla="*/ 1752 h 1888"/>
                <a:gd name="T16" fmla="*/ 140 w 1261"/>
                <a:gd name="T17" fmla="*/ 1509 h 1888"/>
                <a:gd name="T18" fmla="*/ 35 w 1261"/>
                <a:gd name="T19" fmla="*/ 1592 h 1888"/>
                <a:gd name="T20" fmla="*/ 619 w 1261"/>
                <a:gd name="T21" fmla="*/ 1888 h 1888"/>
                <a:gd name="T22" fmla="*/ 1261 w 1261"/>
                <a:gd name="T23" fmla="*/ 1334 h 1888"/>
                <a:gd name="T24" fmla="*/ 1261 w 1261"/>
                <a:gd name="T25" fmla="*/ 23 h 1888"/>
                <a:gd name="T26" fmla="*/ 1108 w 1261"/>
                <a:gd name="T27" fmla="*/ 23 h 1888"/>
                <a:gd name="T28" fmla="*/ 1090 w 1261"/>
                <a:gd name="T29" fmla="*/ 880 h 1888"/>
                <a:gd name="T30" fmla="*/ 659 w 1261"/>
                <a:gd name="T31" fmla="*/ 1204 h 1888"/>
                <a:gd name="T32" fmla="*/ 173 w 1261"/>
                <a:gd name="T33" fmla="*/ 682 h 1888"/>
                <a:gd name="T34" fmla="*/ 636 w 1261"/>
                <a:gd name="T35" fmla="*/ 150 h 1888"/>
                <a:gd name="T36" fmla="*/ 1090 w 1261"/>
                <a:gd name="T37" fmla="*/ 476 h 1888"/>
                <a:gd name="T38" fmla="*/ 1090 w 1261"/>
                <a:gd name="T39" fmla="*/ 88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1" h="1888">
                  <a:moveTo>
                    <a:pt x="1108" y="23"/>
                  </a:moveTo>
                  <a:cubicBezTo>
                    <a:pt x="1108" y="296"/>
                    <a:pt x="1108" y="296"/>
                    <a:pt x="1108" y="296"/>
                  </a:cubicBezTo>
                  <a:cubicBezTo>
                    <a:pt x="992" y="128"/>
                    <a:pt x="829" y="0"/>
                    <a:pt x="606" y="0"/>
                  </a:cubicBezTo>
                  <a:cubicBezTo>
                    <a:pt x="248" y="0"/>
                    <a:pt x="0" y="316"/>
                    <a:pt x="0" y="680"/>
                  </a:cubicBezTo>
                  <a:cubicBezTo>
                    <a:pt x="0" y="1023"/>
                    <a:pt x="253" y="1346"/>
                    <a:pt x="611" y="1346"/>
                  </a:cubicBezTo>
                  <a:cubicBezTo>
                    <a:pt x="799" y="1346"/>
                    <a:pt x="987" y="1241"/>
                    <a:pt x="1090" y="1075"/>
                  </a:cubicBezTo>
                  <a:cubicBezTo>
                    <a:pt x="1090" y="1334"/>
                    <a:pt x="1090" y="1334"/>
                    <a:pt x="1090" y="1334"/>
                  </a:cubicBezTo>
                  <a:cubicBezTo>
                    <a:pt x="1090" y="1615"/>
                    <a:pt x="875" y="1752"/>
                    <a:pt x="619" y="1752"/>
                  </a:cubicBezTo>
                  <a:cubicBezTo>
                    <a:pt x="426" y="1752"/>
                    <a:pt x="243" y="1675"/>
                    <a:pt x="140" y="1509"/>
                  </a:cubicBezTo>
                  <a:cubicBezTo>
                    <a:pt x="35" y="1592"/>
                    <a:pt x="35" y="1592"/>
                    <a:pt x="35" y="1592"/>
                  </a:cubicBezTo>
                  <a:cubicBezTo>
                    <a:pt x="150" y="1773"/>
                    <a:pt x="320" y="1888"/>
                    <a:pt x="619" y="1888"/>
                  </a:cubicBezTo>
                  <a:cubicBezTo>
                    <a:pt x="970" y="1888"/>
                    <a:pt x="1261" y="1697"/>
                    <a:pt x="1261" y="1334"/>
                  </a:cubicBezTo>
                  <a:cubicBezTo>
                    <a:pt x="1261" y="23"/>
                    <a:pt x="1261" y="23"/>
                    <a:pt x="1261" y="23"/>
                  </a:cubicBezTo>
                  <a:lnTo>
                    <a:pt x="1108" y="23"/>
                  </a:lnTo>
                  <a:close/>
                  <a:moveTo>
                    <a:pt x="1090" y="880"/>
                  </a:moveTo>
                  <a:cubicBezTo>
                    <a:pt x="1060" y="1040"/>
                    <a:pt x="862" y="1204"/>
                    <a:pt x="659" y="1204"/>
                  </a:cubicBezTo>
                  <a:cubicBezTo>
                    <a:pt x="386" y="1204"/>
                    <a:pt x="173" y="963"/>
                    <a:pt x="173" y="682"/>
                  </a:cubicBezTo>
                  <a:cubicBezTo>
                    <a:pt x="173" y="424"/>
                    <a:pt x="346" y="150"/>
                    <a:pt x="636" y="150"/>
                  </a:cubicBezTo>
                  <a:cubicBezTo>
                    <a:pt x="824" y="150"/>
                    <a:pt x="1015" y="288"/>
                    <a:pt x="1090" y="476"/>
                  </a:cubicBezTo>
                  <a:lnTo>
                    <a:pt x="1090" y="8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0" name="Freeform 113">
              <a:extLst>
                <a:ext uri="{FF2B5EF4-FFF2-40B4-BE49-F238E27FC236}">
                  <a16:creationId xmlns:a16="http://schemas.microsoft.com/office/drawing/2014/main" id="{4D1FC225-4B0A-4A37-8B33-D552BE2AA296}"/>
                </a:ext>
              </a:extLst>
            </p:cNvPr>
            <p:cNvSpPr>
              <a:spLocks/>
            </p:cNvSpPr>
            <p:nvPr userDrawn="1"/>
          </p:nvSpPr>
          <p:spPr bwMode="white">
            <a:xfrm>
              <a:off x="4129" y="2196"/>
              <a:ext cx="108" cy="180"/>
            </a:xfrm>
            <a:custGeom>
              <a:avLst/>
              <a:gdLst>
                <a:gd name="T0" fmla="*/ 1098 w 1098"/>
                <a:gd name="T1" fmla="*/ 1830 h 1830"/>
                <a:gd name="T2" fmla="*/ 927 w 1098"/>
                <a:gd name="T3" fmla="*/ 1830 h 1830"/>
                <a:gd name="T4" fmla="*/ 927 w 1098"/>
                <a:gd name="T5" fmla="*/ 1100 h 1830"/>
                <a:gd name="T6" fmla="*/ 626 w 1098"/>
                <a:gd name="T7" fmla="*/ 656 h 1830"/>
                <a:gd name="T8" fmla="*/ 170 w 1098"/>
                <a:gd name="T9" fmla="*/ 1030 h 1830"/>
                <a:gd name="T10" fmla="*/ 170 w 1098"/>
                <a:gd name="T11" fmla="*/ 1830 h 1830"/>
                <a:gd name="T12" fmla="*/ 0 w 1098"/>
                <a:gd name="T13" fmla="*/ 1830 h 1830"/>
                <a:gd name="T14" fmla="*/ 0 w 1098"/>
                <a:gd name="T15" fmla="*/ 0 h 1830"/>
                <a:gd name="T16" fmla="*/ 170 w 1098"/>
                <a:gd name="T17" fmla="*/ 0 h 1830"/>
                <a:gd name="T18" fmla="*/ 170 w 1098"/>
                <a:gd name="T19" fmla="*/ 819 h 1830"/>
                <a:gd name="T20" fmla="*/ 684 w 1098"/>
                <a:gd name="T21" fmla="*/ 501 h 1830"/>
                <a:gd name="T22" fmla="*/ 1098 w 1098"/>
                <a:gd name="T23" fmla="*/ 1065 h 1830"/>
                <a:gd name="T24" fmla="*/ 1098 w 1098"/>
                <a:gd name="T25" fmla="*/ 183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830">
                  <a:moveTo>
                    <a:pt x="1098" y="1830"/>
                  </a:moveTo>
                  <a:cubicBezTo>
                    <a:pt x="927" y="1830"/>
                    <a:pt x="927" y="1830"/>
                    <a:pt x="927" y="1830"/>
                  </a:cubicBezTo>
                  <a:cubicBezTo>
                    <a:pt x="927" y="1100"/>
                    <a:pt x="927" y="1100"/>
                    <a:pt x="927" y="1100"/>
                  </a:cubicBezTo>
                  <a:cubicBezTo>
                    <a:pt x="927" y="804"/>
                    <a:pt x="822" y="656"/>
                    <a:pt x="626" y="656"/>
                  </a:cubicBezTo>
                  <a:cubicBezTo>
                    <a:pt x="434" y="656"/>
                    <a:pt x="230" y="817"/>
                    <a:pt x="170" y="1030"/>
                  </a:cubicBezTo>
                  <a:cubicBezTo>
                    <a:pt x="170" y="1830"/>
                    <a:pt x="170" y="1830"/>
                    <a:pt x="170" y="1830"/>
                  </a:cubicBezTo>
                  <a:cubicBezTo>
                    <a:pt x="0" y="1830"/>
                    <a:pt x="0" y="1830"/>
                    <a:pt x="0" y="1830"/>
                  </a:cubicBezTo>
                  <a:cubicBezTo>
                    <a:pt x="0" y="0"/>
                    <a:pt x="0" y="0"/>
                    <a:pt x="0" y="0"/>
                  </a:cubicBezTo>
                  <a:cubicBezTo>
                    <a:pt x="170" y="0"/>
                    <a:pt x="170" y="0"/>
                    <a:pt x="170" y="0"/>
                  </a:cubicBezTo>
                  <a:cubicBezTo>
                    <a:pt x="170" y="819"/>
                    <a:pt x="170" y="819"/>
                    <a:pt x="170" y="819"/>
                  </a:cubicBezTo>
                  <a:cubicBezTo>
                    <a:pt x="275" y="624"/>
                    <a:pt x="473" y="501"/>
                    <a:pt x="684" y="501"/>
                  </a:cubicBezTo>
                  <a:cubicBezTo>
                    <a:pt x="985" y="501"/>
                    <a:pt x="1098" y="729"/>
                    <a:pt x="1098" y="1065"/>
                  </a:cubicBezTo>
                  <a:lnTo>
                    <a:pt x="1098" y="1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1" name="Freeform 114">
              <a:extLst>
                <a:ext uri="{FF2B5EF4-FFF2-40B4-BE49-F238E27FC236}">
                  <a16:creationId xmlns:a16="http://schemas.microsoft.com/office/drawing/2014/main" id="{3AED0AE9-6F0E-4729-A03F-48F8FFD459B4}"/>
                </a:ext>
              </a:extLst>
            </p:cNvPr>
            <p:cNvSpPr>
              <a:spLocks noEditPoints="1"/>
            </p:cNvSpPr>
            <p:nvPr userDrawn="1"/>
          </p:nvSpPr>
          <p:spPr bwMode="white">
            <a:xfrm>
              <a:off x="4327" y="2196"/>
              <a:ext cx="131" cy="183"/>
            </a:xfrm>
            <a:custGeom>
              <a:avLst/>
              <a:gdLst>
                <a:gd name="T0" fmla="*/ 1264 w 1324"/>
                <a:gd name="T1" fmla="*/ 1609 h 1855"/>
                <a:gd name="T2" fmla="*/ 1264 w 1324"/>
                <a:gd name="T3" fmla="*/ 0 h 1855"/>
                <a:gd name="T4" fmla="*/ 1093 w 1324"/>
                <a:gd name="T5" fmla="*/ 0 h 1855"/>
                <a:gd name="T6" fmla="*/ 1093 w 1324"/>
                <a:gd name="T7" fmla="*/ 797 h 1855"/>
                <a:gd name="T8" fmla="*/ 597 w 1324"/>
                <a:gd name="T9" fmla="*/ 501 h 1855"/>
                <a:gd name="T10" fmla="*/ 0 w 1324"/>
                <a:gd name="T11" fmla="*/ 1181 h 1855"/>
                <a:gd name="T12" fmla="*/ 627 w 1324"/>
                <a:gd name="T13" fmla="*/ 1855 h 1855"/>
                <a:gd name="T14" fmla="*/ 1113 w 1324"/>
                <a:gd name="T15" fmla="*/ 1576 h 1855"/>
                <a:gd name="T16" fmla="*/ 1113 w 1324"/>
                <a:gd name="T17" fmla="*/ 1714 h 1855"/>
                <a:gd name="T18" fmla="*/ 1256 w 1324"/>
                <a:gd name="T19" fmla="*/ 1837 h 1855"/>
                <a:gd name="T20" fmla="*/ 1324 w 1324"/>
                <a:gd name="T21" fmla="*/ 1830 h 1855"/>
                <a:gd name="T22" fmla="*/ 1324 w 1324"/>
                <a:gd name="T23" fmla="*/ 1679 h 1855"/>
                <a:gd name="T24" fmla="*/ 1264 w 1324"/>
                <a:gd name="T25" fmla="*/ 1609 h 1855"/>
                <a:gd name="T26" fmla="*/ 1093 w 1324"/>
                <a:gd name="T27" fmla="*/ 1381 h 1855"/>
                <a:gd name="T28" fmla="*/ 662 w 1324"/>
                <a:gd name="T29" fmla="*/ 1705 h 1855"/>
                <a:gd name="T30" fmla="*/ 175 w 1324"/>
                <a:gd name="T31" fmla="*/ 1181 h 1855"/>
                <a:gd name="T32" fmla="*/ 642 w 1324"/>
                <a:gd name="T33" fmla="*/ 651 h 1855"/>
                <a:gd name="T34" fmla="*/ 1093 w 1324"/>
                <a:gd name="T35" fmla="*/ 977 h 1855"/>
                <a:gd name="T36" fmla="*/ 1093 w 1324"/>
                <a:gd name="T37" fmla="*/ 1381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4" h="1855">
                  <a:moveTo>
                    <a:pt x="1264" y="1609"/>
                  </a:moveTo>
                  <a:cubicBezTo>
                    <a:pt x="1264" y="0"/>
                    <a:pt x="1264" y="0"/>
                    <a:pt x="1264" y="0"/>
                  </a:cubicBezTo>
                  <a:cubicBezTo>
                    <a:pt x="1093" y="0"/>
                    <a:pt x="1093" y="0"/>
                    <a:pt x="1093" y="0"/>
                  </a:cubicBezTo>
                  <a:cubicBezTo>
                    <a:pt x="1093" y="797"/>
                    <a:pt x="1093" y="797"/>
                    <a:pt x="1093" y="797"/>
                  </a:cubicBezTo>
                  <a:cubicBezTo>
                    <a:pt x="993" y="634"/>
                    <a:pt x="817" y="501"/>
                    <a:pt x="597" y="501"/>
                  </a:cubicBezTo>
                  <a:cubicBezTo>
                    <a:pt x="251" y="501"/>
                    <a:pt x="0" y="812"/>
                    <a:pt x="0" y="1181"/>
                  </a:cubicBezTo>
                  <a:cubicBezTo>
                    <a:pt x="0" y="1532"/>
                    <a:pt x="263" y="1855"/>
                    <a:pt x="627" y="1855"/>
                  </a:cubicBezTo>
                  <a:cubicBezTo>
                    <a:pt x="817" y="1855"/>
                    <a:pt x="1008" y="1747"/>
                    <a:pt x="1113" y="1576"/>
                  </a:cubicBezTo>
                  <a:cubicBezTo>
                    <a:pt x="1113" y="1714"/>
                    <a:pt x="1113" y="1714"/>
                    <a:pt x="1113" y="1714"/>
                  </a:cubicBezTo>
                  <a:cubicBezTo>
                    <a:pt x="1113" y="1782"/>
                    <a:pt x="1173" y="1837"/>
                    <a:pt x="1256" y="1837"/>
                  </a:cubicBezTo>
                  <a:cubicBezTo>
                    <a:pt x="1274" y="1837"/>
                    <a:pt x="1296" y="1835"/>
                    <a:pt x="1324" y="1830"/>
                  </a:cubicBezTo>
                  <a:cubicBezTo>
                    <a:pt x="1324" y="1679"/>
                    <a:pt x="1324" y="1679"/>
                    <a:pt x="1324" y="1679"/>
                  </a:cubicBezTo>
                  <a:cubicBezTo>
                    <a:pt x="1281" y="1679"/>
                    <a:pt x="1264" y="1657"/>
                    <a:pt x="1264" y="1609"/>
                  </a:cubicBezTo>
                  <a:close/>
                  <a:moveTo>
                    <a:pt x="1093" y="1381"/>
                  </a:moveTo>
                  <a:cubicBezTo>
                    <a:pt x="1066" y="1559"/>
                    <a:pt x="835" y="1705"/>
                    <a:pt x="662" y="1705"/>
                  </a:cubicBezTo>
                  <a:cubicBezTo>
                    <a:pt x="389" y="1705"/>
                    <a:pt x="175" y="1464"/>
                    <a:pt x="175" y="1181"/>
                  </a:cubicBezTo>
                  <a:cubicBezTo>
                    <a:pt x="175" y="912"/>
                    <a:pt x="361" y="651"/>
                    <a:pt x="642" y="651"/>
                  </a:cubicBezTo>
                  <a:cubicBezTo>
                    <a:pt x="820" y="651"/>
                    <a:pt x="1025" y="797"/>
                    <a:pt x="1093" y="977"/>
                  </a:cubicBezTo>
                  <a:lnTo>
                    <a:pt x="1093" y="1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2" name="Freeform 115">
              <a:extLst>
                <a:ext uri="{FF2B5EF4-FFF2-40B4-BE49-F238E27FC236}">
                  <a16:creationId xmlns:a16="http://schemas.microsoft.com/office/drawing/2014/main" id="{B1DDB715-1FC3-4C63-BD7A-E8C80730E4D7}"/>
                </a:ext>
              </a:extLst>
            </p:cNvPr>
            <p:cNvSpPr>
              <a:spLocks noEditPoints="1"/>
            </p:cNvSpPr>
            <p:nvPr userDrawn="1"/>
          </p:nvSpPr>
          <p:spPr bwMode="white">
            <a:xfrm>
              <a:off x="4480" y="2245"/>
              <a:ext cx="115" cy="134"/>
            </a:xfrm>
            <a:custGeom>
              <a:avLst/>
              <a:gdLst>
                <a:gd name="T0" fmla="*/ 1106 w 1166"/>
                <a:gd name="T1" fmla="*/ 1108 h 1354"/>
                <a:gd name="T2" fmla="*/ 1106 w 1166"/>
                <a:gd name="T3" fmla="*/ 519 h 1354"/>
                <a:gd name="T4" fmla="*/ 587 w 1166"/>
                <a:gd name="T5" fmla="*/ 0 h 1354"/>
                <a:gd name="T6" fmla="*/ 88 w 1166"/>
                <a:gd name="T7" fmla="*/ 170 h 1354"/>
                <a:gd name="T8" fmla="*/ 148 w 1166"/>
                <a:gd name="T9" fmla="*/ 283 h 1354"/>
                <a:gd name="T10" fmla="*/ 570 w 1166"/>
                <a:gd name="T11" fmla="*/ 128 h 1354"/>
                <a:gd name="T12" fmla="*/ 935 w 1166"/>
                <a:gd name="T13" fmla="*/ 504 h 1354"/>
                <a:gd name="T14" fmla="*/ 935 w 1166"/>
                <a:gd name="T15" fmla="*/ 622 h 1354"/>
                <a:gd name="T16" fmla="*/ 552 w 1166"/>
                <a:gd name="T17" fmla="*/ 554 h 1354"/>
                <a:gd name="T18" fmla="*/ 0 w 1166"/>
                <a:gd name="T19" fmla="*/ 955 h 1354"/>
                <a:gd name="T20" fmla="*/ 449 w 1166"/>
                <a:gd name="T21" fmla="*/ 1354 h 1354"/>
                <a:gd name="T22" fmla="*/ 956 w 1166"/>
                <a:gd name="T23" fmla="*/ 1111 h 1354"/>
                <a:gd name="T24" fmla="*/ 961 w 1166"/>
                <a:gd name="T25" fmla="*/ 1213 h 1354"/>
                <a:gd name="T26" fmla="*/ 1098 w 1166"/>
                <a:gd name="T27" fmla="*/ 1334 h 1354"/>
                <a:gd name="T28" fmla="*/ 1166 w 1166"/>
                <a:gd name="T29" fmla="*/ 1329 h 1354"/>
                <a:gd name="T30" fmla="*/ 1166 w 1166"/>
                <a:gd name="T31" fmla="*/ 1178 h 1354"/>
                <a:gd name="T32" fmla="*/ 1106 w 1166"/>
                <a:gd name="T33" fmla="*/ 1108 h 1354"/>
                <a:gd name="T34" fmla="*/ 935 w 1166"/>
                <a:gd name="T35" fmla="*/ 943 h 1354"/>
                <a:gd name="T36" fmla="*/ 893 w 1166"/>
                <a:gd name="T37" fmla="*/ 1040 h 1354"/>
                <a:gd name="T38" fmla="*/ 492 w 1166"/>
                <a:gd name="T39" fmla="*/ 1224 h 1354"/>
                <a:gd name="T40" fmla="*/ 166 w 1166"/>
                <a:gd name="T41" fmla="*/ 940 h 1354"/>
                <a:gd name="T42" fmla="*/ 577 w 1166"/>
                <a:gd name="T43" fmla="*/ 662 h 1354"/>
                <a:gd name="T44" fmla="*/ 935 w 1166"/>
                <a:gd name="T45" fmla="*/ 730 h 1354"/>
                <a:gd name="T46" fmla="*/ 935 w 1166"/>
                <a:gd name="T47" fmla="*/ 943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6" h="1354">
                  <a:moveTo>
                    <a:pt x="1106" y="1108"/>
                  </a:moveTo>
                  <a:cubicBezTo>
                    <a:pt x="1106" y="519"/>
                    <a:pt x="1106" y="519"/>
                    <a:pt x="1106" y="519"/>
                  </a:cubicBezTo>
                  <a:cubicBezTo>
                    <a:pt x="1106" y="196"/>
                    <a:pt x="903" y="0"/>
                    <a:pt x="587" y="0"/>
                  </a:cubicBezTo>
                  <a:cubicBezTo>
                    <a:pt x="414" y="0"/>
                    <a:pt x="256" y="58"/>
                    <a:pt x="88" y="170"/>
                  </a:cubicBezTo>
                  <a:cubicBezTo>
                    <a:pt x="148" y="283"/>
                    <a:pt x="148" y="283"/>
                    <a:pt x="148" y="283"/>
                  </a:cubicBezTo>
                  <a:cubicBezTo>
                    <a:pt x="291" y="183"/>
                    <a:pt x="432" y="128"/>
                    <a:pt x="570" y="128"/>
                  </a:cubicBezTo>
                  <a:cubicBezTo>
                    <a:pt x="793" y="128"/>
                    <a:pt x="935" y="273"/>
                    <a:pt x="935" y="504"/>
                  </a:cubicBezTo>
                  <a:cubicBezTo>
                    <a:pt x="935" y="622"/>
                    <a:pt x="935" y="622"/>
                    <a:pt x="935" y="622"/>
                  </a:cubicBezTo>
                  <a:cubicBezTo>
                    <a:pt x="828" y="579"/>
                    <a:pt x="682" y="554"/>
                    <a:pt x="552" y="554"/>
                  </a:cubicBezTo>
                  <a:cubicBezTo>
                    <a:pt x="226" y="554"/>
                    <a:pt x="0" y="712"/>
                    <a:pt x="0" y="955"/>
                  </a:cubicBezTo>
                  <a:cubicBezTo>
                    <a:pt x="0" y="1171"/>
                    <a:pt x="181" y="1354"/>
                    <a:pt x="449" y="1354"/>
                  </a:cubicBezTo>
                  <a:cubicBezTo>
                    <a:pt x="637" y="1354"/>
                    <a:pt x="843" y="1264"/>
                    <a:pt x="956" y="1111"/>
                  </a:cubicBezTo>
                  <a:cubicBezTo>
                    <a:pt x="961" y="1213"/>
                    <a:pt x="961" y="1213"/>
                    <a:pt x="961" y="1213"/>
                  </a:cubicBezTo>
                  <a:cubicBezTo>
                    <a:pt x="966" y="1294"/>
                    <a:pt x="1031" y="1334"/>
                    <a:pt x="1098" y="1334"/>
                  </a:cubicBezTo>
                  <a:cubicBezTo>
                    <a:pt x="1116" y="1334"/>
                    <a:pt x="1139" y="1331"/>
                    <a:pt x="1166" y="1329"/>
                  </a:cubicBezTo>
                  <a:cubicBezTo>
                    <a:pt x="1166" y="1178"/>
                    <a:pt x="1166" y="1178"/>
                    <a:pt x="1166" y="1178"/>
                  </a:cubicBezTo>
                  <a:cubicBezTo>
                    <a:pt x="1123" y="1178"/>
                    <a:pt x="1106" y="1156"/>
                    <a:pt x="1106" y="1108"/>
                  </a:cubicBezTo>
                  <a:close/>
                  <a:moveTo>
                    <a:pt x="935" y="943"/>
                  </a:moveTo>
                  <a:cubicBezTo>
                    <a:pt x="935" y="973"/>
                    <a:pt x="915" y="1010"/>
                    <a:pt x="893" y="1040"/>
                  </a:cubicBezTo>
                  <a:cubicBezTo>
                    <a:pt x="808" y="1153"/>
                    <a:pt x="642" y="1224"/>
                    <a:pt x="492" y="1224"/>
                  </a:cubicBezTo>
                  <a:cubicBezTo>
                    <a:pt x="274" y="1224"/>
                    <a:pt x="166" y="1078"/>
                    <a:pt x="166" y="940"/>
                  </a:cubicBezTo>
                  <a:cubicBezTo>
                    <a:pt x="166" y="767"/>
                    <a:pt x="334" y="662"/>
                    <a:pt x="577" y="662"/>
                  </a:cubicBezTo>
                  <a:cubicBezTo>
                    <a:pt x="695" y="662"/>
                    <a:pt x="823" y="687"/>
                    <a:pt x="935" y="730"/>
                  </a:cubicBezTo>
                  <a:lnTo>
                    <a:pt x="935"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3" name="Freeform 116">
              <a:extLst>
                <a:ext uri="{FF2B5EF4-FFF2-40B4-BE49-F238E27FC236}">
                  <a16:creationId xmlns:a16="http://schemas.microsoft.com/office/drawing/2014/main" id="{A2AEF478-1C5C-411D-8922-98D905567571}"/>
                </a:ext>
              </a:extLst>
            </p:cNvPr>
            <p:cNvSpPr>
              <a:spLocks/>
            </p:cNvSpPr>
            <p:nvPr userDrawn="1"/>
          </p:nvSpPr>
          <p:spPr bwMode="white">
            <a:xfrm>
              <a:off x="4612" y="2204"/>
              <a:ext cx="74" cy="174"/>
            </a:xfrm>
            <a:custGeom>
              <a:avLst/>
              <a:gdLst>
                <a:gd name="T0" fmla="*/ 752 w 752"/>
                <a:gd name="T1" fmla="*/ 1685 h 1763"/>
                <a:gd name="T2" fmla="*/ 457 w 752"/>
                <a:gd name="T3" fmla="*/ 1763 h 1763"/>
                <a:gd name="T4" fmla="*/ 181 w 752"/>
                <a:gd name="T5" fmla="*/ 1512 h 1763"/>
                <a:gd name="T6" fmla="*/ 181 w 752"/>
                <a:gd name="T7" fmla="*/ 577 h 1763"/>
                <a:gd name="T8" fmla="*/ 0 w 752"/>
                <a:gd name="T9" fmla="*/ 577 h 1763"/>
                <a:gd name="T10" fmla="*/ 0 w 752"/>
                <a:gd name="T11" fmla="*/ 442 h 1763"/>
                <a:gd name="T12" fmla="*/ 181 w 752"/>
                <a:gd name="T13" fmla="*/ 442 h 1763"/>
                <a:gd name="T14" fmla="*/ 181 w 752"/>
                <a:gd name="T15" fmla="*/ 0 h 1763"/>
                <a:gd name="T16" fmla="*/ 351 w 752"/>
                <a:gd name="T17" fmla="*/ 0 h 1763"/>
                <a:gd name="T18" fmla="*/ 351 w 752"/>
                <a:gd name="T19" fmla="*/ 442 h 1763"/>
                <a:gd name="T20" fmla="*/ 652 w 752"/>
                <a:gd name="T21" fmla="*/ 442 h 1763"/>
                <a:gd name="T22" fmla="*/ 652 w 752"/>
                <a:gd name="T23" fmla="*/ 577 h 1763"/>
                <a:gd name="T24" fmla="*/ 351 w 752"/>
                <a:gd name="T25" fmla="*/ 577 h 1763"/>
                <a:gd name="T26" fmla="*/ 351 w 752"/>
                <a:gd name="T27" fmla="*/ 1464 h 1763"/>
                <a:gd name="T28" fmla="*/ 509 w 752"/>
                <a:gd name="T29" fmla="*/ 1605 h 1763"/>
                <a:gd name="T30" fmla="*/ 707 w 752"/>
                <a:gd name="T31" fmla="*/ 1547 h 1763"/>
                <a:gd name="T32" fmla="*/ 752 w 752"/>
                <a:gd name="T33" fmla="*/ 1685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2" h="1763">
                  <a:moveTo>
                    <a:pt x="752" y="1685"/>
                  </a:moveTo>
                  <a:cubicBezTo>
                    <a:pt x="712" y="1703"/>
                    <a:pt x="597" y="1763"/>
                    <a:pt x="457" y="1763"/>
                  </a:cubicBezTo>
                  <a:cubicBezTo>
                    <a:pt x="308" y="1763"/>
                    <a:pt x="181" y="1680"/>
                    <a:pt x="181" y="1512"/>
                  </a:cubicBezTo>
                  <a:cubicBezTo>
                    <a:pt x="181" y="577"/>
                    <a:pt x="181" y="577"/>
                    <a:pt x="181" y="577"/>
                  </a:cubicBezTo>
                  <a:cubicBezTo>
                    <a:pt x="0" y="577"/>
                    <a:pt x="0" y="577"/>
                    <a:pt x="0" y="577"/>
                  </a:cubicBezTo>
                  <a:cubicBezTo>
                    <a:pt x="0" y="442"/>
                    <a:pt x="0" y="442"/>
                    <a:pt x="0" y="442"/>
                  </a:cubicBezTo>
                  <a:cubicBezTo>
                    <a:pt x="181" y="442"/>
                    <a:pt x="181" y="442"/>
                    <a:pt x="181" y="442"/>
                  </a:cubicBezTo>
                  <a:cubicBezTo>
                    <a:pt x="181" y="0"/>
                    <a:pt x="181" y="0"/>
                    <a:pt x="181" y="0"/>
                  </a:cubicBezTo>
                  <a:cubicBezTo>
                    <a:pt x="351" y="0"/>
                    <a:pt x="351" y="0"/>
                    <a:pt x="351" y="0"/>
                  </a:cubicBezTo>
                  <a:cubicBezTo>
                    <a:pt x="351" y="442"/>
                    <a:pt x="351" y="442"/>
                    <a:pt x="351" y="442"/>
                  </a:cubicBezTo>
                  <a:cubicBezTo>
                    <a:pt x="652" y="442"/>
                    <a:pt x="652" y="442"/>
                    <a:pt x="652" y="442"/>
                  </a:cubicBezTo>
                  <a:cubicBezTo>
                    <a:pt x="652" y="577"/>
                    <a:pt x="652" y="577"/>
                    <a:pt x="652" y="577"/>
                  </a:cubicBezTo>
                  <a:cubicBezTo>
                    <a:pt x="351" y="577"/>
                    <a:pt x="351" y="577"/>
                    <a:pt x="351" y="577"/>
                  </a:cubicBezTo>
                  <a:cubicBezTo>
                    <a:pt x="351" y="1464"/>
                    <a:pt x="351" y="1464"/>
                    <a:pt x="351" y="1464"/>
                  </a:cubicBezTo>
                  <a:cubicBezTo>
                    <a:pt x="359" y="1560"/>
                    <a:pt x="426" y="1605"/>
                    <a:pt x="509" y="1605"/>
                  </a:cubicBezTo>
                  <a:cubicBezTo>
                    <a:pt x="604" y="1605"/>
                    <a:pt x="687" y="1560"/>
                    <a:pt x="707" y="1547"/>
                  </a:cubicBezTo>
                  <a:lnTo>
                    <a:pt x="752" y="16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4" name="Freeform 117">
              <a:extLst>
                <a:ext uri="{FF2B5EF4-FFF2-40B4-BE49-F238E27FC236}">
                  <a16:creationId xmlns:a16="http://schemas.microsoft.com/office/drawing/2014/main" id="{CDFDF704-7BF3-42D1-905C-7F05DC82103C}"/>
                </a:ext>
              </a:extLst>
            </p:cNvPr>
            <p:cNvSpPr>
              <a:spLocks noEditPoints="1"/>
            </p:cNvSpPr>
            <p:nvPr userDrawn="1"/>
          </p:nvSpPr>
          <p:spPr bwMode="white">
            <a:xfrm>
              <a:off x="4696" y="2245"/>
              <a:ext cx="115" cy="134"/>
            </a:xfrm>
            <a:custGeom>
              <a:avLst/>
              <a:gdLst>
                <a:gd name="T0" fmla="*/ 1106 w 1166"/>
                <a:gd name="T1" fmla="*/ 1108 h 1354"/>
                <a:gd name="T2" fmla="*/ 1106 w 1166"/>
                <a:gd name="T3" fmla="*/ 519 h 1354"/>
                <a:gd name="T4" fmla="*/ 587 w 1166"/>
                <a:gd name="T5" fmla="*/ 0 h 1354"/>
                <a:gd name="T6" fmla="*/ 88 w 1166"/>
                <a:gd name="T7" fmla="*/ 170 h 1354"/>
                <a:gd name="T8" fmla="*/ 148 w 1166"/>
                <a:gd name="T9" fmla="*/ 283 h 1354"/>
                <a:gd name="T10" fmla="*/ 569 w 1166"/>
                <a:gd name="T11" fmla="*/ 128 h 1354"/>
                <a:gd name="T12" fmla="*/ 935 w 1166"/>
                <a:gd name="T13" fmla="*/ 504 h 1354"/>
                <a:gd name="T14" fmla="*/ 935 w 1166"/>
                <a:gd name="T15" fmla="*/ 622 h 1354"/>
                <a:gd name="T16" fmla="*/ 552 w 1166"/>
                <a:gd name="T17" fmla="*/ 554 h 1354"/>
                <a:gd name="T18" fmla="*/ 0 w 1166"/>
                <a:gd name="T19" fmla="*/ 955 h 1354"/>
                <a:gd name="T20" fmla="*/ 449 w 1166"/>
                <a:gd name="T21" fmla="*/ 1354 h 1354"/>
                <a:gd name="T22" fmla="*/ 955 w 1166"/>
                <a:gd name="T23" fmla="*/ 1111 h 1354"/>
                <a:gd name="T24" fmla="*/ 960 w 1166"/>
                <a:gd name="T25" fmla="*/ 1213 h 1354"/>
                <a:gd name="T26" fmla="*/ 1098 w 1166"/>
                <a:gd name="T27" fmla="*/ 1334 h 1354"/>
                <a:gd name="T28" fmla="*/ 1166 w 1166"/>
                <a:gd name="T29" fmla="*/ 1329 h 1354"/>
                <a:gd name="T30" fmla="*/ 1166 w 1166"/>
                <a:gd name="T31" fmla="*/ 1178 h 1354"/>
                <a:gd name="T32" fmla="*/ 1106 w 1166"/>
                <a:gd name="T33" fmla="*/ 1108 h 1354"/>
                <a:gd name="T34" fmla="*/ 935 w 1166"/>
                <a:gd name="T35" fmla="*/ 943 h 1354"/>
                <a:gd name="T36" fmla="*/ 893 w 1166"/>
                <a:gd name="T37" fmla="*/ 1040 h 1354"/>
                <a:gd name="T38" fmla="*/ 491 w 1166"/>
                <a:gd name="T39" fmla="*/ 1224 h 1354"/>
                <a:gd name="T40" fmla="*/ 166 w 1166"/>
                <a:gd name="T41" fmla="*/ 940 h 1354"/>
                <a:gd name="T42" fmla="*/ 577 w 1166"/>
                <a:gd name="T43" fmla="*/ 662 h 1354"/>
                <a:gd name="T44" fmla="*/ 935 w 1166"/>
                <a:gd name="T45" fmla="*/ 730 h 1354"/>
                <a:gd name="T46" fmla="*/ 935 w 1166"/>
                <a:gd name="T47" fmla="*/ 943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6" h="1354">
                  <a:moveTo>
                    <a:pt x="1106" y="1108"/>
                  </a:moveTo>
                  <a:cubicBezTo>
                    <a:pt x="1106" y="519"/>
                    <a:pt x="1106" y="519"/>
                    <a:pt x="1106" y="519"/>
                  </a:cubicBezTo>
                  <a:cubicBezTo>
                    <a:pt x="1106" y="196"/>
                    <a:pt x="903" y="0"/>
                    <a:pt x="587" y="0"/>
                  </a:cubicBezTo>
                  <a:cubicBezTo>
                    <a:pt x="414" y="0"/>
                    <a:pt x="256" y="58"/>
                    <a:pt x="88" y="170"/>
                  </a:cubicBezTo>
                  <a:cubicBezTo>
                    <a:pt x="148" y="283"/>
                    <a:pt x="148" y="283"/>
                    <a:pt x="148" y="283"/>
                  </a:cubicBezTo>
                  <a:cubicBezTo>
                    <a:pt x="291" y="183"/>
                    <a:pt x="431" y="128"/>
                    <a:pt x="569" y="128"/>
                  </a:cubicBezTo>
                  <a:cubicBezTo>
                    <a:pt x="792" y="128"/>
                    <a:pt x="935" y="273"/>
                    <a:pt x="935" y="504"/>
                  </a:cubicBezTo>
                  <a:cubicBezTo>
                    <a:pt x="935" y="622"/>
                    <a:pt x="935" y="622"/>
                    <a:pt x="935" y="622"/>
                  </a:cubicBezTo>
                  <a:cubicBezTo>
                    <a:pt x="828" y="579"/>
                    <a:pt x="682" y="554"/>
                    <a:pt x="552" y="554"/>
                  </a:cubicBezTo>
                  <a:cubicBezTo>
                    <a:pt x="226" y="554"/>
                    <a:pt x="0" y="712"/>
                    <a:pt x="0" y="955"/>
                  </a:cubicBezTo>
                  <a:cubicBezTo>
                    <a:pt x="0" y="1171"/>
                    <a:pt x="181" y="1354"/>
                    <a:pt x="449" y="1354"/>
                  </a:cubicBezTo>
                  <a:cubicBezTo>
                    <a:pt x="637" y="1354"/>
                    <a:pt x="843" y="1264"/>
                    <a:pt x="955" y="1111"/>
                  </a:cubicBezTo>
                  <a:cubicBezTo>
                    <a:pt x="960" y="1213"/>
                    <a:pt x="960" y="1213"/>
                    <a:pt x="960" y="1213"/>
                  </a:cubicBezTo>
                  <a:cubicBezTo>
                    <a:pt x="965" y="1294"/>
                    <a:pt x="1030" y="1334"/>
                    <a:pt x="1098" y="1334"/>
                  </a:cubicBezTo>
                  <a:cubicBezTo>
                    <a:pt x="1116" y="1334"/>
                    <a:pt x="1138" y="1331"/>
                    <a:pt x="1166" y="1329"/>
                  </a:cubicBezTo>
                  <a:cubicBezTo>
                    <a:pt x="1166" y="1178"/>
                    <a:pt x="1166" y="1178"/>
                    <a:pt x="1166" y="1178"/>
                  </a:cubicBezTo>
                  <a:cubicBezTo>
                    <a:pt x="1123" y="1178"/>
                    <a:pt x="1106" y="1156"/>
                    <a:pt x="1106" y="1108"/>
                  </a:cubicBezTo>
                  <a:close/>
                  <a:moveTo>
                    <a:pt x="935" y="943"/>
                  </a:moveTo>
                  <a:cubicBezTo>
                    <a:pt x="935" y="973"/>
                    <a:pt x="915" y="1010"/>
                    <a:pt x="893" y="1040"/>
                  </a:cubicBezTo>
                  <a:cubicBezTo>
                    <a:pt x="807" y="1153"/>
                    <a:pt x="642" y="1224"/>
                    <a:pt x="491" y="1224"/>
                  </a:cubicBezTo>
                  <a:cubicBezTo>
                    <a:pt x="273" y="1224"/>
                    <a:pt x="166" y="1078"/>
                    <a:pt x="166" y="940"/>
                  </a:cubicBezTo>
                  <a:cubicBezTo>
                    <a:pt x="166" y="767"/>
                    <a:pt x="334" y="662"/>
                    <a:pt x="577" y="662"/>
                  </a:cubicBezTo>
                  <a:cubicBezTo>
                    <a:pt x="695" y="662"/>
                    <a:pt x="822" y="687"/>
                    <a:pt x="935" y="730"/>
                  </a:cubicBezTo>
                  <a:lnTo>
                    <a:pt x="935"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5" name="Freeform 118">
              <a:extLst>
                <a:ext uri="{FF2B5EF4-FFF2-40B4-BE49-F238E27FC236}">
                  <a16:creationId xmlns:a16="http://schemas.microsoft.com/office/drawing/2014/main" id="{9281F63E-A056-44C4-98F5-D76DCC1E8CF4}"/>
                </a:ext>
              </a:extLst>
            </p:cNvPr>
            <p:cNvSpPr>
              <a:spLocks/>
            </p:cNvSpPr>
            <p:nvPr userDrawn="1"/>
          </p:nvSpPr>
          <p:spPr bwMode="white">
            <a:xfrm>
              <a:off x="4894" y="2245"/>
              <a:ext cx="105" cy="134"/>
            </a:xfrm>
            <a:custGeom>
              <a:avLst/>
              <a:gdLst>
                <a:gd name="T0" fmla="*/ 0 w 1058"/>
                <a:gd name="T1" fmla="*/ 1158 h 1354"/>
                <a:gd name="T2" fmla="*/ 78 w 1058"/>
                <a:gd name="T3" fmla="*/ 1043 h 1354"/>
                <a:gd name="T4" fmla="*/ 547 w 1058"/>
                <a:gd name="T5" fmla="*/ 1224 h 1354"/>
                <a:gd name="T6" fmla="*/ 893 w 1058"/>
                <a:gd name="T7" fmla="*/ 978 h 1354"/>
                <a:gd name="T8" fmla="*/ 499 w 1058"/>
                <a:gd name="T9" fmla="*/ 730 h 1354"/>
                <a:gd name="T10" fmla="*/ 60 w 1058"/>
                <a:gd name="T11" fmla="*/ 396 h 1354"/>
                <a:gd name="T12" fmla="*/ 549 w 1058"/>
                <a:gd name="T13" fmla="*/ 0 h 1354"/>
                <a:gd name="T14" fmla="*/ 1021 w 1058"/>
                <a:gd name="T15" fmla="*/ 178 h 1354"/>
                <a:gd name="T16" fmla="*/ 938 w 1058"/>
                <a:gd name="T17" fmla="*/ 278 h 1354"/>
                <a:gd name="T18" fmla="*/ 544 w 1058"/>
                <a:gd name="T19" fmla="*/ 128 h 1354"/>
                <a:gd name="T20" fmla="*/ 223 w 1058"/>
                <a:gd name="T21" fmla="*/ 371 h 1354"/>
                <a:gd name="T22" fmla="*/ 549 w 1058"/>
                <a:gd name="T23" fmla="*/ 594 h 1354"/>
                <a:gd name="T24" fmla="*/ 1058 w 1058"/>
                <a:gd name="T25" fmla="*/ 963 h 1354"/>
                <a:gd name="T26" fmla="*/ 549 w 1058"/>
                <a:gd name="T27" fmla="*/ 1354 h 1354"/>
                <a:gd name="T28" fmla="*/ 0 w 1058"/>
                <a:gd name="T29" fmla="*/ 115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8" h="1354">
                  <a:moveTo>
                    <a:pt x="0" y="1158"/>
                  </a:moveTo>
                  <a:cubicBezTo>
                    <a:pt x="78" y="1043"/>
                    <a:pt x="78" y="1043"/>
                    <a:pt x="78" y="1043"/>
                  </a:cubicBezTo>
                  <a:cubicBezTo>
                    <a:pt x="223" y="1163"/>
                    <a:pt x="374" y="1224"/>
                    <a:pt x="547" y="1224"/>
                  </a:cubicBezTo>
                  <a:cubicBezTo>
                    <a:pt x="755" y="1224"/>
                    <a:pt x="893" y="1133"/>
                    <a:pt x="893" y="978"/>
                  </a:cubicBezTo>
                  <a:cubicBezTo>
                    <a:pt x="893" y="832"/>
                    <a:pt x="763" y="792"/>
                    <a:pt x="499" y="730"/>
                  </a:cubicBezTo>
                  <a:cubicBezTo>
                    <a:pt x="196" y="654"/>
                    <a:pt x="60" y="602"/>
                    <a:pt x="60" y="396"/>
                  </a:cubicBezTo>
                  <a:cubicBezTo>
                    <a:pt x="60" y="133"/>
                    <a:pt x="281" y="0"/>
                    <a:pt x="549" y="0"/>
                  </a:cubicBezTo>
                  <a:cubicBezTo>
                    <a:pt x="750" y="0"/>
                    <a:pt x="920" y="73"/>
                    <a:pt x="1021" y="178"/>
                  </a:cubicBezTo>
                  <a:cubicBezTo>
                    <a:pt x="938" y="278"/>
                    <a:pt x="938" y="278"/>
                    <a:pt x="938" y="278"/>
                  </a:cubicBezTo>
                  <a:cubicBezTo>
                    <a:pt x="840" y="178"/>
                    <a:pt x="692" y="128"/>
                    <a:pt x="544" y="128"/>
                  </a:cubicBezTo>
                  <a:cubicBezTo>
                    <a:pt x="366" y="128"/>
                    <a:pt x="223" y="201"/>
                    <a:pt x="223" y="371"/>
                  </a:cubicBezTo>
                  <a:cubicBezTo>
                    <a:pt x="223" y="509"/>
                    <a:pt x="316" y="539"/>
                    <a:pt x="549" y="594"/>
                  </a:cubicBezTo>
                  <a:cubicBezTo>
                    <a:pt x="885" y="674"/>
                    <a:pt x="1058" y="739"/>
                    <a:pt x="1058" y="963"/>
                  </a:cubicBezTo>
                  <a:cubicBezTo>
                    <a:pt x="1058" y="1201"/>
                    <a:pt x="858" y="1354"/>
                    <a:pt x="549" y="1354"/>
                  </a:cubicBezTo>
                  <a:cubicBezTo>
                    <a:pt x="346" y="1354"/>
                    <a:pt x="141" y="1286"/>
                    <a:pt x="0" y="11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6" name="Freeform 119">
              <a:extLst>
                <a:ext uri="{FF2B5EF4-FFF2-40B4-BE49-F238E27FC236}">
                  <a16:creationId xmlns:a16="http://schemas.microsoft.com/office/drawing/2014/main" id="{D567FE54-A195-402C-B974-984EAAFF60C8}"/>
                </a:ext>
              </a:extLst>
            </p:cNvPr>
            <p:cNvSpPr>
              <a:spLocks/>
            </p:cNvSpPr>
            <p:nvPr userDrawn="1"/>
          </p:nvSpPr>
          <p:spPr bwMode="white">
            <a:xfrm>
              <a:off x="5017" y="2245"/>
              <a:ext cx="119" cy="134"/>
            </a:xfrm>
            <a:custGeom>
              <a:avLst/>
              <a:gdLst>
                <a:gd name="T0" fmla="*/ 655 w 1199"/>
                <a:gd name="T1" fmla="*/ 0 h 1354"/>
                <a:gd name="T2" fmla="*/ 1186 w 1199"/>
                <a:gd name="T3" fmla="*/ 311 h 1354"/>
                <a:gd name="T4" fmla="*/ 1021 w 1199"/>
                <a:gd name="T5" fmla="*/ 364 h 1354"/>
                <a:gd name="T6" fmla="*/ 650 w 1199"/>
                <a:gd name="T7" fmla="*/ 150 h 1354"/>
                <a:gd name="T8" fmla="*/ 176 w 1199"/>
                <a:gd name="T9" fmla="*/ 672 h 1354"/>
                <a:gd name="T10" fmla="*/ 652 w 1199"/>
                <a:gd name="T11" fmla="*/ 1204 h 1354"/>
                <a:gd name="T12" fmla="*/ 1033 w 1199"/>
                <a:gd name="T13" fmla="*/ 980 h 1354"/>
                <a:gd name="T14" fmla="*/ 1199 w 1199"/>
                <a:gd name="T15" fmla="*/ 1031 h 1354"/>
                <a:gd name="T16" fmla="*/ 657 w 1199"/>
                <a:gd name="T17" fmla="*/ 1354 h 1354"/>
                <a:gd name="T18" fmla="*/ 0 w 1199"/>
                <a:gd name="T19" fmla="*/ 672 h 1354"/>
                <a:gd name="T20" fmla="*/ 655 w 1199"/>
                <a:gd name="T21"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1354">
                  <a:moveTo>
                    <a:pt x="655" y="0"/>
                  </a:moveTo>
                  <a:cubicBezTo>
                    <a:pt x="900" y="0"/>
                    <a:pt x="1093" y="120"/>
                    <a:pt x="1186" y="311"/>
                  </a:cubicBezTo>
                  <a:cubicBezTo>
                    <a:pt x="1021" y="364"/>
                    <a:pt x="1021" y="364"/>
                    <a:pt x="1021" y="364"/>
                  </a:cubicBezTo>
                  <a:cubicBezTo>
                    <a:pt x="948" y="231"/>
                    <a:pt x="808" y="150"/>
                    <a:pt x="650" y="150"/>
                  </a:cubicBezTo>
                  <a:cubicBezTo>
                    <a:pt x="384" y="150"/>
                    <a:pt x="176" y="374"/>
                    <a:pt x="176" y="672"/>
                  </a:cubicBezTo>
                  <a:cubicBezTo>
                    <a:pt x="176" y="968"/>
                    <a:pt x="392" y="1204"/>
                    <a:pt x="652" y="1204"/>
                  </a:cubicBezTo>
                  <a:cubicBezTo>
                    <a:pt x="818" y="1204"/>
                    <a:pt x="993" y="1101"/>
                    <a:pt x="1033" y="980"/>
                  </a:cubicBezTo>
                  <a:cubicBezTo>
                    <a:pt x="1199" y="1031"/>
                    <a:pt x="1199" y="1031"/>
                    <a:pt x="1199" y="1031"/>
                  </a:cubicBezTo>
                  <a:cubicBezTo>
                    <a:pt x="1129" y="1218"/>
                    <a:pt x="908" y="1354"/>
                    <a:pt x="657" y="1354"/>
                  </a:cubicBezTo>
                  <a:cubicBezTo>
                    <a:pt x="279" y="1354"/>
                    <a:pt x="0" y="1043"/>
                    <a:pt x="0" y="672"/>
                  </a:cubicBezTo>
                  <a:cubicBezTo>
                    <a:pt x="0" y="301"/>
                    <a:pt x="269" y="0"/>
                    <a:pt x="6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7" name="Rectangle 120">
              <a:extLst>
                <a:ext uri="{FF2B5EF4-FFF2-40B4-BE49-F238E27FC236}">
                  <a16:creationId xmlns:a16="http://schemas.microsoft.com/office/drawing/2014/main" id="{F6CE58D9-78AF-4C89-9994-AEAFFE2F2C96}"/>
                </a:ext>
              </a:extLst>
            </p:cNvPr>
            <p:cNvSpPr>
              <a:spLocks noChangeArrowheads="1"/>
            </p:cNvSpPr>
            <p:nvPr userDrawn="1"/>
          </p:nvSpPr>
          <p:spPr bwMode="white">
            <a:xfrm>
              <a:off x="5162" y="2196"/>
              <a:ext cx="17"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8" name="Rectangle 121">
              <a:extLst>
                <a:ext uri="{FF2B5EF4-FFF2-40B4-BE49-F238E27FC236}">
                  <a16:creationId xmlns:a16="http://schemas.microsoft.com/office/drawing/2014/main" id="{CC88DCCA-828D-4772-90C7-CFB33B612A0B}"/>
                </a:ext>
              </a:extLst>
            </p:cNvPr>
            <p:cNvSpPr>
              <a:spLocks noChangeArrowheads="1"/>
            </p:cNvSpPr>
            <p:nvPr userDrawn="1"/>
          </p:nvSpPr>
          <p:spPr bwMode="white">
            <a:xfrm>
              <a:off x="5162" y="2248"/>
              <a:ext cx="17" cy="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9" name="Freeform 122">
              <a:extLst>
                <a:ext uri="{FF2B5EF4-FFF2-40B4-BE49-F238E27FC236}">
                  <a16:creationId xmlns:a16="http://schemas.microsoft.com/office/drawing/2014/main" id="{9831F6F7-092E-49B2-8F41-ED54152B2CF7}"/>
                </a:ext>
              </a:extLst>
            </p:cNvPr>
            <p:cNvSpPr>
              <a:spLocks noEditPoints="1"/>
            </p:cNvSpPr>
            <p:nvPr userDrawn="1"/>
          </p:nvSpPr>
          <p:spPr bwMode="white">
            <a:xfrm>
              <a:off x="5207" y="2245"/>
              <a:ext cx="128" cy="134"/>
            </a:xfrm>
            <a:custGeom>
              <a:avLst/>
              <a:gdLst>
                <a:gd name="T0" fmla="*/ 1301 w 1301"/>
                <a:gd name="T1" fmla="*/ 669 h 1354"/>
                <a:gd name="T2" fmla="*/ 654 w 1301"/>
                <a:gd name="T3" fmla="*/ 0 h 1354"/>
                <a:gd name="T4" fmla="*/ 0 w 1301"/>
                <a:gd name="T5" fmla="*/ 672 h 1354"/>
                <a:gd name="T6" fmla="*/ 657 w 1301"/>
                <a:gd name="T7" fmla="*/ 1354 h 1354"/>
                <a:gd name="T8" fmla="*/ 1211 w 1301"/>
                <a:gd name="T9" fmla="*/ 1028 h 1354"/>
                <a:gd name="T10" fmla="*/ 1063 w 1301"/>
                <a:gd name="T11" fmla="*/ 988 h 1354"/>
                <a:gd name="T12" fmla="*/ 662 w 1301"/>
                <a:gd name="T13" fmla="*/ 1224 h 1354"/>
                <a:gd name="T14" fmla="*/ 180 w 1301"/>
                <a:gd name="T15" fmla="*/ 737 h 1354"/>
                <a:gd name="T16" fmla="*/ 1296 w 1301"/>
                <a:gd name="T17" fmla="*/ 737 h 1354"/>
                <a:gd name="T18" fmla="*/ 1301 w 1301"/>
                <a:gd name="T19" fmla="*/ 669 h 1354"/>
                <a:gd name="T20" fmla="*/ 175 w 1301"/>
                <a:gd name="T21" fmla="*/ 607 h 1354"/>
                <a:gd name="T22" fmla="*/ 654 w 1301"/>
                <a:gd name="T23" fmla="*/ 133 h 1354"/>
                <a:gd name="T24" fmla="*/ 1138 w 1301"/>
                <a:gd name="T25" fmla="*/ 607 h 1354"/>
                <a:gd name="T26" fmla="*/ 175 w 1301"/>
                <a:gd name="T27" fmla="*/ 60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1354">
                  <a:moveTo>
                    <a:pt x="1301" y="669"/>
                  </a:moveTo>
                  <a:cubicBezTo>
                    <a:pt x="1299" y="311"/>
                    <a:pt x="1035" y="0"/>
                    <a:pt x="654" y="0"/>
                  </a:cubicBezTo>
                  <a:cubicBezTo>
                    <a:pt x="276" y="0"/>
                    <a:pt x="0" y="306"/>
                    <a:pt x="0" y="672"/>
                  </a:cubicBezTo>
                  <a:cubicBezTo>
                    <a:pt x="0" y="1043"/>
                    <a:pt x="276" y="1354"/>
                    <a:pt x="657" y="1354"/>
                  </a:cubicBezTo>
                  <a:cubicBezTo>
                    <a:pt x="908" y="1354"/>
                    <a:pt x="1130" y="1218"/>
                    <a:pt x="1211" y="1028"/>
                  </a:cubicBezTo>
                  <a:cubicBezTo>
                    <a:pt x="1063" y="988"/>
                    <a:pt x="1063" y="988"/>
                    <a:pt x="1063" y="988"/>
                  </a:cubicBezTo>
                  <a:cubicBezTo>
                    <a:pt x="1003" y="1128"/>
                    <a:pt x="835" y="1224"/>
                    <a:pt x="662" y="1224"/>
                  </a:cubicBezTo>
                  <a:cubicBezTo>
                    <a:pt x="411" y="1224"/>
                    <a:pt x="200" y="1018"/>
                    <a:pt x="180" y="737"/>
                  </a:cubicBezTo>
                  <a:cubicBezTo>
                    <a:pt x="1296" y="737"/>
                    <a:pt x="1296" y="737"/>
                    <a:pt x="1296" y="737"/>
                  </a:cubicBezTo>
                  <a:cubicBezTo>
                    <a:pt x="1299" y="727"/>
                    <a:pt x="1301" y="694"/>
                    <a:pt x="1301" y="669"/>
                  </a:cubicBezTo>
                  <a:close/>
                  <a:moveTo>
                    <a:pt x="175" y="607"/>
                  </a:moveTo>
                  <a:cubicBezTo>
                    <a:pt x="193" y="331"/>
                    <a:pt x="398" y="133"/>
                    <a:pt x="654" y="133"/>
                  </a:cubicBezTo>
                  <a:cubicBezTo>
                    <a:pt x="910" y="133"/>
                    <a:pt x="1116" y="329"/>
                    <a:pt x="1138" y="607"/>
                  </a:cubicBezTo>
                  <a:lnTo>
                    <a:pt x="175"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0" name="Freeform 123">
              <a:extLst>
                <a:ext uri="{FF2B5EF4-FFF2-40B4-BE49-F238E27FC236}">
                  <a16:creationId xmlns:a16="http://schemas.microsoft.com/office/drawing/2014/main" id="{3ADA39F5-AC6A-4502-86B8-B4C7BFF2B676}"/>
                </a:ext>
              </a:extLst>
            </p:cNvPr>
            <p:cNvSpPr>
              <a:spLocks/>
            </p:cNvSpPr>
            <p:nvPr userDrawn="1"/>
          </p:nvSpPr>
          <p:spPr bwMode="white">
            <a:xfrm>
              <a:off x="5360" y="2245"/>
              <a:ext cx="109" cy="131"/>
            </a:xfrm>
            <a:custGeom>
              <a:avLst/>
              <a:gdLst>
                <a:gd name="T0" fmla="*/ 1098 w 1098"/>
                <a:gd name="T1" fmla="*/ 1329 h 1329"/>
                <a:gd name="T2" fmla="*/ 927 w 1098"/>
                <a:gd name="T3" fmla="*/ 1329 h 1329"/>
                <a:gd name="T4" fmla="*/ 927 w 1098"/>
                <a:gd name="T5" fmla="*/ 599 h 1329"/>
                <a:gd name="T6" fmla="*/ 649 w 1098"/>
                <a:gd name="T7" fmla="*/ 155 h 1329"/>
                <a:gd name="T8" fmla="*/ 170 w 1098"/>
                <a:gd name="T9" fmla="*/ 529 h 1329"/>
                <a:gd name="T10" fmla="*/ 170 w 1098"/>
                <a:gd name="T11" fmla="*/ 1329 h 1329"/>
                <a:gd name="T12" fmla="*/ 0 w 1098"/>
                <a:gd name="T13" fmla="*/ 1329 h 1329"/>
                <a:gd name="T14" fmla="*/ 0 w 1098"/>
                <a:gd name="T15" fmla="*/ 23 h 1329"/>
                <a:gd name="T16" fmla="*/ 155 w 1098"/>
                <a:gd name="T17" fmla="*/ 23 h 1329"/>
                <a:gd name="T18" fmla="*/ 155 w 1098"/>
                <a:gd name="T19" fmla="*/ 318 h 1329"/>
                <a:gd name="T20" fmla="*/ 709 w 1098"/>
                <a:gd name="T21" fmla="*/ 0 h 1329"/>
                <a:gd name="T22" fmla="*/ 1098 w 1098"/>
                <a:gd name="T23" fmla="*/ 564 h 1329"/>
                <a:gd name="T24" fmla="*/ 1098 w 1098"/>
                <a:gd name="T25" fmla="*/ 1329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329">
                  <a:moveTo>
                    <a:pt x="1098" y="1329"/>
                  </a:moveTo>
                  <a:cubicBezTo>
                    <a:pt x="927" y="1329"/>
                    <a:pt x="927" y="1329"/>
                    <a:pt x="927" y="1329"/>
                  </a:cubicBezTo>
                  <a:cubicBezTo>
                    <a:pt x="927" y="599"/>
                    <a:pt x="927" y="599"/>
                    <a:pt x="927" y="599"/>
                  </a:cubicBezTo>
                  <a:cubicBezTo>
                    <a:pt x="927" y="291"/>
                    <a:pt x="840" y="155"/>
                    <a:pt x="649" y="155"/>
                  </a:cubicBezTo>
                  <a:cubicBezTo>
                    <a:pt x="446" y="155"/>
                    <a:pt x="236" y="313"/>
                    <a:pt x="170" y="529"/>
                  </a:cubicBezTo>
                  <a:cubicBezTo>
                    <a:pt x="170" y="1329"/>
                    <a:pt x="170" y="1329"/>
                    <a:pt x="170" y="1329"/>
                  </a:cubicBezTo>
                  <a:cubicBezTo>
                    <a:pt x="0" y="1329"/>
                    <a:pt x="0" y="1329"/>
                    <a:pt x="0" y="1329"/>
                  </a:cubicBezTo>
                  <a:cubicBezTo>
                    <a:pt x="0" y="23"/>
                    <a:pt x="0" y="23"/>
                    <a:pt x="0" y="23"/>
                  </a:cubicBezTo>
                  <a:cubicBezTo>
                    <a:pt x="155" y="23"/>
                    <a:pt x="155" y="23"/>
                    <a:pt x="155" y="23"/>
                  </a:cubicBezTo>
                  <a:cubicBezTo>
                    <a:pt x="155" y="318"/>
                    <a:pt x="155" y="318"/>
                    <a:pt x="155" y="318"/>
                  </a:cubicBezTo>
                  <a:cubicBezTo>
                    <a:pt x="261" y="128"/>
                    <a:pt x="479" y="0"/>
                    <a:pt x="709" y="0"/>
                  </a:cubicBezTo>
                  <a:cubicBezTo>
                    <a:pt x="1003" y="0"/>
                    <a:pt x="1098" y="221"/>
                    <a:pt x="1098" y="564"/>
                  </a:cubicBezTo>
                  <a:lnTo>
                    <a:pt x="1098" y="1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1" name="Freeform 124">
              <a:extLst>
                <a:ext uri="{FF2B5EF4-FFF2-40B4-BE49-F238E27FC236}">
                  <a16:creationId xmlns:a16="http://schemas.microsoft.com/office/drawing/2014/main" id="{45B7B034-EA70-4BB9-BF6B-8FF1DF4A13A3}"/>
                </a:ext>
              </a:extLst>
            </p:cNvPr>
            <p:cNvSpPr>
              <a:spLocks/>
            </p:cNvSpPr>
            <p:nvPr userDrawn="1"/>
          </p:nvSpPr>
          <p:spPr bwMode="white">
            <a:xfrm>
              <a:off x="5495" y="2245"/>
              <a:ext cx="119" cy="134"/>
            </a:xfrm>
            <a:custGeom>
              <a:avLst/>
              <a:gdLst>
                <a:gd name="T0" fmla="*/ 654 w 1199"/>
                <a:gd name="T1" fmla="*/ 0 h 1354"/>
                <a:gd name="T2" fmla="*/ 1186 w 1199"/>
                <a:gd name="T3" fmla="*/ 311 h 1354"/>
                <a:gd name="T4" fmla="*/ 1021 w 1199"/>
                <a:gd name="T5" fmla="*/ 364 h 1354"/>
                <a:gd name="T6" fmla="*/ 650 w 1199"/>
                <a:gd name="T7" fmla="*/ 150 h 1354"/>
                <a:gd name="T8" fmla="*/ 176 w 1199"/>
                <a:gd name="T9" fmla="*/ 672 h 1354"/>
                <a:gd name="T10" fmla="*/ 652 w 1199"/>
                <a:gd name="T11" fmla="*/ 1204 h 1354"/>
                <a:gd name="T12" fmla="*/ 1033 w 1199"/>
                <a:gd name="T13" fmla="*/ 980 h 1354"/>
                <a:gd name="T14" fmla="*/ 1199 w 1199"/>
                <a:gd name="T15" fmla="*/ 1031 h 1354"/>
                <a:gd name="T16" fmla="*/ 657 w 1199"/>
                <a:gd name="T17" fmla="*/ 1354 h 1354"/>
                <a:gd name="T18" fmla="*/ 0 w 1199"/>
                <a:gd name="T19" fmla="*/ 672 h 1354"/>
                <a:gd name="T20" fmla="*/ 654 w 1199"/>
                <a:gd name="T21"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1354">
                  <a:moveTo>
                    <a:pt x="654" y="0"/>
                  </a:moveTo>
                  <a:cubicBezTo>
                    <a:pt x="900" y="0"/>
                    <a:pt x="1093" y="120"/>
                    <a:pt x="1186" y="311"/>
                  </a:cubicBezTo>
                  <a:cubicBezTo>
                    <a:pt x="1021" y="364"/>
                    <a:pt x="1021" y="364"/>
                    <a:pt x="1021" y="364"/>
                  </a:cubicBezTo>
                  <a:cubicBezTo>
                    <a:pt x="948" y="231"/>
                    <a:pt x="807" y="150"/>
                    <a:pt x="650" y="150"/>
                  </a:cubicBezTo>
                  <a:cubicBezTo>
                    <a:pt x="384" y="150"/>
                    <a:pt x="176" y="374"/>
                    <a:pt x="176" y="672"/>
                  </a:cubicBezTo>
                  <a:cubicBezTo>
                    <a:pt x="176" y="968"/>
                    <a:pt x="391" y="1204"/>
                    <a:pt x="652" y="1204"/>
                  </a:cubicBezTo>
                  <a:cubicBezTo>
                    <a:pt x="818" y="1204"/>
                    <a:pt x="993" y="1101"/>
                    <a:pt x="1033" y="980"/>
                  </a:cubicBezTo>
                  <a:cubicBezTo>
                    <a:pt x="1199" y="1031"/>
                    <a:pt x="1199" y="1031"/>
                    <a:pt x="1199" y="1031"/>
                  </a:cubicBezTo>
                  <a:cubicBezTo>
                    <a:pt x="1128" y="1218"/>
                    <a:pt x="908" y="1354"/>
                    <a:pt x="657" y="1354"/>
                  </a:cubicBezTo>
                  <a:cubicBezTo>
                    <a:pt x="279" y="1354"/>
                    <a:pt x="0" y="1043"/>
                    <a:pt x="0" y="672"/>
                  </a:cubicBezTo>
                  <a:cubicBezTo>
                    <a:pt x="0" y="301"/>
                    <a:pt x="269" y="0"/>
                    <a:pt x="65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2" name="Freeform 125">
              <a:extLst>
                <a:ext uri="{FF2B5EF4-FFF2-40B4-BE49-F238E27FC236}">
                  <a16:creationId xmlns:a16="http://schemas.microsoft.com/office/drawing/2014/main" id="{E05EF9CD-A4C7-4AEE-BA73-702E27F8A0C2}"/>
                </a:ext>
              </a:extLst>
            </p:cNvPr>
            <p:cNvSpPr>
              <a:spLocks noEditPoints="1"/>
            </p:cNvSpPr>
            <p:nvPr userDrawn="1"/>
          </p:nvSpPr>
          <p:spPr bwMode="white">
            <a:xfrm>
              <a:off x="5632" y="2245"/>
              <a:ext cx="128" cy="134"/>
            </a:xfrm>
            <a:custGeom>
              <a:avLst/>
              <a:gdLst>
                <a:gd name="T0" fmla="*/ 1301 w 1301"/>
                <a:gd name="T1" fmla="*/ 669 h 1354"/>
                <a:gd name="T2" fmla="*/ 655 w 1301"/>
                <a:gd name="T3" fmla="*/ 0 h 1354"/>
                <a:gd name="T4" fmla="*/ 0 w 1301"/>
                <a:gd name="T5" fmla="*/ 672 h 1354"/>
                <a:gd name="T6" fmla="*/ 657 w 1301"/>
                <a:gd name="T7" fmla="*/ 1354 h 1354"/>
                <a:gd name="T8" fmla="*/ 1211 w 1301"/>
                <a:gd name="T9" fmla="*/ 1028 h 1354"/>
                <a:gd name="T10" fmla="*/ 1063 w 1301"/>
                <a:gd name="T11" fmla="*/ 988 h 1354"/>
                <a:gd name="T12" fmla="*/ 662 w 1301"/>
                <a:gd name="T13" fmla="*/ 1224 h 1354"/>
                <a:gd name="T14" fmla="*/ 181 w 1301"/>
                <a:gd name="T15" fmla="*/ 737 h 1354"/>
                <a:gd name="T16" fmla="*/ 1296 w 1301"/>
                <a:gd name="T17" fmla="*/ 737 h 1354"/>
                <a:gd name="T18" fmla="*/ 1301 w 1301"/>
                <a:gd name="T19" fmla="*/ 669 h 1354"/>
                <a:gd name="T20" fmla="*/ 176 w 1301"/>
                <a:gd name="T21" fmla="*/ 607 h 1354"/>
                <a:gd name="T22" fmla="*/ 655 w 1301"/>
                <a:gd name="T23" fmla="*/ 133 h 1354"/>
                <a:gd name="T24" fmla="*/ 1138 w 1301"/>
                <a:gd name="T25" fmla="*/ 607 h 1354"/>
                <a:gd name="T26" fmla="*/ 176 w 1301"/>
                <a:gd name="T27" fmla="*/ 60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1354">
                  <a:moveTo>
                    <a:pt x="1301" y="669"/>
                  </a:moveTo>
                  <a:cubicBezTo>
                    <a:pt x="1299" y="311"/>
                    <a:pt x="1036" y="0"/>
                    <a:pt x="655" y="0"/>
                  </a:cubicBezTo>
                  <a:cubicBezTo>
                    <a:pt x="276" y="0"/>
                    <a:pt x="0" y="306"/>
                    <a:pt x="0" y="672"/>
                  </a:cubicBezTo>
                  <a:cubicBezTo>
                    <a:pt x="0" y="1043"/>
                    <a:pt x="276" y="1354"/>
                    <a:pt x="657" y="1354"/>
                  </a:cubicBezTo>
                  <a:cubicBezTo>
                    <a:pt x="908" y="1354"/>
                    <a:pt x="1131" y="1218"/>
                    <a:pt x="1211" y="1028"/>
                  </a:cubicBezTo>
                  <a:cubicBezTo>
                    <a:pt x="1063" y="988"/>
                    <a:pt x="1063" y="988"/>
                    <a:pt x="1063" y="988"/>
                  </a:cubicBezTo>
                  <a:cubicBezTo>
                    <a:pt x="1003" y="1128"/>
                    <a:pt x="835" y="1224"/>
                    <a:pt x="662" y="1224"/>
                  </a:cubicBezTo>
                  <a:cubicBezTo>
                    <a:pt x="411" y="1224"/>
                    <a:pt x="201" y="1018"/>
                    <a:pt x="181" y="737"/>
                  </a:cubicBezTo>
                  <a:cubicBezTo>
                    <a:pt x="1296" y="737"/>
                    <a:pt x="1296" y="737"/>
                    <a:pt x="1296" y="737"/>
                  </a:cubicBezTo>
                  <a:cubicBezTo>
                    <a:pt x="1299" y="727"/>
                    <a:pt x="1301" y="694"/>
                    <a:pt x="1301" y="669"/>
                  </a:cubicBezTo>
                  <a:close/>
                  <a:moveTo>
                    <a:pt x="176" y="607"/>
                  </a:moveTo>
                  <a:cubicBezTo>
                    <a:pt x="193" y="331"/>
                    <a:pt x="399" y="133"/>
                    <a:pt x="655" y="133"/>
                  </a:cubicBezTo>
                  <a:cubicBezTo>
                    <a:pt x="910" y="133"/>
                    <a:pt x="1116" y="329"/>
                    <a:pt x="1138" y="607"/>
                  </a:cubicBezTo>
                  <a:lnTo>
                    <a:pt x="176"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3" name="Rectangle 126">
              <a:extLst>
                <a:ext uri="{FF2B5EF4-FFF2-40B4-BE49-F238E27FC236}">
                  <a16:creationId xmlns:a16="http://schemas.microsoft.com/office/drawing/2014/main" id="{2A319897-42FB-46C8-9BE1-17855BEE7DDA}"/>
                </a:ext>
              </a:extLst>
            </p:cNvPr>
            <p:cNvSpPr>
              <a:spLocks noChangeArrowheads="1"/>
            </p:cNvSpPr>
            <p:nvPr userDrawn="1"/>
          </p:nvSpPr>
          <p:spPr bwMode="white">
            <a:xfrm>
              <a:off x="2963" y="1678"/>
              <a:ext cx="6" cy="9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4" name="Freeform 127">
              <a:extLst>
                <a:ext uri="{FF2B5EF4-FFF2-40B4-BE49-F238E27FC236}">
                  <a16:creationId xmlns:a16="http://schemas.microsoft.com/office/drawing/2014/main" id="{C3206B5A-C83C-433F-9B9A-D50538226292}"/>
                </a:ext>
              </a:extLst>
            </p:cNvPr>
            <p:cNvSpPr>
              <a:spLocks/>
            </p:cNvSpPr>
            <p:nvPr userDrawn="1"/>
          </p:nvSpPr>
          <p:spPr bwMode="white">
            <a:xfrm>
              <a:off x="508" y="2372"/>
              <a:ext cx="97" cy="123"/>
            </a:xfrm>
            <a:custGeom>
              <a:avLst/>
              <a:gdLst>
                <a:gd name="T0" fmla="*/ 97 w 97"/>
                <a:gd name="T1" fmla="*/ 0 h 123"/>
                <a:gd name="T2" fmla="*/ 97 w 97"/>
                <a:gd name="T3" fmla="*/ 123 h 123"/>
                <a:gd name="T4" fmla="*/ 85 w 97"/>
                <a:gd name="T5" fmla="*/ 123 h 123"/>
                <a:gd name="T6" fmla="*/ 85 w 97"/>
                <a:gd name="T7" fmla="*/ 65 h 123"/>
                <a:gd name="T8" fmla="*/ 12 w 97"/>
                <a:gd name="T9" fmla="*/ 65 h 123"/>
                <a:gd name="T10" fmla="*/ 12 w 97"/>
                <a:gd name="T11" fmla="*/ 123 h 123"/>
                <a:gd name="T12" fmla="*/ 0 w 97"/>
                <a:gd name="T13" fmla="*/ 123 h 123"/>
                <a:gd name="T14" fmla="*/ 0 w 97"/>
                <a:gd name="T15" fmla="*/ 0 h 123"/>
                <a:gd name="T16" fmla="*/ 12 w 97"/>
                <a:gd name="T17" fmla="*/ 0 h 123"/>
                <a:gd name="T18" fmla="*/ 12 w 97"/>
                <a:gd name="T19" fmla="*/ 55 h 123"/>
                <a:gd name="T20" fmla="*/ 85 w 97"/>
                <a:gd name="T21" fmla="*/ 55 h 123"/>
                <a:gd name="T22" fmla="*/ 85 w 97"/>
                <a:gd name="T23" fmla="*/ 0 h 123"/>
                <a:gd name="T24" fmla="*/ 97 w 97"/>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3">
                  <a:moveTo>
                    <a:pt x="97" y="0"/>
                  </a:moveTo>
                  <a:lnTo>
                    <a:pt x="97" y="123"/>
                  </a:lnTo>
                  <a:lnTo>
                    <a:pt x="85" y="123"/>
                  </a:lnTo>
                  <a:lnTo>
                    <a:pt x="85" y="65"/>
                  </a:lnTo>
                  <a:lnTo>
                    <a:pt x="12" y="65"/>
                  </a:lnTo>
                  <a:lnTo>
                    <a:pt x="12" y="123"/>
                  </a:lnTo>
                  <a:lnTo>
                    <a:pt x="0" y="123"/>
                  </a:lnTo>
                  <a:lnTo>
                    <a:pt x="0" y="0"/>
                  </a:lnTo>
                  <a:lnTo>
                    <a:pt x="12" y="0"/>
                  </a:lnTo>
                  <a:lnTo>
                    <a:pt x="12" y="55"/>
                  </a:lnTo>
                  <a:lnTo>
                    <a:pt x="85" y="55"/>
                  </a:lnTo>
                  <a:lnTo>
                    <a:pt x="85" y="0"/>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5" name="Freeform 128">
              <a:extLst>
                <a:ext uri="{FF2B5EF4-FFF2-40B4-BE49-F238E27FC236}">
                  <a16:creationId xmlns:a16="http://schemas.microsoft.com/office/drawing/2014/main" id="{B612FF99-7C54-43D6-AFD8-5B8DC0E70CA8}"/>
                </a:ext>
              </a:extLst>
            </p:cNvPr>
            <p:cNvSpPr>
              <a:spLocks noEditPoints="1"/>
            </p:cNvSpPr>
            <p:nvPr userDrawn="1"/>
          </p:nvSpPr>
          <p:spPr bwMode="white">
            <a:xfrm>
              <a:off x="627" y="2403"/>
              <a:ext cx="90" cy="93"/>
            </a:xfrm>
            <a:custGeom>
              <a:avLst/>
              <a:gdLst>
                <a:gd name="T0" fmla="*/ 907 w 907"/>
                <a:gd name="T1" fmla="*/ 467 h 944"/>
                <a:gd name="T2" fmla="*/ 456 w 907"/>
                <a:gd name="T3" fmla="*/ 0 h 944"/>
                <a:gd name="T4" fmla="*/ 0 w 907"/>
                <a:gd name="T5" fmla="*/ 469 h 944"/>
                <a:gd name="T6" fmla="*/ 458 w 907"/>
                <a:gd name="T7" fmla="*/ 944 h 944"/>
                <a:gd name="T8" fmla="*/ 844 w 907"/>
                <a:gd name="T9" fmla="*/ 717 h 944"/>
                <a:gd name="T10" fmla="*/ 741 w 907"/>
                <a:gd name="T11" fmla="*/ 689 h 944"/>
                <a:gd name="T12" fmla="*/ 461 w 907"/>
                <a:gd name="T13" fmla="*/ 854 h 944"/>
                <a:gd name="T14" fmla="*/ 126 w 907"/>
                <a:gd name="T15" fmla="*/ 514 h 944"/>
                <a:gd name="T16" fmla="*/ 904 w 907"/>
                <a:gd name="T17" fmla="*/ 514 h 944"/>
                <a:gd name="T18" fmla="*/ 907 w 907"/>
                <a:gd name="T19" fmla="*/ 467 h 944"/>
                <a:gd name="T20" fmla="*/ 122 w 907"/>
                <a:gd name="T21" fmla="*/ 424 h 944"/>
                <a:gd name="T22" fmla="*/ 456 w 907"/>
                <a:gd name="T23" fmla="*/ 93 h 944"/>
                <a:gd name="T24" fmla="*/ 793 w 907"/>
                <a:gd name="T25" fmla="*/ 424 h 944"/>
                <a:gd name="T26" fmla="*/ 122 w 907"/>
                <a:gd name="T27" fmla="*/ 42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7" h="944">
                  <a:moveTo>
                    <a:pt x="907" y="467"/>
                  </a:moveTo>
                  <a:cubicBezTo>
                    <a:pt x="905" y="217"/>
                    <a:pt x="722" y="0"/>
                    <a:pt x="456" y="0"/>
                  </a:cubicBezTo>
                  <a:cubicBezTo>
                    <a:pt x="192" y="0"/>
                    <a:pt x="0" y="214"/>
                    <a:pt x="0" y="469"/>
                  </a:cubicBezTo>
                  <a:cubicBezTo>
                    <a:pt x="0" y="728"/>
                    <a:pt x="192" y="944"/>
                    <a:pt x="458" y="944"/>
                  </a:cubicBezTo>
                  <a:cubicBezTo>
                    <a:pt x="632" y="944"/>
                    <a:pt x="788" y="850"/>
                    <a:pt x="844" y="717"/>
                  </a:cubicBezTo>
                  <a:cubicBezTo>
                    <a:pt x="741" y="689"/>
                    <a:pt x="741" y="689"/>
                    <a:pt x="741" y="689"/>
                  </a:cubicBezTo>
                  <a:cubicBezTo>
                    <a:pt x="699" y="787"/>
                    <a:pt x="582" y="854"/>
                    <a:pt x="461" y="854"/>
                  </a:cubicBezTo>
                  <a:cubicBezTo>
                    <a:pt x="287" y="854"/>
                    <a:pt x="140" y="710"/>
                    <a:pt x="126" y="514"/>
                  </a:cubicBezTo>
                  <a:cubicBezTo>
                    <a:pt x="904" y="514"/>
                    <a:pt x="904" y="514"/>
                    <a:pt x="904" y="514"/>
                  </a:cubicBezTo>
                  <a:cubicBezTo>
                    <a:pt x="905" y="507"/>
                    <a:pt x="907" y="485"/>
                    <a:pt x="907" y="467"/>
                  </a:cubicBezTo>
                  <a:close/>
                  <a:moveTo>
                    <a:pt x="122" y="424"/>
                  </a:moveTo>
                  <a:cubicBezTo>
                    <a:pt x="134" y="231"/>
                    <a:pt x="278" y="93"/>
                    <a:pt x="456" y="93"/>
                  </a:cubicBezTo>
                  <a:cubicBezTo>
                    <a:pt x="634" y="93"/>
                    <a:pt x="778" y="229"/>
                    <a:pt x="793" y="424"/>
                  </a:cubicBezTo>
                  <a:lnTo>
                    <a:pt x="122" y="4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6" name="Freeform 129">
              <a:extLst>
                <a:ext uri="{FF2B5EF4-FFF2-40B4-BE49-F238E27FC236}">
                  <a16:creationId xmlns:a16="http://schemas.microsoft.com/office/drawing/2014/main" id="{5CA33795-AD6F-4CC4-850F-BDA80D26F0E0}"/>
                </a:ext>
              </a:extLst>
            </p:cNvPr>
            <p:cNvSpPr>
              <a:spLocks noEditPoints="1"/>
            </p:cNvSpPr>
            <p:nvPr userDrawn="1"/>
          </p:nvSpPr>
          <p:spPr bwMode="white">
            <a:xfrm>
              <a:off x="727" y="2403"/>
              <a:ext cx="81" cy="93"/>
            </a:xfrm>
            <a:custGeom>
              <a:avLst/>
              <a:gdLst>
                <a:gd name="T0" fmla="*/ 0 w 813"/>
                <a:gd name="T1" fmla="*/ 666 h 943"/>
                <a:gd name="T2" fmla="*/ 384 w 813"/>
                <a:gd name="T3" fmla="*/ 386 h 943"/>
                <a:gd name="T4" fmla="*/ 652 w 813"/>
                <a:gd name="T5" fmla="*/ 433 h 943"/>
                <a:gd name="T6" fmla="*/ 652 w 813"/>
                <a:gd name="T7" fmla="*/ 351 h 943"/>
                <a:gd name="T8" fmla="*/ 396 w 813"/>
                <a:gd name="T9" fmla="*/ 89 h 943"/>
                <a:gd name="T10" fmla="*/ 103 w 813"/>
                <a:gd name="T11" fmla="*/ 197 h 943"/>
                <a:gd name="T12" fmla="*/ 61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5 w 813"/>
                <a:gd name="T25" fmla="*/ 929 h 943"/>
                <a:gd name="T26" fmla="*/ 669 w 813"/>
                <a:gd name="T27" fmla="*/ 845 h 943"/>
                <a:gd name="T28" fmla="*/ 666 w 813"/>
                <a:gd name="T29" fmla="*/ 774 h 943"/>
                <a:gd name="T30" fmla="*/ 313 w 813"/>
                <a:gd name="T31" fmla="*/ 943 h 943"/>
                <a:gd name="T32" fmla="*/ 0 w 813"/>
                <a:gd name="T33" fmla="*/ 666 h 943"/>
                <a:gd name="T34" fmla="*/ 622 w 813"/>
                <a:gd name="T35" fmla="*/ 725 h 943"/>
                <a:gd name="T36" fmla="*/ 652 w 813"/>
                <a:gd name="T37" fmla="*/ 657 h 943"/>
                <a:gd name="T38" fmla="*/ 652 w 813"/>
                <a:gd name="T39" fmla="*/ 508 h 943"/>
                <a:gd name="T40" fmla="*/ 402 w 813"/>
                <a:gd name="T41" fmla="*/ 461 h 943"/>
                <a:gd name="T42" fmla="*/ 115 w 813"/>
                <a:gd name="T43" fmla="*/ 655 h 943"/>
                <a:gd name="T44" fmla="*/ 342 w 813"/>
                <a:gd name="T45" fmla="*/ 853 h 943"/>
                <a:gd name="T46" fmla="*/ 622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7" y="386"/>
                    <a:pt x="384" y="386"/>
                  </a:cubicBezTo>
                  <a:cubicBezTo>
                    <a:pt x="475" y="386"/>
                    <a:pt x="577" y="403"/>
                    <a:pt x="652" y="433"/>
                  </a:cubicBezTo>
                  <a:cubicBezTo>
                    <a:pt x="652" y="351"/>
                    <a:pt x="652" y="351"/>
                    <a:pt x="652" y="351"/>
                  </a:cubicBezTo>
                  <a:cubicBezTo>
                    <a:pt x="652" y="190"/>
                    <a:pt x="552" y="89"/>
                    <a:pt x="396" y="89"/>
                  </a:cubicBezTo>
                  <a:cubicBezTo>
                    <a:pt x="300" y="89"/>
                    <a:pt x="203" y="127"/>
                    <a:pt x="103" y="197"/>
                  </a:cubicBezTo>
                  <a:cubicBezTo>
                    <a:pt x="61" y="118"/>
                    <a:pt x="61" y="118"/>
                    <a:pt x="61" y="118"/>
                  </a:cubicBezTo>
                  <a:cubicBezTo>
                    <a:pt x="178" y="40"/>
                    <a:pt x="288" y="0"/>
                    <a:pt x="409" y="0"/>
                  </a:cubicBezTo>
                  <a:cubicBezTo>
                    <a:pt x="629" y="0"/>
                    <a:pt x="771" y="136"/>
                    <a:pt x="771" y="361"/>
                  </a:cubicBezTo>
                  <a:cubicBezTo>
                    <a:pt x="771" y="772"/>
                    <a:pt x="771" y="772"/>
                    <a:pt x="771" y="772"/>
                  </a:cubicBezTo>
                  <a:cubicBezTo>
                    <a:pt x="771" y="805"/>
                    <a:pt x="783" y="821"/>
                    <a:pt x="813" y="821"/>
                  </a:cubicBezTo>
                  <a:cubicBezTo>
                    <a:pt x="813" y="926"/>
                    <a:pt x="813" y="926"/>
                    <a:pt x="813" y="926"/>
                  </a:cubicBezTo>
                  <a:cubicBezTo>
                    <a:pt x="793" y="928"/>
                    <a:pt x="777" y="929"/>
                    <a:pt x="765" y="929"/>
                  </a:cubicBezTo>
                  <a:cubicBezTo>
                    <a:pt x="718" y="929"/>
                    <a:pt x="673" y="902"/>
                    <a:pt x="669" y="845"/>
                  </a:cubicBezTo>
                  <a:cubicBezTo>
                    <a:pt x="666" y="774"/>
                    <a:pt x="666" y="774"/>
                    <a:pt x="666" y="774"/>
                  </a:cubicBezTo>
                  <a:cubicBezTo>
                    <a:pt x="587" y="881"/>
                    <a:pt x="444" y="943"/>
                    <a:pt x="313" y="943"/>
                  </a:cubicBezTo>
                  <a:cubicBezTo>
                    <a:pt x="126" y="943"/>
                    <a:pt x="0" y="816"/>
                    <a:pt x="0" y="666"/>
                  </a:cubicBezTo>
                  <a:moveTo>
                    <a:pt x="622" y="725"/>
                  </a:moveTo>
                  <a:cubicBezTo>
                    <a:pt x="638" y="704"/>
                    <a:pt x="652" y="678"/>
                    <a:pt x="652" y="657"/>
                  </a:cubicBezTo>
                  <a:cubicBezTo>
                    <a:pt x="652" y="508"/>
                    <a:pt x="652" y="508"/>
                    <a:pt x="652" y="508"/>
                  </a:cubicBezTo>
                  <a:cubicBezTo>
                    <a:pt x="573" y="479"/>
                    <a:pt x="484" y="461"/>
                    <a:pt x="402" y="461"/>
                  </a:cubicBezTo>
                  <a:cubicBezTo>
                    <a:pt x="232" y="461"/>
                    <a:pt x="115" y="534"/>
                    <a:pt x="115" y="655"/>
                  </a:cubicBezTo>
                  <a:cubicBezTo>
                    <a:pt x="115" y="751"/>
                    <a:pt x="190" y="853"/>
                    <a:pt x="342" y="853"/>
                  </a:cubicBezTo>
                  <a:cubicBezTo>
                    <a:pt x="447" y="853"/>
                    <a:pt x="563" y="804"/>
                    <a:pt x="622"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7" name="Freeform 130">
              <a:extLst>
                <a:ext uri="{FF2B5EF4-FFF2-40B4-BE49-F238E27FC236}">
                  <a16:creationId xmlns:a16="http://schemas.microsoft.com/office/drawing/2014/main" id="{09BFFE67-7209-42DC-8F21-AC9C00857FEB}"/>
                </a:ext>
              </a:extLst>
            </p:cNvPr>
            <p:cNvSpPr>
              <a:spLocks/>
            </p:cNvSpPr>
            <p:nvPr userDrawn="1"/>
          </p:nvSpPr>
          <p:spPr bwMode="white">
            <a:xfrm>
              <a:off x="830" y="2369"/>
              <a:ext cx="33" cy="127"/>
            </a:xfrm>
            <a:custGeom>
              <a:avLst/>
              <a:gdLst>
                <a:gd name="T0" fmla="*/ 0 w 340"/>
                <a:gd name="T1" fmla="*/ 0 h 1286"/>
                <a:gd name="T2" fmla="*/ 119 w 340"/>
                <a:gd name="T3" fmla="*/ 0 h 1286"/>
                <a:gd name="T4" fmla="*/ 119 w 340"/>
                <a:gd name="T5" fmla="*/ 1070 h 1286"/>
                <a:gd name="T6" fmla="*/ 225 w 340"/>
                <a:gd name="T7" fmla="*/ 1178 h 1286"/>
                <a:gd name="T8" fmla="*/ 319 w 340"/>
                <a:gd name="T9" fmla="*/ 1159 h 1286"/>
                <a:gd name="T10" fmla="*/ 340 w 340"/>
                <a:gd name="T11" fmla="*/ 1255 h 1286"/>
                <a:gd name="T12" fmla="*/ 176 w 340"/>
                <a:gd name="T13" fmla="*/ 1286 h 1286"/>
                <a:gd name="T14" fmla="*/ 0 w 340"/>
                <a:gd name="T15" fmla="*/ 1110 h 1286"/>
                <a:gd name="T16" fmla="*/ 0 w 340"/>
                <a:gd name="T17"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286">
                  <a:moveTo>
                    <a:pt x="0" y="0"/>
                  </a:moveTo>
                  <a:cubicBezTo>
                    <a:pt x="119" y="0"/>
                    <a:pt x="119" y="0"/>
                    <a:pt x="119" y="0"/>
                  </a:cubicBezTo>
                  <a:cubicBezTo>
                    <a:pt x="119" y="1070"/>
                    <a:pt x="119" y="1070"/>
                    <a:pt x="119" y="1070"/>
                  </a:cubicBezTo>
                  <a:cubicBezTo>
                    <a:pt x="119" y="1138"/>
                    <a:pt x="159" y="1178"/>
                    <a:pt x="225" y="1178"/>
                  </a:cubicBezTo>
                  <a:cubicBezTo>
                    <a:pt x="251" y="1178"/>
                    <a:pt x="290" y="1171"/>
                    <a:pt x="319" y="1159"/>
                  </a:cubicBezTo>
                  <a:cubicBezTo>
                    <a:pt x="340" y="1255"/>
                    <a:pt x="340" y="1255"/>
                    <a:pt x="340" y="1255"/>
                  </a:cubicBezTo>
                  <a:cubicBezTo>
                    <a:pt x="297" y="1272"/>
                    <a:pt x="223" y="1286"/>
                    <a:pt x="176" y="1286"/>
                  </a:cubicBezTo>
                  <a:cubicBezTo>
                    <a:pt x="68" y="1286"/>
                    <a:pt x="0" y="1220"/>
                    <a:pt x="0" y="11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8" name="Freeform 131">
              <a:extLst>
                <a:ext uri="{FF2B5EF4-FFF2-40B4-BE49-F238E27FC236}">
                  <a16:creationId xmlns:a16="http://schemas.microsoft.com/office/drawing/2014/main" id="{B1CEBB0A-FCDA-40CB-A8FC-EB9DD3E0860C}"/>
                </a:ext>
              </a:extLst>
            </p:cNvPr>
            <p:cNvSpPr>
              <a:spLocks/>
            </p:cNvSpPr>
            <p:nvPr userDrawn="1"/>
          </p:nvSpPr>
          <p:spPr bwMode="white">
            <a:xfrm>
              <a:off x="865" y="2374"/>
              <a:ext cx="52" cy="122"/>
            </a:xfrm>
            <a:custGeom>
              <a:avLst/>
              <a:gdLst>
                <a:gd name="T0" fmla="*/ 525 w 525"/>
                <a:gd name="T1" fmla="*/ 1174 h 1228"/>
                <a:gd name="T2" fmla="*/ 319 w 525"/>
                <a:gd name="T3" fmla="*/ 1228 h 1228"/>
                <a:gd name="T4" fmla="*/ 126 w 525"/>
                <a:gd name="T5" fmla="*/ 1054 h 1228"/>
                <a:gd name="T6" fmla="*/ 126 w 525"/>
                <a:gd name="T7" fmla="*/ 402 h 1228"/>
                <a:gd name="T8" fmla="*/ 0 w 525"/>
                <a:gd name="T9" fmla="*/ 402 h 1228"/>
                <a:gd name="T10" fmla="*/ 0 w 525"/>
                <a:gd name="T11" fmla="*/ 307 h 1228"/>
                <a:gd name="T12" fmla="*/ 126 w 525"/>
                <a:gd name="T13" fmla="*/ 307 h 1228"/>
                <a:gd name="T14" fmla="*/ 126 w 525"/>
                <a:gd name="T15" fmla="*/ 0 h 1228"/>
                <a:gd name="T16" fmla="*/ 245 w 525"/>
                <a:gd name="T17" fmla="*/ 0 h 1228"/>
                <a:gd name="T18" fmla="*/ 245 w 525"/>
                <a:gd name="T19" fmla="*/ 307 h 1228"/>
                <a:gd name="T20" fmla="*/ 455 w 525"/>
                <a:gd name="T21" fmla="*/ 307 h 1228"/>
                <a:gd name="T22" fmla="*/ 455 w 525"/>
                <a:gd name="T23" fmla="*/ 402 h 1228"/>
                <a:gd name="T24" fmla="*/ 245 w 525"/>
                <a:gd name="T25" fmla="*/ 402 h 1228"/>
                <a:gd name="T26" fmla="*/ 245 w 525"/>
                <a:gd name="T27" fmla="*/ 1020 h 1228"/>
                <a:gd name="T28" fmla="*/ 355 w 525"/>
                <a:gd name="T29" fmla="*/ 1118 h 1228"/>
                <a:gd name="T30" fmla="*/ 493 w 525"/>
                <a:gd name="T31" fmla="*/ 1078 h 1228"/>
                <a:gd name="T32" fmla="*/ 525 w 525"/>
                <a:gd name="T33" fmla="*/ 117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5" h="1228">
                  <a:moveTo>
                    <a:pt x="525" y="1174"/>
                  </a:moveTo>
                  <a:cubicBezTo>
                    <a:pt x="497" y="1186"/>
                    <a:pt x="417" y="1228"/>
                    <a:pt x="319" y="1228"/>
                  </a:cubicBezTo>
                  <a:cubicBezTo>
                    <a:pt x="215" y="1228"/>
                    <a:pt x="126" y="1171"/>
                    <a:pt x="126" y="1054"/>
                  </a:cubicBezTo>
                  <a:cubicBezTo>
                    <a:pt x="126" y="402"/>
                    <a:pt x="126" y="402"/>
                    <a:pt x="126" y="402"/>
                  </a:cubicBezTo>
                  <a:cubicBezTo>
                    <a:pt x="0" y="402"/>
                    <a:pt x="0" y="402"/>
                    <a:pt x="0" y="402"/>
                  </a:cubicBezTo>
                  <a:cubicBezTo>
                    <a:pt x="0" y="307"/>
                    <a:pt x="0" y="307"/>
                    <a:pt x="0" y="307"/>
                  </a:cubicBezTo>
                  <a:cubicBezTo>
                    <a:pt x="126" y="307"/>
                    <a:pt x="126" y="307"/>
                    <a:pt x="126" y="307"/>
                  </a:cubicBezTo>
                  <a:cubicBezTo>
                    <a:pt x="126" y="0"/>
                    <a:pt x="126" y="0"/>
                    <a:pt x="126" y="0"/>
                  </a:cubicBezTo>
                  <a:cubicBezTo>
                    <a:pt x="245" y="0"/>
                    <a:pt x="245" y="0"/>
                    <a:pt x="245" y="0"/>
                  </a:cubicBezTo>
                  <a:cubicBezTo>
                    <a:pt x="245" y="307"/>
                    <a:pt x="245" y="307"/>
                    <a:pt x="245" y="307"/>
                  </a:cubicBezTo>
                  <a:cubicBezTo>
                    <a:pt x="455" y="307"/>
                    <a:pt x="455" y="307"/>
                    <a:pt x="455" y="307"/>
                  </a:cubicBezTo>
                  <a:cubicBezTo>
                    <a:pt x="455" y="402"/>
                    <a:pt x="455" y="402"/>
                    <a:pt x="455" y="402"/>
                  </a:cubicBezTo>
                  <a:cubicBezTo>
                    <a:pt x="245" y="402"/>
                    <a:pt x="245" y="402"/>
                    <a:pt x="245" y="402"/>
                  </a:cubicBezTo>
                  <a:cubicBezTo>
                    <a:pt x="245" y="1020"/>
                    <a:pt x="245" y="1020"/>
                    <a:pt x="245" y="1020"/>
                  </a:cubicBezTo>
                  <a:cubicBezTo>
                    <a:pt x="250" y="1087"/>
                    <a:pt x="298" y="1118"/>
                    <a:pt x="355" y="1118"/>
                  </a:cubicBezTo>
                  <a:cubicBezTo>
                    <a:pt x="422" y="1118"/>
                    <a:pt x="479" y="1087"/>
                    <a:pt x="493" y="1078"/>
                  </a:cubicBezTo>
                  <a:lnTo>
                    <a:pt x="525" y="1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9" name="Freeform 132">
              <a:extLst>
                <a:ext uri="{FF2B5EF4-FFF2-40B4-BE49-F238E27FC236}">
                  <a16:creationId xmlns:a16="http://schemas.microsoft.com/office/drawing/2014/main" id="{B81D7D45-B513-4666-B115-4DEEECBCD05B}"/>
                </a:ext>
              </a:extLst>
            </p:cNvPr>
            <p:cNvSpPr>
              <a:spLocks/>
            </p:cNvSpPr>
            <p:nvPr userDrawn="1"/>
          </p:nvSpPr>
          <p:spPr bwMode="white">
            <a:xfrm>
              <a:off x="931" y="2369"/>
              <a:ext cx="75" cy="126"/>
            </a:xfrm>
            <a:custGeom>
              <a:avLst/>
              <a:gdLst>
                <a:gd name="T0" fmla="*/ 765 w 765"/>
                <a:gd name="T1" fmla="*/ 1276 h 1276"/>
                <a:gd name="T2" fmla="*/ 646 w 765"/>
                <a:gd name="T3" fmla="*/ 1276 h 1276"/>
                <a:gd name="T4" fmla="*/ 646 w 765"/>
                <a:gd name="T5" fmla="*/ 767 h 1276"/>
                <a:gd name="T6" fmla="*/ 437 w 765"/>
                <a:gd name="T7" fmla="*/ 458 h 1276"/>
                <a:gd name="T8" fmla="*/ 119 w 765"/>
                <a:gd name="T9" fmla="*/ 718 h 1276"/>
                <a:gd name="T10" fmla="*/ 119 w 765"/>
                <a:gd name="T11" fmla="*/ 1276 h 1276"/>
                <a:gd name="T12" fmla="*/ 0 w 765"/>
                <a:gd name="T13" fmla="*/ 1276 h 1276"/>
                <a:gd name="T14" fmla="*/ 0 w 765"/>
                <a:gd name="T15" fmla="*/ 0 h 1276"/>
                <a:gd name="T16" fmla="*/ 119 w 765"/>
                <a:gd name="T17" fmla="*/ 0 h 1276"/>
                <a:gd name="T18" fmla="*/ 119 w 765"/>
                <a:gd name="T19" fmla="*/ 571 h 1276"/>
                <a:gd name="T20" fmla="*/ 477 w 765"/>
                <a:gd name="T21" fmla="*/ 350 h 1276"/>
                <a:gd name="T22" fmla="*/ 765 w 765"/>
                <a:gd name="T23" fmla="*/ 743 h 1276"/>
                <a:gd name="T24" fmla="*/ 765 w 765"/>
                <a:gd name="T25"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276">
                  <a:moveTo>
                    <a:pt x="765" y="1276"/>
                  </a:moveTo>
                  <a:cubicBezTo>
                    <a:pt x="646" y="1276"/>
                    <a:pt x="646" y="1276"/>
                    <a:pt x="646" y="1276"/>
                  </a:cubicBezTo>
                  <a:cubicBezTo>
                    <a:pt x="646" y="767"/>
                    <a:pt x="646" y="767"/>
                    <a:pt x="646" y="767"/>
                  </a:cubicBezTo>
                  <a:cubicBezTo>
                    <a:pt x="646" y="561"/>
                    <a:pt x="573" y="458"/>
                    <a:pt x="437" y="458"/>
                  </a:cubicBezTo>
                  <a:cubicBezTo>
                    <a:pt x="302" y="458"/>
                    <a:pt x="161" y="570"/>
                    <a:pt x="119" y="718"/>
                  </a:cubicBezTo>
                  <a:cubicBezTo>
                    <a:pt x="119" y="1276"/>
                    <a:pt x="119" y="1276"/>
                    <a:pt x="119" y="1276"/>
                  </a:cubicBezTo>
                  <a:cubicBezTo>
                    <a:pt x="0" y="1276"/>
                    <a:pt x="0" y="1276"/>
                    <a:pt x="0" y="1276"/>
                  </a:cubicBezTo>
                  <a:cubicBezTo>
                    <a:pt x="0" y="0"/>
                    <a:pt x="0" y="0"/>
                    <a:pt x="0" y="0"/>
                  </a:cubicBezTo>
                  <a:cubicBezTo>
                    <a:pt x="119" y="0"/>
                    <a:pt x="119" y="0"/>
                    <a:pt x="119" y="0"/>
                  </a:cubicBezTo>
                  <a:cubicBezTo>
                    <a:pt x="119" y="571"/>
                    <a:pt x="119" y="571"/>
                    <a:pt x="119" y="571"/>
                  </a:cubicBezTo>
                  <a:cubicBezTo>
                    <a:pt x="192" y="435"/>
                    <a:pt x="330" y="350"/>
                    <a:pt x="477" y="350"/>
                  </a:cubicBezTo>
                  <a:cubicBezTo>
                    <a:pt x="687" y="350"/>
                    <a:pt x="765" y="509"/>
                    <a:pt x="765" y="743"/>
                  </a:cubicBezTo>
                  <a:lnTo>
                    <a:pt x="765" y="12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0" name="Freeform 133">
              <a:extLst>
                <a:ext uri="{FF2B5EF4-FFF2-40B4-BE49-F238E27FC236}">
                  <a16:creationId xmlns:a16="http://schemas.microsoft.com/office/drawing/2014/main" id="{73B7A610-DC7D-4FA6-A13D-190E88623AA6}"/>
                </a:ext>
              </a:extLst>
            </p:cNvPr>
            <p:cNvSpPr>
              <a:spLocks noEditPoints="1"/>
            </p:cNvSpPr>
            <p:nvPr userDrawn="1"/>
          </p:nvSpPr>
          <p:spPr bwMode="white">
            <a:xfrm>
              <a:off x="1078" y="2372"/>
              <a:ext cx="100" cy="123"/>
            </a:xfrm>
            <a:custGeom>
              <a:avLst/>
              <a:gdLst>
                <a:gd name="T0" fmla="*/ 0 w 1014"/>
                <a:gd name="T1" fmla="*/ 1241 h 1241"/>
                <a:gd name="T2" fmla="*/ 0 w 1014"/>
                <a:gd name="T3" fmla="*/ 0 h 1241"/>
                <a:gd name="T4" fmla="*/ 420 w 1014"/>
                <a:gd name="T5" fmla="*/ 0 h 1241"/>
                <a:gd name="T6" fmla="*/ 1014 w 1014"/>
                <a:gd name="T7" fmla="*/ 619 h 1241"/>
                <a:gd name="T8" fmla="*/ 420 w 1014"/>
                <a:gd name="T9" fmla="*/ 1241 h 1241"/>
                <a:gd name="T10" fmla="*/ 0 w 1014"/>
                <a:gd name="T11" fmla="*/ 1241 h 1241"/>
                <a:gd name="T12" fmla="*/ 420 w 1014"/>
                <a:gd name="T13" fmla="*/ 108 h 1241"/>
                <a:gd name="T14" fmla="*/ 121 w 1014"/>
                <a:gd name="T15" fmla="*/ 108 h 1241"/>
                <a:gd name="T16" fmla="*/ 121 w 1014"/>
                <a:gd name="T17" fmla="*/ 1133 h 1241"/>
                <a:gd name="T18" fmla="*/ 420 w 1014"/>
                <a:gd name="T19" fmla="*/ 1133 h 1241"/>
                <a:gd name="T20" fmla="*/ 892 w 1014"/>
                <a:gd name="T21" fmla="*/ 619 h 1241"/>
                <a:gd name="T22" fmla="*/ 420 w 1014"/>
                <a:gd name="T23" fmla="*/ 108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4" h="1241">
                  <a:moveTo>
                    <a:pt x="0" y="1241"/>
                  </a:moveTo>
                  <a:cubicBezTo>
                    <a:pt x="0" y="0"/>
                    <a:pt x="0" y="0"/>
                    <a:pt x="0" y="0"/>
                  </a:cubicBezTo>
                  <a:cubicBezTo>
                    <a:pt x="420" y="0"/>
                    <a:pt x="420" y="0"/>
                    <a:pt x="420" y="0"/>
                  </a:cubicBezTo>
                  <a:cubicBezTo>
                    <a:pt x="816" y="0"/>
                    <a:pt x="1014" y="276"/>
                    <a:pt x="1014" y="619"/>
                  </a:cubicBezTo>
                  <a:cubicBezTo>
                    <a:pt x="1014" y="994"/>
                    <a:pt x="783" y="1241"/>
                    <a:pt x="420" y="1241"/>
                  </a:cubicBezTo>
                  <a:lnTo>
                    <a:pt x="0" y="1241"/>
                  </a:lnTo>
                  <a:close/>
                  <a:moveTo>
                    <a:pt x="420" y="108"/>
                  </a:moveTo>
                  <a:cubicBezTo>
                    <a:pt x="121" y="108"/>
                    <a:pt x="121" y="108"/>
                    <a:pt x="121" y="108"/>
                  </a:cubicBezTo>
                  <a:cubicBezTo>
                    <a:pt x="121" y="1133"/>
                    <a:pt x="121" y="1133"/>
                    <a:pt x="121" y="1133"/>
                  </a:cubicBezTo>
                  <a:cubicBezTo>
                    <a:pt x="420" y="1133"/>
                    <a:pt x="420" y="1133"/>
                    <a:pt x="420" y="1133"/>
                  </a:cubicBezTo>
                  <a:cubicBezTo>
                    <a:pt x="729" y="1133"/>
                    <a:pt x="892" y="911"/>
                    <a:pt x="892" y="619"/>
                  </a:cubicBezTo>
                  <a:cubicBezTo>
                    <a:pt x="892" y="322"/>
                    <a:pt x="722" y="108"/>
                    <a:pt x="420" y="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1" name="Freeform 134">
              <a:extLst>
                <a:ext uri="{FF2B5EF4-FFF2-40B4-BE49-F238E27FC236}">
                  <a16:creationId xmlns:a16="http://schemas.microsoft.com/office/drawing/2014/main" id="{8DDDD119-9A8F-48E2-A925-3CB362B033F0}"/>
                </a:ext>
              </a:extLst>
            </p:cNvPr>
            <p:cNvSpPr>
              <a:spLocks noEditPoints="1"/>
            </p:cNvSpPr>
            <p:nvPr userDrawn="1"/>
          </p:nvSpPr>
          <p:spPr bwMode="white">
            <a:xfrm>
              <a:off x="1191" y="2403"/>
              <a:ext cx="80" cy="93"/>
            </a:xfrm>
            <a:custGeom>
              <a:avLst/>
              <a:gdLst>
                <a:gd name="T0" fmla="*/ 0 w 813"/>
                <a:gd name="T1" fmla="*/ 666 h 943"/>
                <a:gd name="T2" fmla="*/ 385 w 813"/>
                <a:gd name="T3" fmla="*/ 386 h 943"/>
                <a:gd name="T4" fmla="*/ 652 w 813"/>
                <a:gd name="T5" fmla="*/ 433 h 943"/>
                <a:gd name="T6" fmla="*/ 652 w 813"/>
                <a:gd name="T7" fmla="*/ 351 h 943"/>
                <a:gd name="T8" fmla="*/ 397 w 813"/>
                <a:gd name="T9" fmla="*/ 89 h 943"/>
                <a:gd name="T10" fmla="*/ 104 w 813"/>
                <a:gd name="T11" fmla="*/ 197 h 943"/>
                <a:gd name="T12" fmla="*/ 62 w 813"/>
                <a:gd name="T13" fmla="*/ 118 h 943"/>
                <a:gd name="T14" fmla="*/ 410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2 w 813"/>
                <a:gd name="T37" fmla="*/ 657 h 943"/>
                <a:gd name="T38" fmla="*/ 652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8" y="386"/>
                    <a:pt x="385" y="386"/>
                  </a:cubicBezTo>
                  <a:cubicBezTo>
                    <a:pt x="476" y="386"/>
                    <a:pt x="577" y="403"/>
                    <a:pt x="652" y="433"/>
                  </a:cubicBezTo>
                  <a:cubicBezTo>
                    <a:pt x="652" y="351"/>
                    <a:pt x="652" y="351"/>
                    <a:pt x="652" y="351"/>
                  </a:cubicBezTo>
                  <a:cubicBezTo>
                    <a:pt x="652" y="190"/>
                    <a:pt x="553" y="89"/>
                    <a:pt x="397" y="89"/>
                  </a:cubicBezTo>
                  <a:cubicBezTo>
                    <a:pt x="301" y="89"/>
                    <a:pt x="203" y="127"/>
                    <a:pt x="104" y="197"/>
                  </a:cubicBezTo>
                  <a:cubicBezTo>
                    <a:pt x="62" y="118"/>
                    <a:pt x="62" y="118"/>
                    <a:pt x="62" y="118"/>
                  </a:cubicBezTo>
                  <a:cubicBezTo>
                    <a:pt x="179" y="40"/>
                    <a:pt x="289" y="0"/>
                    <a:pt x="410" y="0"/>
                  </a:cubicBezTo>
                  <a:cubicBezTo>
                    <a:pt x="630" y="0"/>
                    <a:pt x="771" y="136"/>
                    <a:pt x="771" y="361"/>
                  </a:cubicBezTo>
                  <a:cubicBezTo>
                    <a:pt x="771" y="772"/>
                    <a:pt x="771" y="772"/>
                    <a:pt x="771" y="772"/>
                  </a:cubicBezTo>
                  <a:cubicBezTo>
                    <a:pt x="771" y="805"/>
                    <a:pt x="783"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4" y="943"/>
                    <a:pt x="313" y="943"/>
                  </a:cubicBezTo>
                  <a:cubicBezTo>
                    <a:pt x="126" y="943"/>
                    <a:pt x="0" y="816"/>
                    <a:pt x="0" y="666"/>
                  </a:cubicBezTo>
                  <a:moveTo>
                    <a:pt x="623" y="725"/>
                  </a:moveTo>
                  <a:cubicBezTo>
                    <a:pt x="638" y="704"/>
                    <a:pt x="652" y="678"/>
                    <a:pt x="652" y="657"/>
                  </a:cubicBezTo>
                  <a:cubicBezTo>
                    <a:pt x="652" y="508"/>
                    <a:pt x="652" y="508"/>
                    <a:pt x="652" y="508"/>
                  </a:cubicBezTo>
                  <a:cubicBezTo>
                    <a:pt x="574" y="479"/>
                    <a:pt x="485" y="461"/>
                    <a:pt x="402" y="461"/>
                  </a:cubicBezTo>
                  <a:cubicBezTo>
                    <a:pt x="233" y="461"/>
                    <a:pt x="116" y="534"/>
                    <a:pt x="116" y="655"/>
                  </a:cubicBezTo>
                  <a:cubicBezTo>
                    <a:pt x="116" y="751"/>
                    <a:pt x="191" y="853"/>
                    <a:pt x="343" y="853"/>
                  </a:cubicBezTo>
                  <a:cubicBezTo>
                    <a:pt x="448" y="853"/>
                    <a:pt x="563" y="804"/>
                    <a:pt x="623"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2" name="Freeform 135">
              <a:extLst>
                <a:ext uri="{FF2B5EF4-FFF2-40B4-BE49-F238E27FC236}">
                  <a16:creationId xmlns:a16="http://schemas.microsoft.com/office/drawing/2014/main" id="{192BC87D-3107-4455-A14A-44B1A63793E1}"/>
                </a:ext>
              </a:extLst>
            </p:cNvPr>
            <p:cNvSpPr>
              <a:spLocks/>
            </p:cNvSpPr>
            <p:nvPr userDrawn="1"/>
          </p:nvSpPr>
          <p:spPr bwMode="white">
            <a:xfrm>
              <a:off x="1283" y="2374"/>
              <a:ext cx="52" cy="122"/>
            </a:xfrm>
            <a:custGeom>
              <a:avLst/>
              <a:gdLst>
                <a:gd name="T0" fmla="*/ 524 w 524"/>
                <a:gd name="T1" fmla="*/ 1174 h 1228"/>
                <a:gd name="T2" fmla="*/ 318 w 524"/>
                <a:gd name="T3" fmla="*/ 1228 h 1228"/>
                <a:gd name="T4" fmla="*/ 126 w 524"/>
                <a:gd name="T5" fmla="*/ 1054 h 1228"/>
                <a:gd name="T6" fmla="*/ 126 w 524"/>
                <a:gd name="T7" fmla="*/ 402 h 1228"/>
                <a:gd name="T8" fmla="*/ 0 w 524"/>
                <a:gd name="T9" fmla="*/ 402 h 1228"/>
                <a:gd name="T10" fmla="*/ 0 w 524"/>
                <a:gd name="T11" fmla="*/ 307 h 1228"/>
                <a:gd name="T12" fmla="*/ 126 w 524"/>
                <a:gd name="T13" fmla="*/ 307 h 1228"/>
                <a:gd name="T14" fmla="*/ 126 w 524"/>
                <a:gd name="T15" fmla="*/ 0 h 1228"/>
                <a:gd name="T16" fmla="*/ 245 w 524"/>
                <a:gd name="T17" fmla="*/ 0 h 1228"/>
                <a:gd name="T18" fmla="*/ 245 w 524"/>
                <a:gd name="T19" fmla="*/ 307 h 1228"/>
                <a:gd name="T20" fmla="*/ 454 w 524"/>
                <a:gd name="T21" fmla="*/ 307 h 1228"/>
                <a:gd name="T22" fmla="*/ 454 w 524"/>
                <a:gd name="T23" fmla="*/ 402 h 1228"/>
                <a:gd name="T24" fmla="*/ 245 w 524"/>
                <a:gd name="T25" fmla="*/ 402 h 1228"/>
                <a:gd name="T26" fmla="*/ 245 w 524"/>
                <a:gd name="T27" fmla="*/ 1020 h 1228"/>
                <a:gd name="T28" fmla="*/ 355 w 524"/>
                <a:gd name="T29" fmla="*/ 1118 h 1228"/>
                <a:gd name="T30" fmla="*/ 493 w 524"/>
                <a:gd name="T31" fmla="*/ 1078 h 1228"/>
                <a:gd name="T32" fmla="*/ 524 w 524"/>
                <a:gd name="T33" fmla="*/ 117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1228">
                  <a:moveTo>
                    <a:pt x="524" y="1174"/>
                  </a:moveTo>
                  <a:cubicBezTo>
                    <a:pt x="496" y="1186"/>
                    <a:pt x="416" y="1228"/>
                    <a:pt x="318" y="1228"/>
                  </a:cubicBezTo>
                  <a:cubicBezTo>
                    <a:pt x="215" y="1228"/>
                    <a:pt x="126" y="1171"/>
                    <a:pt x="126" y="1054"/>
                  </a:cubicBezTo>
                  <a:cubicBezTo>
                    <a:pt x="126" y="402"/>
                    <a:pt x="126" y="402"/>
                    <a:pt x="126" y="402"/>
                  </a:cubicBezTo>
                  <a:cubicBezTo>
                    <a:pt x="0" y="402"/>
                    <a:pt x="0" y="402"/>
                    <a:pt x="0" y="402"/>
                  </a:cubicBezTo>
                  <a:cubicBezTo>
                    <a:pt x="0" y="307"/>
                    <a:pt x="0" y="307"/>
                    <a:pt x="0" y="307"/>
                  </a:cubicBezTo>
                  <a:cubicBezTo>
                    <a:pt x="126" y="307"/>
                    <a:pt x="126" y="307"/>
                    <a:pt x="126" y="307"/>
                  </a:cubicBezTo>
                  <a:cubicBezTo>
                    <a:pt x="126" y="0"/>
                    <a:pt x="126" y="0"/>
                    <a:pt x="126" y="0"/>
                  </a:cubicBezTo>
                  <a:cubicBezTo>
                    <a:pt x="245" y="0"/>
                    <a:pt x="245" y="0"/>
                    <a:pt x="245" y="0"/>
                  </a:cubicBezTo>
                  <a:cubicBezTo>
                    <a:pt x="245" y="307"/>
                    <a:pt x="245" y="307"/>
                    <a:pt x="245" y="307"/>
                  </a:cubicBezTo>
                  <a:cubicBezTo>
                    <a:pt x="454" y="307"/>
                    <a:pt x="454" y="307"/>
                    <a:pt x="454" y="307"/>
                  </a:cubicBezTo>
                  <a:cubicBezTo>
                    <a:pt x="454" y="402"/>
                    <a:pt x="454" y="402"/>
                    <a:pt x="454" y="402"/>
                  </a:cubicBezTo>
                  <a:cubicBezTo>
                    <a:pt x="245" y="402"/>
                    <a:pt x="245" y="402"/>
                    <a:pt x="245" y="402"/>
                  </a:cubicBezTo>
                  <a:cubicBezTo>
                    <a:pt x="245" y="1020"/>
                    <a:pt x="245" y="1020"/>
                    <a:pt x="245" y="1020"/>
                  </a:cubicBezTo>
                  <a:cubicBezTo>
                    <a:pt x="250" y="1087"/>
                    <a:pt x="297" y="1118"/>
                    <a:pt x="355" y="1118"/>
                  </a:cubicBezTo>
                  <a:cubicBezTo>
                    <a:pt x="421" y="1118"/>
                    <a:pt x="479" y="1087"/>
                    <a:pt x="493" y="1078"/>
                  </a:cubicBezTo>
                  <a:lnTo>
                    <a:pt x="524" y="1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3" name="Freeform 136">
              <a:extLst>
                <a:ext uri="{FF2B5EF4-FFF2-40B4-BE49-F238E27FC236}">
                  <a16:creationId xmlns:a16="http://schemas.microsoft.com/office/drawing/2014/main" id="{127438F5-C260-4AFB-AF15-BB4B2AAD04AE}"/>
                </a:ext>
              </a:extLst>
            </p:cNvPr>
            <p:cNvSpPr>
              <a:spLocks noEditPoints="1"/>
            </p:cNvSpPr>
            <p:nvPr userDrawn="1"/>
          </p:nvSpPr>
          <p:spPr bwMode="white">
            <a:xfrm>
              <a:off x="1342" y="2403"/>
              <a:ext cx="80" cy="93"/>
            </a:xfrm>
            <a:custGeom>
              <a:avLst/>
              <a:gdLst>
                <a:gd name="T0" fmla="*/ 0 w 813"/>
                <a:gd name="T1" fmla="*/ 666 h 943"/>
                <a:gd name="T2" fmla="*/ 385 w 813"/>
                <a:gd name="T3" fmla="*/ 386 h 943"/>
                <a:gd name="T4" fmla="*/ 653 w 813"/>
                <a:gd name="T5" fmla="*/ 433 h 943"/>
                <a:gd name="T6" fmla="*/ 653 w 813"/>
                <a:gd name="T7" fmla="*/ 351 h 943"/>
                <a:gd name="T8" fmla="*/ 397 w 813"/>
                <a:gd name="T9" fmla="*/ 89 h 943"/>
                <a:gd name="T10" fmla="*/ 103 w 813"/>
                <a:gd name="T11" fmla="*/ 197 h 943"/>
                <a:gd name="T12" fmla="*/ 62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3 w 813"/>
                <a:gd name="T37" fmla="*/ 657 h 943"/>
                <a:gd name="T38" fmla="*/ 653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8" y="386"/>
                    <a:pt x="385" y="386"/>
                  </a:cubicBezTo>
                  <a:cubicBezTo>
                    <a:pt x="476" y="386"/>
                    <a:pt x="577" y="403"/>
                    <a:pt x="653" y="433"/>
                  </a:cubicBezTo>
                  <a:cubicBezTo>
                    <a:pt x="653" y="351"/>
                    <a:pt x="653" y="351"/>
                    <a:pt x="653" y="351"/>
                  </a:cubicBezTo>
                  <a:cubicBezTo>
                    <a:pt x="653" y="190"/>
                    <a:pt x="553" y="89"/>
                    <a:pt x="397" y="89"/>
                  </a:cubicBezTo>
                  <a:cubicBezTo>
                    <a:pt x="301" y="89"/>
                    <a:pt x="203" y="127"/>
                    <a:pt x="103" y="197"/>
                  </a:cubicBezTo>
                  <a:cubicBezTo>
                    <a:pt x="62" y="118"/>
                    <a:pt x="62" y="118"/>
                    <a:pt x="62" y="118"/>
                  </a:cubicBezTo>
                  <a:cubicBezTo>
                    <a:pt x="179" y="40"/>
                    <a:pt x="289" y="0"/>
                    <a:pt x="409" y="0"/>
                  </a:cubicBezTo>
                  <a:cubicBezTo>
                    <a:pt x="630" y="0"/>
                    <a:pt x="771" y="136"/>
                    <a:pt x="771" y="361"/>
                  </a:cubicBezTo>
                  <a:cubicBezTo>
                    <a:pt x="771" y="772"/>
                    <a:pt x="771" y="772"/>
                    <a:pt x="771" y="772"/>
                  </a:cubicBezTo>
                  <a:cubicBezTo>
                    <a:pt x="771" y="805"/>
                    <a:pt x="784"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5" y="943"/>
                    <a:pt x="313" y="943"/>
                  </a:cubicBezTo>
                  <a:cubicBezTo>
                    <a:pt x="126" y="943"/>
                    <a:pt x="0" y="816"/>
                    <a:pt x="0" y="666"/>
                  </a:cubicBezTo>
                  <a:moveTo>
                    <a:pt x="623" y="725"/>
                  </a:moveTo>
                  <a:cubicBezTo>
                    <a:pt x="638" y="704"/>
                    <a:pt x="653" y="678"/>
                    <a:pt x="653" y="657"/>
                  </a:cubicBezTo>
                  <a:cubicBezTo>
                    <a:pt x="653" y="508"/>
                    <a:pt x="653" y="508"/>
                    <a:pt x="653" y="508"/>
                  </a:cubicBezTo>
                  <a:cubicBezTo>
                    <a:pt x="574" y="479"/>
                    <a:pt x="485" y="461"/>
                    <a:pt x="402" y="461"/>
                  </a:cubicBezTo>
                  <a:cubicBezTo>
                    <a:pt x="233" y="461"/>
                    <a:pt x="116" y="534"/>
                    <a:pt x="116" y="655"/>
                  </a:cubicBezTo>
                  <a:cubicBezTo>
                    <a:pt x="116" y="751"/>
                    <a:pt x="191" y="853"/>
                    <a:pt x="343" y="853"/>
                  </a:cubicBezTo>
                  <a:cubicBezTo>
                    <a:pt x="448" y="853"/>
                    <a:pt x="563" y="804"/>
                    <a:pt x="623"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4" name="Freeform 137">
              <a:extLst>
                <a:ext uri="{FF2B5EF4-FFF2-40B4-BE49-F238E27FC236}">
                  <a16:creationId xmlns:a16="http://schemas.microsoft.com/office/drawing/2014/main" id="{E325FC99-29B7-48BB-9EBA-87DD1FAA296D}"/>
                </a:ext>
              </a:extLst>
            </p:cNvPr>
            <p:cNvSpPr>
              <a:spLocks noEditPoints="1"/>
            </p:cNvSpPr>
            <p:nvPr userDrawn="1"/>
          </p:nvSpPr>
          <p:spPr bwMode="white">
            <a:xfrm>
              <a:off x="1490" y="2372"/>
              <a:ext cx="91" cy="123"/>
            </a:xfrm>
            <a:custGeom>
              <a:avLst/>
              <a:gdLst>
                <a:gd name="T0" fmla="*/ 0 w 920"/>
                <a:gd name="T1" fmla="*/ 1241 h 1241"/>
                <a:gd name="T2" fmla="*/ 0 w 920"/>
                <a:gd name="T3" fmla="*/ 0 h 1241"/>
                <a:gd name="T4" fmla="*/ 523 w 920"/>
                <a:gd name="T5" fmla="*/ 0 h 1241"/>
                <a:gd name="T6" fmla="*/ 892 w 920"/>
                <a:gd name="T7" fmla="*/ 390 h 1241"/>
                <a:gd name="T8" fmla="*/ 614 w 920"/>
                <a:gd name="T9" fmla="*/ 762 h 1241"/>
                <a:gd name="T10" fmla="*/ 920 w 920"/>
                <a:gd name="T11" fmla="*/ 1241 h 1241"/>
                <a:gd name="T12" fmla="*/ 782 w 920"/>
                <a:gd name="T13" fmla="*/ 1241 h 1241"/>
                <a:gd name="T14" fmla="*/ 488 w 920"/>
                <a:gd name="T15" fmla="*/ 783 h 1241"/>
                <a:gd name="T16" fmla="*/ 121 w 920"/>
                <a:gd name="T17" fmla="*/ 783 h 1241"/>
                <a:gd name="T18" fmla="*/ 121 w 920"/>
                <a:gd name="T19" fmla="*/ 1241 h 1241"/>
                <a:gd name="T20" fmla="*/ 0 w 920"/>
                <a:gd name="T21" fmla="*/ 1241 h 1241"/>
                <a:gd name="T22" fmla="*/ 121 w 920"/>
                <a:gd name="T23" fmla="*/ 675 h 1241"/>
                <a:gd name="T24" fmla="*/ 528 w 920"/>
                <a:gd name="T25" fmla="*/ 675 h 1241"/>
                <a:gd name="T26" fmla="*/ 770 w 920"/>
                <a:gd name="T27" fmla="*/ 390 h 1241"/>
                <a:gd name="T28" fmla="*/ 518 w 920"/>
                <a:gd name="T29" fmla="*/ 108 h 1241"/>
                <a:gd name="T30" fmla="*/ 121 w 920"/>
                <a:gd name="T31" fmla="*/ 108 h 1241"/>
                <a:gd name="T32" fmla="*/ 121 w 920"/>
                <a:gd name="T33" fmla="*/ 675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0" h="1241">
                  <a:moveTo>
                    <a:pt x="0" y="1241"/>
                  </a:moveTo>
                  <a:cubicBezTo>
                    <a:pt x="0" y="0"/>
                    <a:pt x="0" y="0"/>
                    <a:pt x="0" y="0"/>
                  </a:cubicBezTo>
                  <a:cubicBezTo>
                    <a:pt x="523" y="0"/>
                    <a:pt x="523" y="0"/>
                    <a:pt x="523" y="0"/>
                  </a:cubicBezTo>
                  <a:cubicBezTo>
                    <a:pt x="738" y="0"/>
                    <a:pt x="892" y="197"/>
                    <a:pt x="892" y="390"/>
                  </a:cubicBezTo>
                  <a:cubicBezTo>
                    <a:pt x="892" y="570"/>
                    <a:pt x="780" y="729"/>
                    <a:pt x="614" y="762"/>
                  </a:cubicBezTo>
                  <a:cubicBezTo>
                    <a:pt x="920" y="1241"/>
                    <a:pt x="920" y="1241"/>
                    <a:pt x="920" y="1241"/>
                  </a:cubicBezTo>
                  <a:cubicBezTo>
                    <a:pt x="782" y="1241"/>
                    <a:pt x="782" y="1241"/>
                    <a:pt x="782" y="1241"/>
                  </a:cubicBezTo>
                  <a:cubicBezTo>
                    <a:pt x="488" y="783"/>
                    <a:pt x="488" y="783"/>
                    <a:pt x="488" y="783"/>
                  </a:cubicBezTo>
                  <a:cubicBezTo>
                    <a:pt x="121" y="783"/>
                    <a:pt x="121" y="783"/>
                    <a:pt x="121" y="783"/>
                  </a:cubicBezTo>
                  <a:cubicBezTo>
                    <a:pt x="121" y="1241"/>
                    <a:pt x="121" y="1241"/>
                    <a:pt x="121" y="1241"/>
                  </a:cubicBezTo>
                  <a:lnTo>
                    <a:pt x="0" y="1241"/>
                  </a:lnTo>
                  <a:close/>
                  <a:moveTo>
                    <a:pt x="121" y="675"/>
                  </a:moveTo>
                  <a:cubicBezTo>
                    <a:pt x="528" y="675"/>
                    <a:pt x="528" y="675"/>
                    <a:pt x="528" y="675"/>
                  </a:cubicBezTo>
                  <a:cubicBezTo>
                    <a:pt x="675" y="675"/>
                    <a:pt x="770" y="536"/>
                    <a:pt x="770" y="390"/>
                  </a:cubicBezTo>
                  <a:cubicBezTo>
                    <a:pt x="770" y="239"/>
                    <a:pt x="654" y="108"/>
                    <a:pt x="518" y="108"/>
                  </a:cubicBezTo>
                  <a:cubicBezTo>
                    <a:pt x="121" y="108"/>
                    <a:pt x="121" y="108"/>
                    <a:pt x="121" y="108"/>
                  </a:cubicBezTo>
                  <a:lnTo>
                    <a:pt x="121" y="6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5" name="Freeform 138">
              <a:extLst>
                <a:ext uri="{FF2B5EF4-FFF2-40B4-BE49-F238E27FC236}">
                  <a16:creationId xmlns:a16="http://schemas.microsoft.com/office/drawing/2014/main" id="{9980EE61-1206-4550-9263-A5672577B6A1}"/>
                </a:ext>
              </a:extLst>
            </p:cNvPr>
            <p:cNvSpPr>
              <a:spLocks noEditPoints="1"/>
            </p:cNvSpPr>
            <p:nvPr userDrawn="1"/>
          </p:nvSpPr>
          <p:spPr bwMode="white">
            <a:xfrm>
              <a:off x="1596" y="2403"/>
              <a:ext cx="89" cy="93"/>
            </a:xfrm>
            <a:custGeom>
              <a:avLst/>
              <a:gdLst>
                <a:gd name="T0" fmla="*/ 0 w 907"/>
                <a:gd name="T1" fmla="*/ 468 h 943"/>
                <a:gd name="T2" fmla="*/ 456 w 907"/>
                <a:gd name="T3" fmla="*/ 0 h 943"/>
                <a:gd name="T4" fmla="*/ 907 w 907"/>
                <a:gd name="T5" fmla="*/ 466 h 943"/>
                <a:gd name="T6" fmla="*/ 904 w 907"/>
                <a:gd name="T7" fmla="*/ 513 h 943"/>
                <a:gd name="T8" fmla="*/ 126 w 907"/>
                <a:gd name="T9" fmla="*/ 513 h 943"/>
                <a:gd name="T10" fmla="*/ 461 w 907"/>
                <a:gd name="T11" fmla="*/ 852 h 943"/>
                <a:gd name="T12" fmla="*/ 741 w 907"/>
                <a:gd name="T13" fmla="*/ 688 h 943"/>
                <a:gd name="T14" fmla="*/ 844 w 907"/>
                <a:gd name="T15" fmla="*/ 716 h 943"/>
                <a:gd name="T16" fmla="*/ 458 w 907"/>
                <a:gd name="T17" fmla="*/ 943 h 943"/>
                <a:gd name="T18" fmla="*/ 0 w 907"/>
                <a:gd name="T19" fmla="*/ 468 h 943"/>
                <a:gd name="T20" fmla="*/ 794 w 907"/>
                <a:gd name="T21" fmla="*/ 423 h 943"/>
                <a:gd name="T22" fmla="*/ 456 w 907"/>
                <a:gd name="T23" fmla="*/ 92 h 943"/>
                <a:gd name="T24" fmla="*/ 122 w 907"/>
                <a:gd name="T25" fmla="*/ 423 h 943"/>
                <a:gd name="T26" fmla="*/ 794 w 907"/>
                <a:gd name="T27" fmla="*/ 42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7" h="943">
                  <a:moveTo>
                    <a:pt x="0" y="468"/>
                  </a:moveTo>
                  <a:cubicBezTo>
                    <a:pt x="0" y="213"/>
                    <a:pt x="192" y="0"/>
                    <a:pt x="456" y="0"/>
                  </a:cubicBezTo>
                  <a:cubicBezTo>
                    <a:pt x="722" y="0"/>
                    <a:pt x="905" y="216"/>
                    <a:pt x="907" y="466"/>
                  </a:cubicBezTo>
                  <a:cubicBezTo>
                    <a:pt x="907" y="484"/>
                    <a:pt x="905" y="506"/>
                    <a:pt x="904" y="513"/>
                  </a:cubicBezTo>
                  <a:cubicBezTo>
                    <a:pt x="126" y="513"/>
                    <a:pt x="126" y="513"/>
                    <a:pt x="126" y="513"/>
                  </a:cubicBezTo>
                  <a:cubicBezTo>
                    <a:pt x="140" y="709"/>
                    <a:pt x="286" y="852"/>
                    <a:pt x="461" y="852"/>
                  </a:cubicBezTo>
                  <a:cubicBezTo>
                    <a:pt x="582" y="852"/>
                    <a:pt x="699" y="786"/>
                    <a:pt x="741" y="688"/>
                  </a:cubicBezTo>
                  <a:cubicBezTo>
                    <a:pt x="844" y="716"/>
                    <a:pt x="844" y="716"/>
                    <a:pt x="844" y="716"/>
                  </a:cubicBezTo>
                  <a:cubicBezTo>
                    <a:pt x="788" y="849"/>
                    <a:pt x="633" y="943"/>
                    <a:pt x="458" y="943"/>
                  </a:cubicBezTo>
                  <a:cubicBezTo>
                    <a:pt x="192" y="943"/>
                    <a:pt x="0" y="727"/>
                    <a:pt x="0" y="468"/>
                  </a:cubicBezTo>
                  <a:moveTo>
                    <a:pt x="794" y="423"/>
                  </a:moveTo>
                  <a:cubicBezTo>
                    <a:pt x="778" y="228"/>
                    <a:pt x="634" y="92"/>
                    <a:pt x="456" y="92"/>
                  </a:cubicBezTo>
                  <a:cubicBezTo>
                    <a:pt x="278" y="92"/>
                    <a:pt x="134" y="230"/>
                    <a:pt x="122" y="423"/>
                  </a:cubicBezTo>
                  <a:lnTo>
                    <a:pt x="794"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6" name="Freeform 139">
              <a:extLst>
                <a:ext uri="{FF2B5EF4-FFF2-40B4-BE49-F238E27FC236}">
                  <a16:creationId xmlns:a16="http://schemas.microsoft.com/office/drawing/2014/main" id="{C0676C6F-7D3E-483E-B0C3-17BF06234326}"/>
                </a:ext>
              </a:extLst>
            </p:cNvPr>
            <p:cNvSpPr>
              <a:spLocks/>
            </p:cNvSpPr>
            <p:nvPr userDrawn="1"/>
          </p:nvSpPr>
          <p:spPr bwMode="white">
            <a:xfrm>
              <a:off x="1695" y="2403"/>
              <a:ext cx="73" cy="93"/>
            </a:xfrm>
            <a:custGeom>
              <a:avLst/>
              <a:gdLst>
                <a:gd name="T0" fmla="*/ 0 w 737"/>
                <a:gd name="T1" fmla="*/ 807 h 943"/>
                <a:gd name="T2" fmla="*/ 54 w 737"/>
                <a:gd name="T3" fmla="*/ 727 h 943"/>
                <a:gd name="T4" fmla="*/ 381 w 737"/>
                <a:gd name="T5" fmla="*/ 853 h 943"/>
                <a:gd name="T6" fmla="*/ 622 w 737"/>
                <a:gd name="T7" fmla="*/ 681 h 943"/>
                <a:gd name="T8" fmla="*/ 347 w 737"/>
                <a:gd name="T9" fmla="*/ 508 h 943"/>
                <a:gd name="T10" fmla="*/ 42 w 737"/>
                <a:gd name="T11" fmla="*/ 276 h 943"/>
                <a:gd name="T12" fmla="*/ 382 w 737"/>
                <a:gd name="T13" fmla="*/ 0 h 943"/>
                <a:gd name="T14" fmla="*/ 711 w 737"/>
                <a:gd name="T15" fmla="*/ 124 h 943"/>
                <a:gd name="T16" fmla="*/ 653 w 737"/>
                <a:gd name="T17" fmla="*/ 194 h 943"/>
                <a:gd name="T18" fmla="*/ 379 w 737"/>
                <a:gd name="T19" fmla="*/ 89 h 943"/>
                <a:gd name="T20" fmla="*/ 155 w 737"/>
                <a:gd name="T21" fmla="*/ 258 h 943"/>
                <a:gd name="T22" fmla="*/ 382 w 737"/>
                <a:gd name="T23" fmla="*/ 414 h 943"/>
                <a:gd name="T24" fmla="*/ 737 w 737"/>
                <a:gd name="T25" fmla="*/ 671 h 943"/>
                <a:gd name="T26" fmla="*/ 382 w 737"/>
                <a:gd name="T27" fmla="*/ 943 h 943"/>
                <a:gd name="T28" fmla="*/ 0 w 737"/>
                <a:gd name="T29" fmla="*/ 807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7" h="943">
                  <a:moveTo>
                    <a:pt x="0" y="807"/>
                  </a:moveTo>
                  <a:cubicBezTo>
                    <a:pt x="54" y="727"/>
                    <a:pt x="54" y="727"/>
                    <a:pt x="54" y="727"/>
                  </a:cubicBezTo>
                  <a:cubicBezTo>
                    <a:pt x="155" y="811"/>
                    <a:pt x="260" y="853"/>
                    <a:pt x="381" y="853"/>
                  </a:cubicBezTo>
                  <a:cubicBezTo>
                    <a:pt x="526" y="853"/>
                    <a:pt x="622" y="790"/>
                    <a:pt x="622" y="681"/>
                  </a:cubicBezTo>
                  <a:cubicBezTo>
                    <a:pt x="622" y="580"/>
                    <a:pt x="531" y="552"/>
                    <a:pt x="347" y="508"/>
                  </a:cubicBezTo>
                  <a:cubicBezTo>
                    <a:pt x="136" y="456"/>
                    <a:pt x="42" y="419"/>
                    <a:pt x="42" y="276"/>
                  </a:cubicBezTo>
                  <a:cubicBezTo>
                    <a:pt x="42" y="92"/>
                    <a:pt x="195" y="0"/>
                    <a:pt x="382" y="0"/>
                  </a:cubicBezTo>
                  <a:cubicBezTo>
                    <a:pt x="522" y="0"/>
                    <a:pt x="641" y="50"/>
                    <a:pt x="711" y="124"/>
                  </a:cubicBezTo>
                  <a:cubicBezTo>
                    <a:pt x="653" y="194"/>
                    <a:pt x="653" y="194"/>
                    <a:pt x="653" y="194"/>
                  </a:cubicBezTo>
                  <a:cubicBezTo>
                    <a:pt x="585" y="124"/>
                    <a:pt x="482" y="89"/>
                    <a:pt x="379" y="89"/>
                  </a:cubicBezTo>
                  <a:cubicBezTo>
                    <a:pt x="255" y="89"/>
                    <a:pt x="155" y="139"/>
                    <a:pt x="155" y="258"/>
                  </a:cubicBezTo>
                  <a:cubicBezTo>
                    <a:pt x="155" y="354"/>
                    <a:pt x="220" y="375"/>
                    <a:pt x="382" y="414"/>
                  </a:cubicBezTo>
                  <a:cubicBezTo>
                    <a:pt x="617" y="470"/>
                    <a:pt x="737" y="515"/>
                    <a:pt x="737" y="671"/>
                  </a:cubicBezTo>
                  <a:cubicBezTo>
                    <a:pt x="737" y="837"/>
                    <a:pt x="597" y="943"/>
                    <a:pt x="382" y="943"/>
                  </a:cubicBezTo>
                  <a:cubicBezTo>
                    <a:pt x="241" y="943"/>
                    <a:pt x="97" y="896"/>
                    <a:pt x="0" y="80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7" name="Freeform 140">
              <a:extLst>
                <a:ext uri="{FF2B5EF4-FFF2-40B4-BE49-F238E27FC236}">
                  <a16:creationId xmlns:a16="http://schemas.microsoft.com/office/drawing/2014/main" id="{C9F87F8A-C56D-451F-93B5-3FC89552C505}"/>
                </a:ext>
              </a:extLst>
            </p:cNvPr>
            <p:cNvSpPr>
              <a:spLocks noEditPoints="1"/>
            </p:cNvSpPr>
            <p:nvPr userDrawn="1"/>
          </p:nvSpPr>
          <p:spPr bwMode="white">
            <a:xfrm>
              <a:off x="1781" y="2403"/>
              <a:ext cx="90" cy="93"/>
            </a:xfrm>
            <a:custGeom>
              <a:avLst/>
              <a:gdLst>
                <a:gd name="T0" fmla="*/ 0 w 908"/>
                <a:gd name="T1" fmla="*/ 468 h 943"/>
                <a:gd name="T2" fmla="*/ 457 w 908"/>
                <a:gd name="T3" fmla="*/ 0 h 943"/>
                <a:gd name="T4" fmla="*/ 908 w 908"/>
                <a:gd name="T5" fmla="*/ 466 h 943"/>
                <a:gd name="T6" fmla="*/ 904 w 908"/>
                <a:gd name="T7" fmla="*/ 513 h 943"/>
                <a:gd name="T8" fmla="*/ 126 w 908"/>
                <a:gd name="T9" fmla="*/ 513 h 943"/>
                <a:gd name="T10" fmla="*/ 462 w 908"/>
                <a:gd name="T11" fmla="*/ 852 h 943"/>
                <a:gd name="T12" fmla="*/ 742 w 908"/>
                <a:gd name="T13" fmla="*/ 688 h 943"/>
                <a:gd name="T14" fmla="*/ 845 w 908"/>
                <a:gd name="T15" fmla="*/ 716 h 943"/>
                <a:gd name="T16" fmla="*/ 458 w 908"/>
                <a:gd name="T17" fmla="*/ 943 h 943"/>
                <a:gd name="T18" fmla="*/ 0 w 908"/>
                <a:gd name="T19" fmla="*/ 468 h 943"/>
                <a:gd name="T20" fmla="*/ 794 w 908"/>
                <a:gd name="T21" fmla="*/ 423 h 943"/>
                <a:gd name="T22" fmla="*/ 457 w 908"/>
                <a:gd name="T23" fmla="*/ 92 h 943"/>
                <a:gd name="T24" fmla="*/ 123 w 908"/>
                <a:gd name="T25" fmla="*/ 423 h 943"/>
                <a:gd name="T26" fmla="*/ 794 w 908"/>
                <a:gd name="T27" fmla="*/ 42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8" h="943">
                  <a:moveTo>
                    <a:pt x="0" y="468"/>
                  </a:moveTo>
                  <a:cubicBezTo>
                    <a:pt x="0" y="213"/>
                    <a:pt x="193" y="0"/>
                    <a:pt x="457" y="0"/>
                  </a:cubicBezTo>
                  <a:cubicBezTo>
                    <a:pt x="722" y="0"/>
                    <a:pt x="906" y="216"/>
                    <a:pt x="908" y="466"/>
                  </a:cubicBezTo>
                  <a:cubicBezTo>
                    <a:pt x="908" y="484"/>
                    <a:pt x="906" y="506"/>
                    <a:pt x="904" y="513"/>
                  </a:cubicBezTo>
                  <a:cubicBezTo>
                    <a:pt x="126" y="513"/>
                    <a:pt x="126" y="513"/>
                    <a:pt x="126" y="513"/>
                  </a:cubicBezTo>
                  <a:cubicBezTo>
                    <a:pt x="140" y="709"/>
                    <a:pt x="287" y="852"/>
                    <a:pt x="462" y="852"/>
                  </a:cubicBezTo>
                  <a:cubicBezTo>
                    <a:pt x="582" y="852"/>
                    <a:pt x="700" y="786"/>
                    <a:pt x="742" y="688"/>
                  </a:cubicBezTo>
                  <a:cubicBezTo>
                    <a:pt x="845" y="716"/>
                    <a:pt x="845" y="716"/>
                    <a:pt x="845" y="716"/>
                  </a:cubicBezTo>
                  <a:cubicBezTo>
                    <a:pt x="789" y="849"/>
                    <a:pt x="633" y="943"/>
                    <a:pt x="458" y="943"/>
                  </a:cubicBezTo>
                  <a:cubicBezTo>
                    <a:pt x="193" y="943"/>
                    <a:pt x="0" y="727"/>
                    <a:pt x="0" y="468"/>
                  </a:cubicBezTo>
                  <a:moveTo>
                    <a:pt x="794" y="423"/>
                  </a:moveTo>
                  <a:cubicBezTo>
                    <a:pt x="778" y="228"/>
                    <a:pt x="635" y="92"/>
                    <a:pt x="457" y="92"/>
                  </a:cubicBezTo>
                  <a:cubicBezTo>
                    <a:pt x="278" y="92"/>
                    <a:pt x="135" y="230"/>
                    <a:pt x="123" y="423"/>
                  </a:cubicBezTo>
                  <a:lnTo>
                    <a:pt x="794"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8" name="Freeform 141">
              <a:extLst>
                <a:ext uri="{FF2B5EF4-FFF2-40B4-BE49-F238E27FC236}">
                  <a16:creationId xmlns:a16="http://schemas.microsoft.com/office/drawing/2014/main" id="{FE21AAFF-D0CB-48ED-ABC2-8502A09D814F}"/>
                </a:ext>
              </a:extLst>
            </p:cNvPr>
            <p:cNvSpPr>
              <a:spLocks noEditPoints="1"/>
            </p:cNvSpPr>
            <p:nvPr userDrawn="1"/>
          </p:nvSpPr>
          <p:spPr bwMode="white">
            <a:xfrm>
              <a:off x="1881" y="2403"/>
              <a:ext cx="80" cy="93"/>
            </a:xfrm>
            <a:custGeom>
              <a:avLst/>
              <a:gdLst>
                <a:gd name="T0" fmla="*/ 0 w 813"/>
                <a:gd name="T1" fmla="*/ 666 h 943"/>
                <a:gd name="T2" fmla="*/ 385 w 813"/>
                <a:gd name="T3" fmla="*/ 386 h 943"/>
                <a:gd name="T4" fmla="*/ 652 w 813"/>
                <a:gd name="T5" fmla="*/ 433 h 943"/>
                <a:gd name="T6" fmla="*/ 652 w 813"/>
                <a:gd name="T7" fmla="*/ 351 h 943"/>
                <a:gd name="T8" fmla="*/ 397 w 813"/>
                <a:gd name="T9" fmla="*/ 89 h 943"/>
                <a:gd name="T10" fmla="*/ 103 w 813"/>
                <a:gd name="T11" fmla="*/ 197 h 943"/>
                <a:gd name="T12" fmla="*/ 61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2 w 813"/>
                <a:gd name="T37" fmla="*/ 657 h 943"/>
                <a:gd name="T38" fmla="*/ 652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7" y="386"/>
                    <a:pt x="385" y="386"/>
                  </a:cubicBezTo>
                  <a:cubicBezTo>
                    <a:pt x="476" y="386"/>
                    <a:pt x="577" y="403"/>
                    <a:pt x="652" y="433"/>
                  </a:cubicBezTo>
                  <a:cubicBezTo>
                    <a:pt x="652" y="351"/>
                    <a:pt x="652" y="351"/>
                    <a:pt x="652" y="351"/>
                  </a:cubicBezTo>
                  <a:cubicBezTo>
                    <a:pt x="652" y="190"/>
                    <a:pt x="553" y="89"/>
                    <a:pt x="397" y="89"/>
                  </a:cubicBezTo>
                  <a:cubicBezTo>
                    <a:pt x="301" y="89"/>
                    <a:pt x="203" y="127"/>
                    <a:pt x="103" y="197"/>
                  </a:cubicBezTo>
                  <a:cubicBezTo>
                    <a:pt x="61" y="118"/>
                    <a:pt x="61" y="118"/>
                    <a:pt x="61" y="118"/>
                  </a:cubicBezTo>
                  <a:cubicBezTo>
                    <a:pt x="179" y="40"/>
                    <a:pt x="289" y="0"/>
                    <a:pt x="409" y="0"/>
                  </a:cubicBezTo>
                  <a:cubicBezTo>
                    <a:pt x="629" y="0"/>
                    <a:pt x="771" y="136"/>
                    <a:pt x="771" y="361"/>
                  </a:cubicBezTo>
                  <a:cubicBezTo>
                    <a:pt x="771" y="772"/>
                    <a:pt x="771" y="772"/>
                    <a:pt x="771" y="772"/>
                  </a:cubicBezTo>
                  <a:cubicBezTo>
                    <a:pt x="771" y="805"/>
                    <a:pt x="783"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4" y="943"/>
                    <a:pt x="313" y="943"/>
                  </a:cubicBezTo>
                  <a:cubicBezTo>
                    <a:pt x="126" y="943"/>
                    <a:pt x="0" y="816"/>
                    <a:pt x="0" y="666"/>
                  </a:cubicBezTo>
                  <a:moveTo>
                    <a:pt x="623" y="725"/>
                  </a:moveTo>
                  <a:cubicBezTo>
                    <a:pt x="638" y="704"/>
                    <a:pt x="652" y="678"/>
                    <a:pt x="652" y="657"/>
                  </a:cubicBezTo>
                  <a:cubicBezTo>
                    <a:pt x="652" y="508"/>
                    <a:pt x="652" y="508"/>
                    <a:pt x="652" y="508"/>
                  </a:cubicBezTo>
                  <a:cubicBezTo>
                    <a:pt x="574" y="479"/>
                    <a:pt x="484" y="461"/>
                    <a:pt x="402" y="461"/>
                  </a:cubicBezTo>
                  <a:cubicBezTo>
                    <a:pt x="233" y="461"/>
                    <a:pt x="116" y="534"/>
                    <a:pt x="116" y="655"/>
                  </a:cubicBezTo>
                  <a:cubicBezTo>
                    <a:pt x="116" y="751"/>
                    <a:pt x="191" y="853"/>
                    <a:pt x="343" y="853"/>
                  </a:cubicBezTo>
                  <a:cubicBezTo>
                    <a:pt x="448" y="853"/>
                    <a:pt x="563" y="804"/>
                    <a:pt x="623" y="7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9" name="Freeform 142">
              <a:extLst>
                <a:ext uri="{FF2B5EF4-FFF2-40B4-BE49-F238E27FC236}">
                  <a16:creationId xmlns:a16="http://schemas.microsoft.com/office/drawing/2014/main" id="{223D6D74-CB0B-45FB-8165-02F2E33DF80B}"/>
                </a:ext>
              </a:extLst>
            </p:cNvPr>
            <p:cNvSpPr>
              <a:spLocks/>
            </p:cNvSpPr>
            <p:nvPr userDrawn="1"/>
          </p:nvSpPr>
          <p:spPr bwMode="white">
            <a:xfrm>
              <a:off x="1983" y="2404"/>
              <a:ext cx="45" cy="91"/>
            </a:xfrm>
            <a:custGeom>
              <a:avLst/>
              <a:gdLst>
                <a:gd name="T0" fmla="*/ 454 w 454"/>
                <a:gd name="T1" fmla="*/ 110 h 916"/>
                <a:gd name="T2" fmla="*/ 119 w 454"/>
                <a:gd name="T3" fmla="*/ 350 h 916"/>
                <a:gd name="T4" fmla="*/ 119 w 454"/>
                <a:gd name="T5" fmla="*/ 916 h 916"/>
                <a:gd name="T6" fmla="*/ 0 w 454"/>
                <a:gd name="T7" fmla="*/ 916 h 916"/>
                <a:gd name="T8" fmla="*/ 0 w 454"/>
                <a:gd name="T9" fmla="*/ 5 h 916"/>
                <a:gd name="T10" fmla="*/ 112 w 454"/>
                <a:gd name="T11" fmla="*/ 5 h 916"/>
                <a:gd name="T12" fmla="*/ 112 w 454"/>
                <a:gd name="T13" fmla="*/ 224 h 916"/>
                <a:gd name="T14" fmla="*/ 402 w 454"/>
                <a:gd name="T15" fmla="*/ 0 h 916"/>
                <a:gd name="T16" fmla="*/ 454 w 454"/>
                <a:gd name="T17" fmla="*/ 2 h 916"/>
                <a:gd name="T18" fmla="*/ 454 w 454"/>
                <a:gd name="T19" fmla="*/ 11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916">
                  <a:moveTo>
                    <a:pt x="454" y="110"/>
                  </a:moveTo>
                  <a:cubicBezTo>
                    <a:pt x="295" y="115"/>
                    <a:pt x="168" y="203"/>
                    <a:pt x="119" y="350"/>
                  </a:cubicBezTo>
                  <a:cubicBezTo>
                    <a:pt x="119" y="916"/>
                    <a:pt x="119" y="916"/>
                    <a:pt x="119" y="916"/>
                  </a:cubicBezTo>
                  <a:cubicBezTo>
                    <a:pt x="0" y="916"/>
                    <a:pt x="0" y="916"/>
                    <a:pt x="0" y="916"/>
                  </a:cubicBezTo>
                  <a:cubicBezTo>
                    <a:pt x="0" y="5"/>
                    <a:pt x="0" y="5"/>
                    <a:pt x="0" y="5"/>
                  </a:cubicBezTo>
                  <a:cubicBezTo>
                    <a:pt x="112" y="5"/>
                    <a:pt x="112" y="5"/>
                    <a:pt x="112" y="5"/>
                  </a:cubicBezTo>
                  <a:cubicBezTo>
                    <a:pt x="112" y="224"/>
                    <a:pt x="112" y="224"/>
                    <a:pt x="112" y="224"/>
                  </a:cubicBezTo>
                  <a:cubicBezTo>
                    <a:pt x="175" y="96"/>
                    <a:pt x="285" y="0"/>
                    <a:pt x="402" y="0"/>
                  </a:cubicBezTo>
                  <a:cubicBezTo>
                    <a:pt x="423" y="0"/>
                    <a:pt x="442" y="0"/>
                    <a:pt x="454" y="2"/>
                  </a:cubicBezTo>
                  <a:lnTo>
                    <a:pt x="454"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0" name="Freeform 143">
              <a:extLst>
                <a:ext uri="{FF2B5EF4-FFF2-40B4-BE49-F238E27FC236}">
                  <a16:creationId xmlns:a16="http://schemas.microsoft.com/office/drawing/2014/main" id="{57CBC460-0F35-40B1-B415-7520A3CEEA0C}"/>
                </a:ext>
              </a:extLst>
            </p:cNvPr>
            <p:cNvSpPr>
              <a:spLocks/>
            </p:cNvSpPr>
            <p:nvPr userDrawn="1"/>
          </p:nvSpPr>
          <p:spPr bwMode="white">
            <a:xfrm>
              <a:off x="2038" y="2403"/>
              <a:ext cx="82" cy="93"/>
            </a:xfrm>
            <a:custGeom>
              <a:avLst/>
              <a:gdLst>
                <a:gd name="T0" fmla="*/ 456 w 835"/>
                <a:gd name="T1" fmla="*/ 0 h 944"/>
                <a:gd name="T2" fmla="*/ 827 w 835"/>
                <a:gd name="T3" fmla="*/ 217 h 944"/>
                <a:gd name="T4" fmla="*/ 711 w 835"/>
                <a:gd name="T5" fmla="*/ 254 h 944"/>
                <a:gd name="T6" fmla="*/ 453 w 835"/>
                <a:gd name="T7" fmla="*/ 105 h 944"/>
                <a:gd name="T8" fmla="*/ 122 w 835"/>
                <a:gd name="T9" fmla="*/ 469 h 944"/>
                <a:gd name="T10" fmla="*/ 454 w 835"/>
                <a:gd name="T11" fmla="*/ 840 h 944"/>
                <a:gd name="T12" fmla="*/ 720 w 835"/>
                <a:gd name="T13" fmla="*/ 684 h 944"/>
                <a:gd name="T14" fmla="*/ 835 w 835"/>
                <a:gd name="T15" fmla="*/ 719 h 944"/>
                <a:gd name="T16" fmla="*/ 458 w 835"/>
                <a:gd name="T17" fmla="*/ 944 h 944"/>
                <a:gd name="T18" fmla="*/ 0 w 835"/>
                <a:gd name="T19" fmla="*/ 469 h 944"/>
                <a:gd name="T20" fmla="*/ 456 w 835"/>
                <a:gd name="T2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5" h="944">
                  <a:moveTo>
                    <a:pt x="456" y="0"/>
                  </a:moveTo>
                  <a:cubicBezTo>
                    <a:pt x="628" y="0"/>
                    <a:pt x="762" y="84"/>
                    <a:pt x="827" y="217"/>
                  </a:cubicBezTo>
                  <a:cubicBezTo>
                    <a:pt x="711" y="254"/>
                    <a:pt x="711" y="254"/>
                    <a:pt x="711" y="254"/>
                  </a:cubicBezTo>
                  <a:cubicBezTo>
                    <a:pt x="661" y="161"/>
                    <a:pt x="563" y="105"/>
                    <a:pt x="453" y="105"/>
                  </a:cubicBezTo>
                  <a:cubicBezTo>
                    <a:pt x="267" y="105"/>
                    <a:pt x="122" y="261"/>
                    <a:pt x="122" y="469"/>
                  </a:cubicBezTo>
                  <a:cubicBezTo>
                    <a:pt x="122" y="675"/>
                    <a:pt x="273" y="840"/>
                    <a:pt x="454" y="840"/>
                  </a:cubicBezTo>
                  <a:cubicBezTo>
                    <a:pt x="570" y="840"/>
                    <a:pt x="692" y="768"/>
                    <a:pt x="720" y="684"/>
                  </a:cubicBezTo>
                  <a:cubicBezTo>
                    <a:pt x="835" y="719"/>
                    <a:pt x="835" y="719"/>
                    <a:pt x="835" y="719"/>
                  </a:cubicBezTo>
                  <a:cubicBezTo>
                    <a:pt x="787" y="850"/>
                    <a:pt x="633" y="944"/>
                    <a:pt x="458" y="944"/>
                  </a:cubicBezTo>
                  <a:cubicBezTo>
                    <a:pt x="194" y="944"/>
                    <a:pt x="0" y="728"/>
                    <a:pt x="0" y="469"/>
                  </a:cubicBezTo>
                  <a:cubicBezTo>
                    <a:pt x="0" y="210"/>
                    <a:pt x="187" y="0"/>
                    <a:pt x="4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1" name="Freeform 144">
              <a:extLst>
                <a:ext uri="{FF2B5EF4-FFF2-40B4-BE49-F238E27FC236}">
                  <a16:creationId xmlns:a16="http://schemas.microsoft.com/office/drawing/2014/main" id="{481CBC68-33E1-4BE5-93FC-ED622B4E1E6F}"/>
                </a:ext>
              </a:extLst>
            </p:cNvPr>
            <p:cNvSpPr>
              <a:spLocks/>
            </p:cNvSpPr>
            <p:nvPr userDrawn="1"/>
          </p:nvSpPr>
          <p:spPr bwMode="white">
            <a:xfrm>
              <a:off x="2138" y="2369"/>
              <a:ext cx="76" cy="126"/>
            </a:xfrm>
            <a:custGeom>
              <a:avLst/>
              <a:gdLst>
                <a:gd name="T0" fmla="*/ 766 w 766"/>
                <a:gd name="T1" fmla="*/ 1276 h 1276"/>
                <a:gd name="T2" fmla="*/ 647 w 766"/>
                <a:gd name="T3" fmla="*/ 1276 h 1276"/>
                <a:gd name="T4" fmla="*/ 647 w 766"/>
                <a:gd name="T5" fmla="*/ 767 h 1276"/>
                <a:gd name="T6" fmla="*/ 437 w 766"/>
                <a:gd name="T7" fmla="*/ 458 h 1276"/>
                <a:gd name="T8" fmla="*/ 119 w 766"/>
                <a:gd name="T9" fmla="*/ 718 h 1276"/>
                <a:gd name="T10" fmla="*/ 119 w 766"/>
                <a:gd name="T11" fmla="*/ 1276 h 1276"/>
                <a:gd name="T12" fmla="*/ 0 w 766"/>
                <a:gd name="T13" fmla="*/ 1276 h 1276"/>
                <a:gd name="T14" fmla="*/ 0 w 766"/>
                <a:gd name="T15" fmla="*/ 0 h 1276"/>
                <a:gd name="T16" fmla="*/ 119 w 766"/>
                <a:gd name="T17" fmla="*/ 0 h 1276"/>
                <a:gd name="T18" fmla="*/ 119 w 766"/>
                <a:gd name="T19" fmla="*/ 571 h 1276"/>
                <a:gd name="T20" fmla="*/ 477 w 766"/>
                <a:gd name="T21" fmla="*/ 350 h 1276"/>
                <a:gd name="T22" fmla="*/ 766 w 766"/>
                <a:gd name="T23" fmla="*/ 743 h 1276"/>
                <a:gd name="T24" fmla="*/ 766 w 766"/>
                <a:gd name="T25"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276">
                  <a:moveTo>
                    <a:pt x="766" y="1276"/>
                  </a:moveTo>
                  <a:cubicBezTo>
                    <a:pt x="647" y="1276"/>
                    <a:pt x="647" y="1276"/>
                    <a:pt x="647" y="1276"/>
                  </a:cubicBezTo>
                  <a:cubicBezTo>
                    <a:pt x="647" y="767"/>
                    <a:pt x="647" y="767"/>
                    <a:pt x="647" y="767"/>
                  </a:cubicBezTo>
                  <a:cubicBezTo>
                    <a:pt x="647" y="561"/>
                    <a:pt x="573" y="458"/>
                    <a:pt x="437" y="458"/>
                  </a:cubicBezTo>
                  <a:cubicBezTo>
                    <a:pt x="302" y="458"/>
                    <a:pt x="161" y="570"/>
                    <a:pt x="119" y="718"/>
                  </a:cubicBezTo>
                  <a:cubicBezTo>
                    <a:pt x="119" y="1276"/>
                    <a:pt x="119" y="1276"/>
                    <a:pt x="119" y="1276"/>
                  </a:cubicBezTo>
                  <a:cubicBezTo>
                    <a:pt x="0" y="1276"/>
                    <a:pt x="0" y="1276"/>
                    <a:pt x="0" y="1276"/>
                  </a:cubicBezTo>
                  <a:cubicBezTo>
                    <a:pt x="0" y="0"/>
                    <a:pt x="0" y="0"/>
                    <a:pt x="0" y="0"/>
                  </a:cubicBezTo>
                  <a:cubicBezTo>
                    <a:pt x="119" y="0"/>
                    <a:pt x="119" y="0"/>
                    <a:pt x="119" y="0"/>
                  </a:cubicBezTo>
                  <a:cubicBezTo>
                    <a:pt x="119" y="571"/>
                    <a:pt x="119" y="571"/>
                    <a:pt x="119" y="571"/>
                  </a:cubicBezTo>
                  <a:cubicBezTo>
                    <a:pt x="192" y="435"/>
                    <a:pt x="330" y="350"/>
                    <a:pt x="477" y="350"/>
                  </a:cubicBezTo>
                  <a:cubicBezTo>
                    <a:pt x="687" y="350"/>
                    <a:pt x="766" y="509"/>
                    <a:pt x="766" y="743"/>
                  </a:cubicBezTo>
                  <a:lnTo>
                    <a:pt x="766" y="12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2" name="Freeform 145">
              <a:extLst>
                <a:ext uri="{FF2B5EF4-FFF2-40B4-BE49-F238E27FC236}">
                  <a16:creationId xmlns:a16="http://schemas.microsoft.com/office/drawing/2014/main" id="{62191267-615B-4282-9087-945CDFD238A5}"/>
                </a:ext>
              </a:extLst>
            </p:cNvPr>
            <p:cNvSpPr>
              <a:spLocks/>
            </p:cNvSpPr>
            <p:nvPr userDrawn="1"/>
          </p:nvSpPr>
          <p:spPr bwMode="white">
            <a:xfrm>
              <a:off x="2284" y="2372"/>
              <a:ext cx="103" cy="123"/>
            </a:xfrm>
            <a:custGeom>
              <a:avLst/>
              <a:gdLst>
                <a:gd name="T0" fmla="*/ 923 w 1045"/>
                <a:gd name="T1" fmla="*/ 626 h 1250"/>
                <a:gd name="T2" fmla="*/ 923 w 1045"/>
                <a:gd name="T3" fmla="*/ 0 h 1250"/>
                <a:gd name="T4" fmla="*/ 1045 w 1045"/>
                <a:gd name="T5" fmla="*/ 0 h 1250"/>
                <a:gd name="T6" fmla="*/ 1045 w 1045"/>
                <a:gd name="T7" fmla="*/ 626 h 1250"/>
                <a:gd name="T8" fmla="*/ 523 w 1045"/>
                <a:gd name="T9" fmla="*/ 1250 h 1250"/>
                <a:gd name="T10" fmla="*/ 0 w 1045"/>
                <a:gd name="T11" fmla="*/ 626 h 1250"/>
                <a:gd name="T12" fmla="*/ 0 w 1045"/>
                <a:gd name="T13" fmla="*/ 0 h 1250"/>
                <a:gd name="T14" fmla="*/ 121 w 1045"/>
                <a:gd name="T15" fmla="*/ 0 h 1250"/>
                <a:gd name="T16" fmla="*/ 121 w 1045"/>
                <a:gd name="T17" fmla="*/ 626 h 1250"/>
                <a:gd name="T18" fmla="*/ 521 w 1045"/>
                <a:gd name="T19" fmla="*/ 1140 h 1250"/>
                <a:gd name="T20" fmla="*/ 923 w 1045"/>
                <a:gd name="T21" fmla="*/ 626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1250">
                  <a:moveTo>
                    <a:pt x="923" y="626"/>
                  </a:moveTo>
                  <a:cubicBezTo>
                    <a:pt x="923" y="0"/>
                    <a:pt x="923" y="0"/>
                    <a:pt x="923" y="0"/>
                  </a:cubicBezTo>
                  <a:cubicBezTo>
                    <a:pt x="1045" y="0"/>
                    <a:pt x="1045" y="0"/>
                    <a:pt x="1045" y="0"/>
                  </a:cubicBezTo>
                  <a:cubicBezTo>
                    <a:pt x="1045" y="626"/>
                    <a:pt x="1045" y="626"/>
                    <a:pt x="1045" y="626"/>
                  </a:cubicBezTo>
                  <a:cubicBezTo>
                    <a:pt x="1045" y="959"/>
                    <a:pt x="904" y="1250"/>
                    <a:pt x="523" y="1250"/>
                  </a:cubicBezTo>
                  <a:cubicBezTo>
                    <a:pt x="128" y="1250"/>
                    <a:pt x="0" y="942"/>
                    <a:pt x="0" y="626"/>
                  </a:cubicBezTo>
                  <a:cubicBezTo>
                    <a:pt x="0" y="0"/>
                    <a:pt x="0" y="0"/>
                    <a:pt x="0" y="0"/>
                  </a:cubicBezTo>
                  <a:cubicBezTo>
                    <a:pt x="121" y="0"/>
                    <a:pt x="121" y="0"/>
                    <a:pt x="121" y="0"/>
                  </a:cubicBezTo>
                  <a:cubicBezTo>
                    <a:pt x="121" y="626"/>
                    <a:pt x="121" y="626"/>
                    <a:pt x="121" y="626"/>
                  </a:cubicBezTo>
                  <a:cubicBezTo>
                    <a:pt x="121" y="886"/>
                    <a:pt x="213" y="1140"/>
                    <a:pt x="521" y="1140"/>
                  </a:cubicBezTo>
                  <a:cubicBezTo>
                    <a:pt x="836" y="1140"/>
                    <a:pt x="923" y="879"/>
                    <a:pt x="923" y="6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3" name="Freeform 146">
              <a:extLst>
                <a:ext uri="{FF2B5EF4-FFF2-40B4-BE49-F238E27FC236}">
                  <a16:creationId xmlns:a16="http://schemas.microsoft.com/office/drawing/2014/main" id="{E399A118-1C4F-4474-B276-E17F951C76DE}"/>
                </a:ext>
              </a:extLst>
            </p:cNvPr>
            <p:cNvSpPr>
              <a:spLocks/>
            </p:cNvSpPr>
            <p:nvPr userDrawn="1"/>
          </p:nvSpPr>
          <p:spPr bwMode="white">
            <a:xfrm>
              <a:off x="2416" y="2372"/>
              <a:ext cx="95" cy="123"/>
            </a:xfrm>
            <a:custGeom>
              <a:avLst/>
              <a:gdLst>
                <a:gd name="T0" fmla="*/ 0 w 95"/>
                <a:gd name="T1" fmla="*/ 123 h 123"/>
                <a:gd name="T2" fmla="*/ 0 w 95"/>
                <a:gd name="T3" fmla="*/ 0 h 123"/>
                <a:gd name="T4" fmla="*/ 12 w 95"/>
                <a:gd name="T5" fmla="*/ 0 h 123"/>
                <a:gd name="T6" fmla="*/ 12 w 95"/>
                <a:gd name="T7" fmla="*/ 71 h 123"/>
                <a:gd name="T8" fmla="*/ 79 w 95"/>
                <a:gd name="T9" fmla="*/ 0 h 123"/>
                <a:gd name="T10" fmla="*/ 93 w 95"/>
                <a:gd name="T11" fmla="*/ 0 h 123"/>
                <a:gd name="T12" fmla="*/ 43 w 95"/>
                <a:gd name="T13" fmla="*/ 54 h 123"/>
                <a:gd name="T14" fmla="*/ 95 w 95"/>
                <a:gd name="T15" fmla="*/ 123 h 123"/>
                <a:gd name="T16" fmla="*/ 82 w 95"/>
                <a:gd name="T17" fmla="*/ 123 h 123"/>
                <a:gd name="T18" fmla="*/ 35 w 95"/>
                <a:gd name="T19" fmla="*/ 61 h 123"/>
                <a:gd name="T20" fmla="*/ 12 w 95"/>
                <a:gd name="T21" fmla="*/ 85 h 123"/>
                <a:gd name="T22" fmla="*/ 12 w 95"/>
                <a:gd name="T23" fmla="*/ 123 h 123"/>
                <a:gd name="T24" fmla="*/ 0 w 95"/>
                <a:gd name="T2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0" y="123"/>
                  </a:moveTo>
                  <a:lnTo>
                    <a:pt x="0" y="0"/>
                  </a:lnTo>
                  <a:lnTo>
                    <a:pt x="12" y="0"/>
                  </a:lnTo>
                  <a:lnTo>
                    <a:pt x="12" y="71"/>
                  </a:lnTo>
                  <a:lnTo>
                    <a:pt x="79" y="0"/>
                  </a:lnTo>
                  <a:lnTo>
                    <a:pt x="93" y="0"/>
                  </a:lnTo>
                  <a:lnTo>
                    <a:pt x="43" y="54"/>
                  </a:lnTo>
                  <a:lnTo>
                    <a:pt x="95" y="123"/>
                  </a:lnTo>
                  <a:lnTo>
                    <a:pt x="82" y="123"/>
                  </a:lnTo>
                  <a:lnTo>
                    <a:pt x="35" y="61"/>
                  </a:lnTo>
                  <a:lnTo>
                    <a:pt x="12" y="85"/>
                  </a:lnTo>
                  <a:lnTo>
                    <a:pt x="12" y="123"/>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4" name="Freeform 147">
              <a:extLst>
                <a:ext uri="{FF2B5EF4-FFF2-40B4-BE49-F238E27FC236}">
                  <a16:creationId xmlns:a16="http://schemas.microsoft.com/office/drawing/2014/main" id="{57D9374D-C3CC-43C6-8571-4F90AA370375}"/>
                </a:ext>
              </a:extLst>
            </p:cNvPr>
            <p:cNvSpPr>
              <a:spLocks/>
            </p:cNvSpPr>
            <p:nvPr userDrawn="1"/>
          </p:nvSpPr>
          <p:spPr bwMode="white">
            <a:xfrm>
              <a:off x="354" y="1826"/>
              <a:ext cx="541" cy="454"/>
            </a:xfrm>
            <a:custGeom>
              <a:avLst/>
              <a:gdLst>
                <a:gd name="T0" fmla="*/ 436 w 541"/>
                <a:gd name="T1" fmla="*/ 175 h 454"/>
                <a:gd name="T2" fmla="*/ 255 w 541"/>
                <a:gd name="T3" fmla="*/ 175 h 454"/>
                <a:gd name="T4" fmla="*/ 255 w 541"/>
                <a:gd name="T5" fmla="*/ 0 h 454"/>
                <a:gd name="T6" fmla="*/ 149 w 541"/>
                <a:gd name="T7" fmla="*/ 0 h 454"/>
                <a:gd name="T8" fmla="*/ 149 w 541"/>
                <a:gd name="T9" fmla="*/ 51 h 454"/>
                <a:gd name="T10" fmla="*/ 100 w 541"/>
                <a:gd name="T11" fmla="*/ 51 h 454"/>
                <a:gd name="T12" fmla="*/ 100 w 541"/>
                <a:gd name="T13" fmla="*/ 102 h 454"/>
                <a:gd name="T14" fmla="*/ 100 w 541"/>
                <a:gd name="T15" fmla="*/ 152 h 454"/>
                <a:gd name="T16" fmla="*/ 149 w 541"/>
                <a:gd name="T17" fmla="*/ 152 h 454"/>
                <a:gd name="T18" fmla="*/ 149 w 541"/>
                <a:gd name="T19" fmla="*/ 202 h 454"/>
                <a:gd name="T20" fmla="*/ 100 w 541"/>
                <a:gd name="T21" fmla="*/ 202 h 454"/>
                <a:gd name="T22" fmla="*/ 100 w 541"/>
                <a:gd name="T23" fmla="*/ 152 h 454"/>
                <a:gd name="T24" fmla="*/ 50 w 541"/>
                <a:gd name="T25" fmla="*/ 152 h 454"/>
                <a:gd name="T26" fmla="*/ 50 w 541"/>
                <a:gd name="T27" fmla="*/ 202 h 454"/>
                <a:gd name="T28" fmla="*/ 50 w 541"/>
                <a:gd name="T29" fmla="*/ 253 h 454"/>
                <a:gd name="T30" fmla="*/ 100 w 541"/>
                <a:gd name="T31" fmla="*/ 253 h 454"/>
                <a:gd name="T32" fmla="*/ 100 w 541"/>
                <a:gd name="T33" fmla="*/ 303 h 454"/>
                <a:gd name="T34" fmla="*/ 50 w 541"/>
                <a:gd name="T35" fmla="*/ 303 h 454"/>
                <a:gd name="T36" fmla="*/ 50 w 541"/>
                <a:gd name="T37" fmla="*/ 353 h 454"/>
                <a:gd name="T38" fmla="*/ 50 w 541"/>
                <a:gd name="T39" fmla="*/ 403 h 454"/>
                <a:gd name="T40" fmla="*/ 0 w 541"/>
                <a:gd name="T41" fmla="*/ 403 h 454"/>
                <a:gd name="T42" fmla="*/ 0 w 541"/>
                <a:gd name="T43" fmla="*/ 454 h 454"/>
                <a:gd name="T44" fmla="*/ 50 w 541"/>
                <a:gd name="T45" fmla="*/ 454 h 454"/>
                <a:gd name="T46" fmla="*/ 50 w 541"/>
                <a:gd name="T47" fmla="*/ 403 h 454"/>
                <a:gd name="T48" fmla="*/ 100 w 541"/>
                <a:gd name="T49" fmla="*/ 403 h 454"/>
                <a:gd name="T50" fmla="*/ 100 w 541"/>
                <a:gd name="T51" fmla="*/ 353 h 454"/>
                <a:gd name="T52" fmla="*/ 149 w 541"/>
                <a:gd name="T53" fmla="*/ 353 h 454"/>
                <a:gd name="T54" fmla="*/ 149 w 541"/>
                <a:gd name="T55" fmla="*/ 454 h 454"/>
                <a:gd name="T56" fmla="*/ 150 w 541"/>
                <a:gd name="T57" fmla="*/ 454 h 454"/>
                <a:gd name="T58" fmla="*/ 150 w 541"/>
                <a:gd name="T59" fmla="*/ 454 h 454"/>
                <a:gd name="T60" fmla="*/ 201 w 541"/>
                <a:gd name="T61" fmla="*/ 454 h 454"/>
                <a:gd name="T62" fmla="*/ 201 w 541"/>
                <a:gd name="T63" fmla="*/ 454 h 454"/>
                <a:gd name="T64" fmla="*/ 255 w 541"/>
                <a:gd name="T65" fmla="*/ 454 h 454"/>
                <a:gd name="T66" fmla="*/ 255 w 541"/>
                <a:gd name="T67" fmla="*/ 268 h 454"/>
                <a:gd name="T68" fmla="*/ 436 w 541"/>
                <a:gd name="T69" fmla="*/ 268 h 454"/>
                <a:gd name="T70" fmla="*/ 436 w 541"/>
                <a:gd name="T71" fmla="*/ 454 h 454"/>
                <a:gd name="T72" fmla="*/ 541 w 541"/>
                <a:gd name="T73" fmla="*/ 454 h 454"/>
                <a:gd name="T74" fmla="*/ 541 w 541"/>
                <a:gd name="T75" fmla="*/ 0 h 454"/>
                <a:gd name="T76" fmla="*/ 436 w 541"/>
                <a:gd name="T77" fmla="*/ 0 h 454"/>
                <a:gd name="T78" fmla="*/ 436 w 541"/>
                <a:gd name="T79" fmla="*/ 17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1" h="454">
                  <a:moveTo>
                    <a:pt x="436" y="175"/>
                  </a:moveTo>
                  <a:lnTo>
                    <a:pt x="255" y="175"/>
                  </a:lnTo>
                  <a:lnTo>
                    <a:pt x="255" y="0"/>
                  </a:lnTo>
                  <a:lnTo>
                    <a:pt x="149" y="0"/>
                  </a:lnTo>
                  <a:lnTo>
                    <a:pt x="149" y="51"/>
                  </a:lnTo>
                  <a:lnTo>
                    <a:pt x="100" y="51"/>
                  </a:lnTo>
                  <a:lnTo>
                    <a:pt x="100" y="102"/>
                  </a:lnTo>
                  <a:lnTo>
                    <a:pt x="100" y="152"/>
                  </a:lnTo>
                  <a:lnTo>
                    <a:pt x="149" y="152"/>
                  </a:lnTo>
                  <a:lnTo>
                    <a:pt x="149" y="202"/>
                  </a:lnTo>
                  <a:lnTo>
                    <a:pt x="100" y="202"/>
                  </a:lnTo>
                  <a:lnTo>
                    <a:pt x="100" y="152"/>
                  </a:lnTo>
                  <a:lnTo>
                    <a:pt x="50" y="152"/>
                  </a:lnTo>
                  <a:lnTo>
                    <a:pt x="50" y="202"/>
                  </a:lnTo>
                  <a:lnTo>
                    <a:pt x="50" y="253"/>
                  </a:lnTo>
                  <a:lnTo>
                    <a:pt x="100" y="253"/>
                  </a:lnTo>
                  <a:lnTo>
                    <a:pt x="100" y="303"/>
                  </a:lnTo>
                  <a:lnTo>
                    <a:pt x="50" y="303"/>
                  </a:lnTo>
                  <a:lnTo>
                    <a:pt x="50" y="353"/>
                  </a:lnTo>
                  <a:lnTo>
                    <a:pt x="50" y="403"/>
                  </a:lnTo>
                  <a:lnTo>
                    <a:pt x="0" y="403"/>
                  </a:lnTo>
                  <a:lnTo>
                    <a:pt x="0" y="454"/>
                  </a:lnTo>
                  <a:lnTo>
                    <a:pt x="50" y="454"/>
                  </a:lnTo>
                  <a:lnTo>
                    <a:pt x="50" y="403"/>
                  </a:lnTo>
                  <a:lnTo>
                    <a:pt x="100" y="403"/>
                  </a:lnTo>
                  <a:lnTo>
                    <a:pt x="100" y="353"/>
                  </a:lnTo>
                  <a:lnTo>
                    <a:pt x="149" y="353"/>
                  </a:lnTo>
                  <a:lnTo>
                    <a:pt x="149" y="454"/>
                  </a:lnTo>
                  <a:lnTo>
                    <a:pt x="150" y="454"/>
                  </a:lnTo>
                  <a:lnTo>
                    <a:pt x="150" y="454"/>
                  </a:lnTo>
                  <a:lnTo>
                    <a:pt x="201" y="454"/>
                  </a:lnTo>
                  <a:lnTo>
                    <a:pt x="201" y="454"/>
                  </a:lnTo>
                  <a:lnTo>
                    <a:pt x="255" y="454"/>
                  </a:lnTo>
                  <a:lnTo>
                    <a:pt x="255" y="268"/>
                  </a:lnTo>
                  <a:lnTo>
                    <a:pt x="436" y="268"/>
                  </a:lnTo>
                  <a:lnTo>
                    <a:pt x="436" y="454"/>
                  </a:lnTo>
                  <a:lnTo>
                    <a:pt x="541" y="454"/>
                  </a:lnTo>
                  <a:lnTo>
                    <a:pt x="541" y="0"/>
                  </a:lnTo>
                  <a:lnTo>
                    <a:pt x="436" y="0"/>
                  </a:lnTo>
                  <a:lnTo>
                    <a:pt x="436"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5" name="Rectangle 148">
              <a:extLst>
                <a:ext uri="{FF2B5EF4-FFF2-40B4-BE49-F238E27FC236}">
                  <a16:creationId xmlns:a16="http://schemas.microsoft.com/office/drawing/2014/main" id="{C998C438-53D5-4B1E-8359-EBF8FAC88D5E}"/>
                </a:ext>
              </a:extLst>
            </p:cNvPr>
            <p:cNvSpPr>
              <a:spLocks noChangeArrowheads="1"/>
            </p:cNvSpPr>
            <p:nvPr userDrawn="1"/>
          </p:nvSpPr>
          <p:spPr bwMode="white">
            <a:xfrm>
              <a:off x="504" y="2129"/>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6" name="Freeform 149">
              <a:extLst>
                <a:ext uri="{FF2B5EF4-FFF2-40B4-BE49-F238E27FC236}">
                  <a16:creationId xmlns:a16="http://schemas.microsoft.com/office/drawing/2014/main" id="{CDDDC988-996E-4EFC-A57B-080205AC263B}"/>
                </a:ext>
              </a:extLst>
            </p:cNvPr>
            <p:cNvSpPr>
              <a:spLocks noEditPoints="1"/>
            </p:cNvSpPr>
            <p:nvPr userDrawn="1"/>
          </p:nvSpPr>
          <p:spPr bwMode="white">
            <a:xfrm>
              <a:off x="931" y="1826"/>
              <a:ext cx="396" cy="454"/>
            </a:xfrm>
            <a:custGeom>
              <a:avLst/>
              <a:gdLst>
                <a:gd name="T0" fmla="*/ 3867 w 4013"/>
                <a:gd name="T1" fmla="*/ 1403 h 4602"/>
                <a:gd name="T2" fmla="*/ 3432 w 4013"/>
                <a:gd name="T3" fmla="*/ 674 h 4602"/>
                <a:gd name="T4" fmla="*/ 2716 w 4013"/>
                <a:gd name="T5" fmla="*/ 181 h 4602"/>
                <a:gd name="T6" fmla="*/ 1718 w 4013"/>
                <a:gd name="T7" fmla="*/ 0 h 4602"/>
                <a:gd name="T8" fmla="*/ 0 w 4013"/>
                <a:gd name="T9" fmla="*/ 0 h 4602"/>
                <a:gd name="T10" fmla="*/ 0 w 4013"/>
                <a:gd name="T11" fmla="*/ 4602 h 4602"/>
                <a:gd name="T12" fmla="*/ 1718 w 4013"/>
                <a:gd name="T13" fmla="*/ 4602 h 4602"/>
                <a:gd name="T14" fmla="*/ 2661 w 4013"/>
                <a:gd name="T15" fmla="*/ 4437 h 4602"/>
                <a:gd name="T16" fmla="*/ 3387 w 4013"/>
                <a:gd name="T17" fmla="*/ 3970 h 4602"/>
                <a:gd name="T18" fmla="*/ 3851 w 4013"/>
                <a:gd name="T19" fmla="*/ 3244 h 4602"/>
                <a:gd name="T20" fmla="*/ 4013 w 4013"/>
                <a:gd name="T21" fmla="*/ 2294 h 4602"/>
                <a:gd name="T22" fmla="*/ 3867 w 4013"/>
                <a:gd name="T23" fmla="*/ 1403 h 4602"/>
                <a:gd name="T24" fmla="*/ 2849 w 4013"/>
                <a:gd name="T25" fmla="*/ 2842 h 4602"/>
                <a:gd name="T26" fmla="*/ 2616 w 4013"/>
                <a:gd name="T27" fmla="*/ 3276 h 4602"/>
                <a:gd name="T28" fmla="*/ 2237 w 4013"/>
                <a:gd name="T29" fmla="*/ 3565 h 4602"/>
                <a:gd name="T30" fmla="*/ 1718 w 4013"/>
                <a:gd name="T31" fmla="*/ 3669 h 4602"/>
                <a:gd name="T32" fmla="*/ 1063 w 4013"/>
                <a:gd name="T33" fmla="*/ 3669 h 4602"/>
                <a:gd name="T34" fmla="*/ 1063 w 4013"/>
                <a:gd name="T35" fmla="*/ 933 h 4602"/>
                <a:gd name="T36" fmla="*/ 1718 w 4013"/>
                <a:gd name="T37" fmla="*/ 933 h 4602"/>
                <a:gd name="T38" fmla="*/ 2230 w 4013"/>
                <a:gd name="T39" fmla="*/ 1030 h 4602"/>
                <a:gd name="T40" fmla="*/ 2612 w 4013"/>
                <a:gd name="T41" fmla="*/ 1309 h 4602"/>
                <a:gd name="T42" fmla="*/ 2849 w 4013"/>
                <a:gd name="T43" fmla="*/ 1740 h 4602"/>
                <a:gd name="T44" fmla="*/ 2930 w 4013"/>
                <a:gd name="T45" fmla="*/ 2294 h 4602"/>
                <a:gd name="T46" fmla="*/ 2849 w 4013"/>
                <a:gd name="T47" fmla="*/ 2842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13" h="4602">
                  <a:moveTo>
                    <a:pt x="3867" y="1403"/>
                  </a:moveTo>
                  <a:cubicBezTo>
                    <a:pt x="3770" y="1124"/>
                    <a:pt x="3625" y="881"/>
                    <a:pt x="3432" y="674"/>
                  </a:cubicBezTo>
                  <a:cubicBezTo>
                    <a:pt x="3240" y="466"/>
                    <a:pt x="3001" y="302"/>
                    <a:pt x="2716" y="181"/>
                  </a:cubicBezTo>
                  <a:cubicBezTo>
                    <a:pt x="2431" y="60"/>
                    <a:pt x="2098" y="0"/>
                    <a:pt x="1718" y="0"/>
                  </a:cubicBezTo>
                  <a:cubicBezTo>
                    <a:pt x="0" y="0"/>
                    <a:pt x="0" y="0"/>
                    <a:pt x="0" y="0"/>
                  </a:cubicBezTo>
                  <a:cubicBezTo>
                    <a:pt x="0" y="4602"/>
                    <a:pt x="0" y="4602"/>
                    <a:pt x="0" y="4602"/>
                  </a:cubicBezTo>
                  <a:cubicBezTo>
                    <a:pt x="1718" y="4602"/>
                    <a:pt x="1718" y="4602"/>
                    <a:pt x="1718" y="4602"/>
                  </a:cubicBezTo>
                  <a:cubicBezTo>
                    <a:pt x="2064" y="4602"/>
                    <a:pt x="2378" y="4547"/>
                    <a:pt x="2661" y="4437"/>
                  </a:cubicBezTo>
                  <a:cubicBezTo>
                    <a:pt x="2944" y="4327"/>
                    <a:pt x="3186" y="4171"/>
                    <a:pt x="3387" y="3970"/>
                  </a:cubicBezTo>
                  <a:cubicBezTo>
                    <a:pt x="3588" y="3769"/>
                    <a:pt x="3743" y="3527"/>
                    <a:pt x="3851" y="3244"/>
                  </a:cubicBezTo>
                  <a:cubicBezTo>
                    <a:pt x="3959" y="2961"/>
                    <a:pt x="4013" y="2644"/>
                    <a:pt x="4013" y="2294"/>
                  </a:cubicBezTo>
                  <a:cubicBezTo>
                    <a:pt x="4013" y="1979"/>
                    <a:pt x="3964" y="1682"/>
                    <a:pt x="3867" y="1403"/>
                  </a:cubicBezTo>
                  <a:close/>
                  <a:moveTo>
                    <a:pt x="2849" y="2842"/>
                  </a:moveTo>
                  <a:cubicBezTo>
                    <a:pt x="2795" y="3008"/>
                    <a:pt x="2717" y="3153"/>
                    <a:pt x="2616" y="3276"/>
                  </a:cubicBezTo>
                  <a:cubicBezTo>
                    <a:pt x="2514" y="3399"/>
                    <a:pt x="2388" y="3496"/>
                    <a:pt x="2237" y="3565"/>
                  </a:cubicBezTo>
                  <a:cubicBezTo>
                    <a:pt x="2085" y="3634"/>
                    <a:pt x="1912" y="3669"/>
                    <a:pt x="1718" y="3669"/>
                  </a:cubicBezTo>
                  <a:cubicBezTo>
                    <a:pt x="1063" y="3669"/>
                    <a:pt x="1063" y="3669"/>
                    <a:pt x="1063" y="3669"/>
                  </a:cubicBezTo>
                  <a:cubicBezTo>
                    <a:pt x="1063" y="933"/>
                    <a:pt x="1063" y="933"/>
                    <a:pt x="1063" y="933"/>
                  </a:cubicBezTo>
                  <a:cubicBezTo>
                    <a:pt x="1718" y="933"/>
                    <a:pt x="1718" y="933"/>
                    <a:pt x="1718" y="933"/>
                  </a:cubicBezTo>
                  <a:cubicBezTo>
                    <a:pt x="1908" y="933"/>
                    <a:pt x="2079" y="965"/>
                    <a:pt x="2230" y="1030"/>
                  </a:cubicBezTo>
                  <a:cubicBezTo>
                    <a:pt x="2381" y="1095"/>
                    <a:pt x="2509" y="1188"/>
                    <a:pt x="2612" y="1309"/>
                  </a:cubicBezTo>
                  <a:cubicBezTo>
                    <a:pt x="2716" y="1430"/>
                    <a:pt x="2795" y="1574"/>
                    <a:pt x="2849" y="1740"/>
                  </a:cubicBezTo>
                  <a:cubicBezTo>
                    <a:pt x="2903" y="1906"/>
                    <a:pt x="2930" y="2091"/>
                    <a:pt x="2930" y="2294"/>
                  </a:cubicBezTo>
                  <a:cubicBezTo>
                    <a:pt x="2930" y="2493"/>
                    <a:pt x="2903" y="2676"/>
                    <a:pt x="2849" y="28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7" name="Freeform 150">
              <a:extLst>
                <a:ext uri="{FF2B5EF4-FFF2-40B4-BE49-F238E27FC236}">
                  <a16:creationId xmlns:a16="http://schemas.microsoft.com/office/drawing/2014/main" id="{5F29D418-C739-477F-91C5-DD334ADC5B4A}"/>
                </a:ext>
              </a:extLst>
            </p:cNvPr>
            <p:cNvSpPr>
              <a:spLocks noEditPoints="1"/>
            </p:cNvSpPr>
            <p:nvPr userDrawn="1"/>
          </p:nvSpPr>
          <p:spPr bwMode="white">
            <a:xfrm>
              <a:off x="1358" y="1826"/>
              <a:ext cx="383" cy="454"/>
            </a:xfrm>
            <a:custGeom>
              <a:avLst/>
              <a:gdLst>
                <a:gd name="T0" fmla="*/ 2826 w 3883"/>
                <a:gd name="T1" fmla="*/ 2891 h 4602"/>
                <a:gd name="T2" fmla="*/ 3140 w 3883"/>
                <a:gd name="T3" fmla="*/ 2654 h 4602"/>
                <a:gd name="T4" fmla="*/ 3377 w 3883"/>
                <a:gd name="T5" fmla="*/ 2340 h 4602"/>
                <a:gd name="T6" fmla="*/ 3526 w 3883"/>
                <a:gd name="T7" fmla="*/ 1967 h 4602"/>
                <a:gd name="T8" fmla="*/ 3578 w 3883"/>
                <a:gd name="T9" fmla="*/ 1555 h 4602"/>
                <a:gd name="T10" fmla="*/ 3465 w 3883"/>
                <a:gd name="T11" fmla="*/ 991 h 4602"/>
                <a:gd name="T12" fmla="*/ 3150 w 3883"/>
                <a:gd name="T13" fmla="*/ 492 h 4602"/>
                <a:gd name="T14" fmla="*/ 2674 w 3883"/>
                <a:gd name="T15" fmla="*/ 136 h 4602"/>
                <a:gd name="T16" fmla="*/ 2074 w 3883"/>
                <a:gd name="T17" fmla="*/ 0 h 4602"/>
                <a:gd name="T18" fmla="*/ 0 w 3883"/>
                <a:gd name="T19" fmla="*/ 0 h 4602"/>
                <a:gd name="T20" fmla="*/ 0 w 3883"/>
                <a:gd name="T21" fmla="*/ 4602 h 4602"/>
                <a:gd name="T22" fmla="*/ 1063 w 3883"/>
                <a:gd name="T23" fmla="*/ 4602 h 4602"/>
                <a:gd name="T24" fmla="*/ 1063 w 3883"/>
                <a:gd name="T25" fmla="*/ 3118 h 4602"/>
                <a:gd name="T26" fmla="*/ 1757 w 3883"/>
                <a:gd name="T27" fmla="*/ 3118 h 4602"/>
                <a:gd name="T28" fmla="*/ 2683 w 3883"/>
                <a:gd name="T29" fmla="*/ 4602 h 4602"/>
                <a:gd name="T30" fmla="*/ 3883 w 3883"/>
                <a:gd name="T31" fmla="*/ 4602 h 4602"/>
                <a:gd name="T32" fmla="*/ 2826 w 3883"/>
                <a:gd name="T33" fmla="*/ 2891 h 4602"/>
                <a:gd name="T34" fmla="*/ 2359 w 3883"/>
                <a:gd name="T35" fmla="*/ 2012 h 4602"/>
                <a:gd name="T36" fmla="*/ 2035 w 3883"/>
                <a:gd name="T37" fmla="*/ 2191 h 4602"/>
                <a:gd name="T38" fmla="*/ 1063 w 3883"/>
                <a:gd name="T39" fmla="*/ 2191 h 4602"/>
                <a:gd name="T40" fmla="*/ 1063 w 3883"/>
                <a:gd name="T41" fmla="*/ 933 h 4602"/>
                <a:gd name="T42" fmla="*/ 2003 w 3883"/>
                <a:gd name="T43" fmla="*/ 933 h 4602"/>
                <a:gd name="T44" fmla="*/ 2340 w 3883"/>
                <a:gd name="T45" fmla="*/ 1102 h 4602"/>
                <a:gd name="T46" fmla="*/ 2495 w 3883"/>
                <a:gd name="T47" fmla="*/ 1555 h 4602"/>
                <a:gd name="T48" fmla="*/ 2359 w 3883"/>
                <a:gd name="T49" fmla="*/ 2012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3" h="4602">
                  <a:moveTo>
                    <a:pt x="2826" y="2891"/>
                  </a:moveTo>
                  <a:cubicBezTo>
                    <a:pt x="2943" y="2826"/>
                    <a:pt x="3047" y="2747"/>
                    <a:pt x="3140" y="2654"/>
                  </a:cubicBezTo>
                  <a:cubicBezTo>
                    <a:pt x="3233" y="2561"/>
                    <a:pt x="3312" y="2456"/>
                    <a:pt x="3377" y="2340"/>
                  </a:cubicBezTo>
                  <a:cubicBezTo>
                    <a:pt x="3442" y="2223"/>
                    <a:pt x="3491" y="2099"/>
                    <a:pt x="3526" y="1967"/>
                  </a:cubicBezTo>
                  <a:cubicBezTo>
                    <a:pt x="3561" y="1835"/>
                    <a:pt x="3578" y="1698"/>
                    <a:pt x="3578" y="1555"/>
                  </a:cubicBezTo>
                  <a:cubicBezTo>
                    <a:pt x="3578" y="1365"/>
                    <a:pt x="3540" y="1177"/>
                    <a:pt x="3465" y="991"/>
                  </a:cubicBezTo>
                  <a:cubicBezTo>
                    <a:pt x="3389" y="806"/>
                    <a:pt x="3284" y="639"/>
                    <a:pt x="3150" y="492"/>
                  </a:cubicBezTo>
                  <a:cubicBezTo>
                    <a:pt x="3016" y="345"/>
                    <a:pt x="2857" y="226"/>
                    <a:pt x="2674" y="136"/>
                  </a:cubicBezTo>
                  <a:cubicBezTo>
                    <a:pt x="2490" y="45"/>
                    <a:pt x="2290" y="0"/>
                    <a:pt x="2074" y="0"/>
                  </a:cubicBezTo>
                  <a:cubicBezTo>
                    <a:pt x="0" y="0"/>
                    <a:pt x="0" y="0"/>
                    <a:pt x="0" y="0"/>
                  </a:cubicBezTo>
                  <a:cubicBezTo>
                    <a:pt x="0" y="4602"/>
                    <a:pt x="0" y="4602"/>
                    <a:pt x="0" y="4602"/>
                  </a:cubicBezTo>
                  <a:cubicBezTo>
                    <a:pt x="1063" y="4602"/>
                    <a:pt x="1063" y="4602"/>
                    <a:pt x="1063" y="4602"/>
                  </a:cubicBezTo>
                  <a:cubicBezTo>
                    <a:pt x="1063" y="3118"/>
                    <a:pt x="1063" y="3118"/>
                    <a:pt x="1063" y="3118"/>
                  </a:cubicBezTo>
                  <a:cubicBezTo>
                    <a:pt x="1757" y="3118"/>
                    <a:pt x="1757" y="3118"/>
                    <a:pt x="1757" y="3118"/>
                  </a:cubicBezTo>
                  <a:cubicBezTo>
                    <a:pt x="2683" y="4602"/>
                    <a:pt x="2683" y="4602"/>
                    <a:pt x="2683" y="4602"/>
                  </a:cubicBezTo>
                  <a:cubicBezTo>
                    <a:pt x="3883" y="4602"/>
                    <a:pt x="3883" y="4602"/>
                    <a:pt x="3883" y="4602"/>
                  </a:cubicBezTo>
                  <a:lnTo>
                    <a:pt x="2826" y="2891"/>
                  </a:lnTo>
                  <a:close/>
                  <a:moveTo>
                    <a:pt x="2359" y="2012"/>
                  </a:moveTo>
                  <a:cubicBezTo>
                    <a:pt x="2269" y="2131"/>
                    <a:pt x="2161" y="2191"/>
                    <a:pt x="2035" y="2191"/>
                  </a:cubicBezTo>
                  <a:cubicBezTo>
                    <a:pt x="1063" y="2191"/>
                    <a:pt x="1063" y="2191"/>
                    <a:pt x="1063" y="2191"/>
                  </a:cubicBezTo>
                  <a:cubicBezTo>
                    <a:pt x="1063" y="933"/>
                    <a:pt x="1063" y="933"/>
                    <a:pt x="1063" y="933"/>
                  </a:cubicBezTo>
                  <a:cubicBezTo>
                    <a:pt x="2003" y="933"/>
                    <a:pt x="2003" y="933"/>
                    <a:pt x="2003" y="933"/>
                  </a:cubicBezTo>
                  <a:cubicBezTo>
                    <a:pt x="2124" y="933"/>
                    <a:pt x="2236" y="989"/>
                    <a:pt x="2340" y="1102"/>
                  </a:cubicBezTo>
                  <a:cubicBezTo>
                    <a:pt x="2444" y="1214"/>
                    <a:pt x="2495" y="1365"/>
                    <a:pt x="2495" y="1555"/>
                  </a:cubicBezTo>
                  <a:cubicBezTo>
                    <a:pt x="2495" y="1741"/>
                    <a:pt x="2450" y="1894"/>
                    <a:pt x="2359" y="20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8" name="Freeform 151">
              <a:extLst>
                <a:ext uri="{FF2B5EF4-FFF2-40B4-BE49-F238E27FC236}">
                  <a16:creationId xmlns:a16="http://schemas.microsoft.com/office/drawing/2014/main" id="{64B114BA-3A71-41AF-9F88-0ED5D42A11D7}"/>
                </a:ext>
              </a:extLst>
            </p:cNvPr>
            <p:cNvSpPr>
              <a:spLocks/>
            </p:cNvSpPr>
            <p:nvPr userDrawn="1"/>
          </p:nvSpPr>
          <p:spPr bwMode="white">
            <a:xfrm>
              <a:off x="1745" y="1826"/>
              <a:ext cx="379" cy="457"/>
            </a:xfrm>
            <a:custGeom>
              <a:avLst/>
              <a:gdLst>
                <a:gd name="T0" fmla="*/ 3508 w 3838"/>
                <a:gd name="T1" fmla="*/ 0 h 4634"/>
                <a:gd name="T2" fmla="*/ 3838 w 3838"/>
                <a:gd name="T3" fmla="*/ 0 h 4634"/>
                <a:gd name="T4" fmla="*/ 3838 w 3838"/>
                <a:gd name="T5" fmla="*/ 2314 h 4634"/>
                <a:gd name="T6" fmla="*/ 3738 w 3838"/>
                <a:gd name="T7" fmla="*/ 3195 h 4634"/>
                <a:gd name="T8" fmla="*/ 3410 w 3838"/>
                <a:gd name="T9" fmla="*/ 3938 h 4634"/>
                <a:gd name="T10" fmla="*/ 2817 w 3838"/>
                <a:gd name="T11" fmla="*/ 4446 h 4634"/>
                <a:gd name="T12" fmla="*/ 1919 w 3838"/>
                <a:gd name="T13" fmla="*/ 4634 h 4634"/>
                <a:gd name="T14" fmla="*/ 1005 w 3838"/>
                <a:gd name="T15" fmla="*/ 4437 h 4634"/>
                <a:gd name="T16" fmla="*/ 412 w 3838"/>
                <a:gd name="T17" fmla="*/ 3912 h 4634"/>
                <a:gd name="T18" fmla="*/ 94 w 3838"/>
                <a:gd name="T19" fmla="*/ 3169 h 4634"/>
                <a:gd name="T20" fmla="*/ 0 w 3838"/>
                <a:gd name="T21" fmla="*/ 2314 h 4634"/>
                <a:gd name="T22" fmla="*/ 0 w 3838"/>
                <a:gd name="T23" fmla="*/ 0 h 4634"/>
                <a:gd name="T24" fmla="*/ 331 w 3838"/>
                <a:gd name="T25" fmla="*/ 0 h 4634"/>
                <a:gd name="T26" fmla="*/ 331 w 3838"/>
                <a:gd name="T27" fmla="*/ 2314 h 4634"/>
                <a:gd name="T28" fmla="*/ 406 w 3838"/>
                <a:gd name="T29" fmla="*/ 3059 h 4634"/>
                <a:gd name="T30" fmla="*/ 662 w 3838"/>
                <a:gd name="T31" fmla="*/ 3704 h 4634"/>
                <a:gd name="T32" fmla="*/ 1148 w 3838"/>
                <a:gd name="T33" fmla="*/ 4158 h 4634"/>
                <a:gd name="T34" fmla="*/ 1913 w 3838"/>
                <a:gd name="T35" fmla="*/ 4330 h 4634"/>
                <a:gd name="T36" fmla="*/ 2687 w 3838"/>
                <a:gd name="T37" fmla="*/ 4155 h 4634"/>
                <a:gd name="T38" fmla="*/ 3177 w 3838"/>
                <a:gd name="T39" fmla="*/ 3694 h 4634"/>
                <a:gd name="T40" fmla="*/ 3433 w 3838"/>
                <a:gd name="T41" fmla="*/ 3046 h 4634"/>
                <a:gd name="T42" fmla="*/ 3508 w 3838"/>
                <a:gd name="T43" fmla="*/ 2314 h 4634"/>
                <a:gd name="T44" fmla="*/ 3508 w 3838"/>
                <a:gd name="T45" fmla="*/ 0 h 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38" h="4634">
                  <a:moveTo>
                    <a:pt x="3508" y="0"/>
                  </a:moveTo>
                  <a:cubicBezTo>
                    <a:pt x="3838" y="0"/>
                    <a:pt x="3838" y="0"/>
                    <a:pt x="3838" y="0"/>
                  </a:cubicBezTo>
                  <a:cubicBezTo>
                    <a:pt x="3838" y="2314"/>
                    <a:pt x="3838" y="2314"/>
                    <a:pt x="3838" y="2314"/>
                  </a:cubicBezTo>
                  <a:cubicBezTo>
                    <a:pt x="3838" y="2621"/>
                    <a:pt x="3805" y="2914"/>
                    <a:pt x="3738" y="3195"/>
                  </a:cubicBezTo>
                  <a:cubicBezTo>
                    <a:pt x="3670" y="3476"/>
                    <a:pt x="3561" y="3724"/>
                    <a:pt x="3410" y="3938"/>
                  </a:cubicBezTo>
                  <a:cubicBezTo>
                    <a:pt x="3259" y="4152"/>
                    <a:pt x="3061" y="4321"/>
                    <a:pt x="2817" y="4446"/>
                  </a:cubicBezTo>
                  <a:cubicBezTo>
                    <a:pt x="2573" y="4572"/>
                    <a:pt x="2274" y="4634"/>
                    <a:pt x="1919" y="4634"/>
                  </a:cubicBezTo>
                  <a:cubicBezTo>
                    <a:pt x="1556" y="4634"/>
                    <a:pt x="1252" y="4569"/>
                    <a:pt x="1005" y="4437"/>
                  </a:cubicBezTo>
                  <a:cubicBezTo>
                    <a:pt x="759" y="4305"/>
                    <a:pt x="561" y="4130"/>
                    <a:pt x="412" y="3912"/>
                  </a:cubicBezTo>
                  <a:cubicBezTo>
                    <a:pt x="263" y="3693"/>
                    <a:pt x="157" y="3446"/>
                    <a:pt x="94" y="3169"/>
                  </a:cubicBezTo>
                  <a:cubicBezTo>
                    <a:pt x="32" y="2893"/>
                    <a:pt x="0" y="2608"/>
                    <a:pt x="0" y="2314"/>
                  </a:cubicBezTo>
                  <a:cubicBezTo>
                    <a:pt x="0" y="0"/>
                    <a:pt x="0" y="0"/>
                    <a:pt x="0" y="0"/>
                  </a:cubicBezTo>
                  <a:cubicBezTo>
                    <a:pt x="331" y="0"/>
                    <a:pt x="331" y="0"/>
                    <a:pt x="331" y="0"/>
                  </a:cubicBezTo>
                  <a:cubicBezTo>
                    <a:pt x="331" y="2314"/>
                    <a:pt x="331" y="2314"/>
                    <a:pt x="331" y="2314"/>
                  </a:cubicBezTo>
                  <a:cubicBezTo>
                    <a:pt x="331" y="2569"/>
                    <a:pt x="356" y="2817"/>
                    <a:pt x="406" y="3059"/>
                  </a:cubicBezTo>
                  <a:cubicBezTo>
                    <a:pt x="455" y="3301"/>
                    <a:pt x="541" y="3516"/>
                    <a:pt x="662" y="3704"/>
                  </a:cubicBezTo>
                  <a:cubicBezTo>
                    <a:pt x="783" y="3892"/>
                    <a:pt x="945" y="4043"/>
                    <a:pt x="1148" y="4158"/>
                  </a:cubicBezTo>
                  <a:cubicBezTo>
                    <a:pt x="1351" y="4272"/>
                    <a:pt x="1606" y="4330"/>
                    <a:pt x="1913" y="4330"/>
                  </a:cubicBezTo>
                  <a:cubicBezTo>
                    <a:pt x="2224" y="4330"/>
                    <a:pt x="2482" y="4271"/>
                    <a:pt x="2687" y="4155"/>
                  </a:cubicBezTo>
                  <a:cubicBezTo>
                    <a:pt x="2893" y="4038"/>
                    <a:pt x="3056" y="3885"/>
                    <a:pt x="3177" y="3694"/>
                  </a:cubicBezTo>
                  <a:cubicBezTo>
                    <a:pt x="3298" y="3504"/>
                    <a:pt x="3383" y="3288"/>
                    <a:pt x="3433" y="3046"/>
                  </a:cubicBezTo>
                  <a:cubicBezTo>
                    <a:pt x="3483" y="2804"/>
                    <a:pt x="3508" y="2560"/>
                    <a:pt x="3508" y="2314"/>
                  </a:cubicBezTo>
                  <a:lnTo>
                    <a:pt x="35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9" name="Freeform 152">
              <a:extLst>
                <a:ext uri="{FF2B5EF4-FFF2-40B4-BE49-F238E27FC236}">
                  <a16:creationId xmlns:a16="http://schemas.microsoft.com/office/drawing/2014/main" id="{A4C3B4C1-D3E0-4429-AEDE-8A62CE98395F}"/>
                </a:ext>
              </a:extLst>
            </p:cNvPr>
            <p:cNvSpPr>
              <a:spLocks/>
            </p:cNvSpPr>
            <p:nvPr userDrawn="1"/>
          </p:nvSpPr>
          <p:spPr bwMode="white">
            <a:xfrm>
              <a:off x="2166" y="1826"/>
              <a:ext cx="345" cy="454"/>
            </a:xfrm>
            <a:custGeom>
              <a:avLst/>
              <a:gdLst>
                <a:gd name="T0" fmla="*/ 345 w 345"/>
                <a:gd name="T1" fmla="*/ 454 h 454"/>
                <a:gd name="T2" fmla="*/ 308 w 345"/>
                <a:gd name="T3" fmla="*/ 454 h 454"/>
                <a:gd name="T4" fmla="*/ 126 w 345"/>
                <a:gd name="T5" fmla="*/ 218 h 454"/>
                <a:gd name="T6" fmla="*/ 33 w 345"/>
                <a:gd name="T7" fmla="*/ 314 h 454"/>
                <a:gd name="T8" fmla="*/ 33 w 345"/>
                <a:gd name="T9" fmla="*/ 454 h 454"/>
                <a:gd name="T10" fmla="*/ 0 w 345"/>
                <a:gd name="T11" fmla="*/ 454 h 454"/>
                <a:gd name="T12" fmla="*/ 0 w 345"/>
                <a:gd name="T13" fmla="*/ 0 h 454"/>
                <a:gd name="T14" fmla="*/ 33 w 345"/>
                <a:gd name="T15" fmla="*/ 0 h 454"/>
                <a:gd name="T16" fmla="*/ 33 w 345"/>
                <a:gd name="T17" fmla="*/ 275 h 454"/>
                <a:gd name="T18" fmla="*/ 298 w 345"/>
                <a:gd name="T19" fmla="*/ 0 h 454"/>
                <a:gd name="T20" fmla="*/ 336 w 345"/>
                <a:gd name="T21" fmla="*/ 0 h 454"/>
                <a:gd name="T22" fmla="*/ 147 w 345"/>
                <a:gd name="T23" fmla="*/ 198 h 454"/>
                <a:gd name="T24" fmla="*/ 345 w 345"/>
                <a:gd name="T25"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5" h="454">
                  <a:moveTo>
                    <a:pt x="345" y="454"/>
                  </a:moveTo>
                  <a:lnTo>
                    <a:pt x="308" y="454"/>
                  </a:lnTo>
                  <a:lnTo>
                    <a:pt x="126" y="218"/>
                  </a:lnTo>
                  <a:lnTo>
                    <a:pt x="33" y="314"/>
                  </a:lnTo>
                  <a:lnTo>
                    <a:pt x="33" y="454"/>
                  </a:lnTo>
                  <a:lnTo>
                    <a:pt x="0" y="454"/>
                  </a:lnTo>
                  <a:lnTo>
                    <a:pt x="0" y="0"/>
                  </a:lnTo>
                  <a:lnTo>
                    <a:pt x="33" y="0"/>
                  </a:lnTo>
                  <a:lnTo>
                    <a:pt x="33" y="275"/>
                  </a:lnTo>
                  <a:lnTo>
                    <a:pt x="298" y="0"/>
                  </a:lnTo>
                  <a:lnTo>
                    <a:pt x="336" y="0"/>
                  </a:lnTo>
                  <a:lnTo>
                    <a:pt x="147" y="198"/>
                  </a:lnTo>
                  <a:lnTo>
                    <a:pt x="345" y="4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0" name="Rectangle 153">
              <a:extLst>
                <a:ext uri="{FF2B5EF4-FFF2-40B4-BE49-F238E27FC236}">
                  <a16:creationId xmlns:a16="http://schemas.microsoft.com/office/drawing/2014/main" id="{01F7E58B-531F-44A2-817A-FB5B41CC2505}"/>
                </a:ext>
              </a:extLst>
            </p:cNvPr>
            <p:cNvSpPr>
              <a:spLocks noChangeArrowheads="1"/>
            </p:cNvSpPr>
            <p:nvPr userDrawn="1"/>
          </p:nvSpPr>
          <p:spPr bwMode="white">
            <a:xfrm>
              <a:off x="404" y="1827"/>
              <a:ext cx="5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1" name="Rectangle 154">
              <a:extLst>
                <a:ext uri="{FF2B5EF4-FFF2-40B4-BE49-F238E27FC236}">
                  <a16:creationId xmlns:a16="http://schemas.microsoft.com/office/drawing/2014/main" id="{C4E267C5-9AAC-4B21-AFB3-DC6C75C093AE}"/>
                </a:ext>
              </a:extLst>
            </p:cNvPr>
            <p:cNvSpPr>
              <a:spLocks noChangeArrowheads="1"/>
            </p:cNvSpPr>
            <p:nvPr userDrawn="1"/>
          </p:nvSpPr>
          <p:spPr bwMode="white">
            <a:xfrm>
              <a:off x="152" y="1727"/>
              <a:ext cx="5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2" name="Freeform 155">
              <a:extLst>
                <a:ext uri="{FF2B5EF4-FFF2-40B4-BE49-F238E27FC236}">
                  <a16:creationId xmlns:a16="http://schemas.microsoft.com/office/drawing/2014/main" id="{82B889CF-036B-4461-9CAD-893CF466E36B}"/>
                </a:ext>
              </a:extLst>
            </p:cNvPr>
            <p:cNvSpPr>
              <a:spLocks/>
            </p:cNvSpPr>
            <p:nvPr userDrawn="1"/>
          </p:nvSpPr>
          <p:spPr bwMode="white">
            <a:xfrm>
              <a:off x="254" y="1877"/>
              <a:ext cx="150" cy="151"/>
            </a:xfrm>
            <a:custGeom>
              <a:avLst/>
              <a:gdLst>
                <a:gd name="T0" fmla="*/ 150 w 150"/>
                <a:gd name="T1" fmla="*/ 51 h 151"/>
                <a:gd name="T2" fmla="*/ 150 w 150"/>
                <a:gd name="T3" fmla="*/ 101 h 151"/>
                <a:gd name="T4" fmla="*/ 100 w 150"/>
                <a:gd name="T5" fmla="*/ 101 h 151"/>
                <a:gd name="T6" fmla="*/ 100 w 150"/>
                <a:gd name="T7" fmla="*/ 151 h 151"/>
                <a:gd name="T8" fmla="*/ 50 w 150"/>
                <a:gd name="T9" fmla="*/ 151 h 151"/>
                <a:gd name="T10" fmla="*/ 50 w 150"/>
                <a:gd name="T11" fmla="*/ 101 h 151"/>
                <a:gd name="T12" fmla="*/ 0 w 150"/>
                <a:gd name="T13" fmla="*/ 101 h 151"/>
                <a:gd name="T14" fmla="*/ 0 w 150"/>
                <a:gd name="T15" fmla="*/ 51 h 151"/>
                <a:gd name="T16" fmla="*/ 50 w 150"/>
                <a:gd name="T17" fmla="*/ 51 h 151"/>
                <a:gd name="T18" fmla="*/ 50 w 150"/>
                <a:gd name="T19" fmla="*/ 0 h 151"/>
                <a:gd name="T20" fmla="*/ 100 w 150"/>
                <a:gd name="T21" fmla="*/ 0 h 151"/>
                <a:gd name="T22" fmla="*/ 100 w 150"/>
                <a:gd name="T23" fmla="*/ 51 h 151"/>
                <a:gd name="T24" fmla="*/ 150 w 150"/>
                <a:gd name="T25" fmla="*/ 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1">
                  <a:moveTo>
                    <a:pt x="150" y="51"/>
                  </a:moveTo>
                  <a:lnTo>
                    <a:pt x="150" y="101"/>
                  </a:lnTo>
                  <a:lnTo>
                    <a:pt x="100" y="101"/>
                  </a:lnTo>
                  <a:lnTo>
                    <a:pt x="100" y="151"/>
                  </a:lnTo>
                  <a:lnTo>
                    <a:pt x="50" y="151"/>
                  </a:lnTo>
                  <a:lnTo>
                    <a:pt x="50" y="101"/>
                  </a:lnTo>
                  <a:lnTo>
                    <a:pt x="0" y="101"/>
                  </a:lnTo>
                  <a:lnTo>
                    <a:pt x="0" y="51"/>
                  </a:lnTo>
                  <a:lnTo>
                    <a:pt x="50" y="51"/>
                  </a:lnTo>
                  <a:lnTo>
                    <a:pt x="50" y="0"/>
                  </a:lnTo>
                  <a:lnTo>
                    <a:pt x="100" y="0"/>
                  </a:lnTo>
                  <a:lnTo>
                    <a:pt x="100" y="51"/>
                  </a:lnTo>
                  <a:lnTo>
                    <a:pt x="15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3" name="Freeform 156">
              <a:extLst>
                <a:ext uri="{FF2B5EF4-FFF2-40B4-BE49-F238E27FC236}">
                  <a16:creationId xmlns:a16="http://schemas.microsoft.com/office/drawing/2014/main" id="{7553C06A-BA08-425A-9335-0B3F004537B4}"/>
                </a:ext>
              </a:extLst>
            </p:cNvPr>
            <p:cNvSpPr>
              <a:spLocks/>
            </p:cNvSpPr>
            <p:nvPr userDrawn="1"/>
          </p:nvSpPr>
          <p:spPr bwMode="white">
            <a:xfrm>
              <a:off x="254" y="2028"/>
              <a:ext cx="100" cy="151"/>
            </a:xfrm>
            <a:custGeom>
              <a:avLst/>
              <a:gdLst>
                <a:gd name="T0" fmla="*/ 0 w 100"/>
                <a:gd name="T1" fmla="*/ 0 h 151"/>
                <a:gd name="T2" fmla="*/ 50 w 100"/>
                <a:gd name="T3" fmla="*/ 0 h 151"/>
                <a:gd name="T4" fmla="*/ 50 w 100"/>
                <a:gd name="T5" fmla="*/ 51 h 151"/>
                <a:gd name="T6" fmla="*/ 100 w 100"/>
                <a:gd name="T7" fmla="*/ 51 h 151"/>
                <a:gd name="T8" fmla="*/ 100 w 100"/>
                <a:gd name="T9" fmla="*/ 101 h 151"/>
                <a:gd name="T10" fmla="*/ 100 w 100"/>
                <a:gd name="T11" fmla="*/ 151 h 151"/>
                <a:gd name="T12" fmla="*/ 50 w 100"/>
                <a:gd name="T13" fmla="*/ 151 h 151"/>
                <a:gd name="T14" fmla="*/ 50 w 100"/>
                <a:gd name="T15" fmla="*/ 101 h 151"/>
                <a:gd name="T16" fmla="*/ 0 w 100"/>
                <a:gd name="T17" fmla="*/ 101 h 151"/>
                <a:gd name="T18" fmla="*/ 0 w 100"/>
                <a:gd name="T19" fmla="*/ 51 h 151"/>
                <a:gd name="T20" fmla="*/ 0 w 100"/>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51">
                  <a:moveTo>
                    <a:pt x="0" y="0"/>
                  </a:moveTo>
                  <a:lnTo>
                    <a:pt x="50" y="0"/>
                  </a:lnTo>
                  <a:lnTo>
                    <a:pt x="50" y="51"/>
                  </a:lnTo>
                  <a:lnTo>
                    <a:pt x="100" y="51"/>
                  </a:lnTo>
                  <a:lnTo>
                    <a:pt x="100" y="101"/>
                  </a:lnTo>
                  <a:lnTo>
                    <a:pt x="100" y="151"/>
                  </a:lnTo>
                  <a:lnTo>
                    <a:pt x="50" y="151"/>
                  </a:lnTo>
                  <a:lnTo>
                    <a:pt x="50" y="101"/>
                  </a:lnTo>
                  <a:lnTo>
                    <a:pt x="0" y="101"/>
                  </a:lnTo>
                  <a:lnTo>
                    <a:pt x="0"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4" name="Rectangle 157">
              <a:extLst>
                <a:ext uri="{FF2B5EF4-FFF2-40B4-BE49-F238E27FC236}">
                  <a16:creationId xmlns:a16="http://schemas.microsoft.com/office/drawing/2014/main" id="{3FDA9AAA-156D-4A64-9584-57666472F9E3}"/>
                </a:ext>
              </a:extLst>
            </p:cNvPr>
            <p:cNvSpPr>
              <a:spLocks noChangeArrowheads="1"/>
            </p:cNvSpPr>
            <p:nvPr userDrawn="1"/>
          </p:nvSpPr>
          <p:spPr bwMode="white">
            <a:xfrm>
              <a:off x="0" y="1676"/>
              <a:ext cx="50"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5" name="Rectangle 158">
              <a:extLst>
                <a:ext uri="{FF2B5EF4-FFF2-40B4-BE49-F238E27FC236}">
                  <a16:creationId xmlns:a16="http://schemas.microsoft.com/office/drawing/2014/main" id="{C1FE71C5-41F6-40AC-82E6-61B3DF7CF493}"/>
                </a:ext>
              </a:extLst>
            </p:cNvPr>
            <p:cNvSpPr>
              <a:spLocks noChangeArrowheads="1"/>
            </p:cNvSpPr>
            <p:nvPr userDrawn="1"/>
          </p:nvSpPr>
          <p:spPr bwMode="white">
            <a:xfrm>
              <a:off x="203" y="1978"/>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6" name="Rectangle 159">
              <a:extLst>
                <a:ext uri="{FF2B5EF4-FFF2-40B4-BE49-F238E27FC236}">
                  <a16:creationId xmlns:a16="http://schemas.microsoft.com/office/drawing/2014/main" id="{88B8D7B4-1946-4F71-8BEB-9B16A8BB95CA}"/>
                </a:ext>
              </a:extLst>
            </p:cNvPr>
            <p:cNvSpPr>
              <a:spLocks noChangeArrowheads="1"/>
            </p:cNvSpPr>
            <p:nvPr userDrawn="1"/>
          </p:nvSpPr>
          <p:spPr bwMode="white">
            <a:xfrm>
              <a:off x="203" y="2129"/>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7" name="Rectangle 160">
              <a:extLst>
                <a:ext uri="{FF2B5EF4-FFF2-40B4-BE49-F238E27FC236}">
                  <a16:creationId xmlns:a16="http://schemas.microsoft.com/office/drawing/2014/main" id="{78F7BAB3-2B92-4B08-8FA5-38FA4026347B}"/>
                </a:ext>
              </a:extLst>
            </p:cNvPr>
            <p:cNvSpPr>
              <a:spLocks noChangeArrowheads="1"/>
            </p:cNvSpPr>
            <p:nvPr userDrawn="1"/>
          </p:nvSpPr>
          <p:spPr bwMode="white">
            <a:xfrm>
              <a:off x="153" y="1877"/>
              <a:ext cx="50"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8" name="Rectangle 161">
              <a:extLst>
                <a:ext uri="{FF2B5EF4-FFF2-40B4-BE49-F238E27FC236}">
                  <a16:creationId xmlns:a16="http://schemas.microsoft.com/office/drawing/2014/main" id="{2A35592F-4DA7-4E4D-B383-E33AEBAC26C0}"/>
                </a:ext>
              </a:extLst>
            </p:cNvPr>
            <p:cNvSpPr>
              <a:spLocks noChangeArrowheads="1"/>
            </p:cNvSpPr>
            <p:nvPr userDrawn="1"/>
          </p:nvSpPr>
          <p:spPr bwMode="white">
            <a:xfrm>
              <a:off x="103" y="2028"/>
              <a:ext cx="50" cy="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39" name="Rectangle 162">
              <a:extLst>
                <a:ext uri="{FF2B5EF4-FFF2-40B4-BE49-F238E27FC236}">
                  <a16:creationId xmlns:a16="http://schemas.microsoft.com/office/drawing/2014/main" id="{6828E2CD-5377-42CD-8C5E-DF0374BF99E0}"/>
                </a:ext>
              </a:extLst>
            </p:cNvPr>
            <p:cNvSpPr>
              <a:spLocks noChangeArrowheads="1"/>
            </p:cNvSpPr>
            <p:nvPr userDrawn="1"/>
          </p:nvSpPr>
          <p:spPr bwMode="white">
            <a:xfrm>
              <a:off x="50" y="1777"/>
              <a:ext cx="51" cy="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40" name="Freeform 163">
              <a:extLst>
                <a:ext uri="{FF2B5EF4-FFF2-40B4-BE49-F238E27FC236}">
                  <a16:creationId xmlns:a16="http://schemas.microsoft.com/office/drawing/2014/main" id="{236F07C0-5C38-4EBD-8BCA-A8B393A8F5CF}"/>
                </a:ext>
              </a:extLst>
            </p:cNvPr>
            <p:cNvSpPr>
              <a:spLocks/>
            </p:cNvSpPr>
            <p:nvPr userDrawn="1"/>
          </p:nvSpPr>
          <p:spPr bwMode="white">
            <a:xfrm>
              <a:off x="203" y="1777"/>
              <a:ext cx="101" cy="100"/>
            </a:xfrm>
            <a:custGeom>
              <a:avLst/>
              <a:gdLst>
                <a:gd name="T0" fmla="*/ 101 w 101"/>
                <a:gd name="T1" fmla="*/ 100 h 100"/>
                <a:gd name="T2" fmla="*/ 0 w 101"/>
                <a:gd name="T3" fmla="*/ 100 h 100"/>
                <a:gd name="T4" fmla="*/ 0 w 101"/>
                <a:gd name="T5" fmla="*/ 50 h 100"/>
                <a:gd name="T6" fmla="*/ 51 w 101"/>
                <a:gd name="T7" fmla="*/ 50 h 100"/>
                <a:gd name="T8" fmla="*/ 51 w 101"/>
                <a:gd name="T9" fmla="*/ 0 h 100"/>
                <a:gd name="T10" fmla="*/ 101 w 101"/>
                <a:gd name="T11" fmla="*/ 0 h 100"/>
                <a:gd name="T12" fmla="*/ 101 w 101"/>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1" h="100">
                  <a:moveTo>
                    <a:pt x="101" y="100"/>
                  </a:moveTo>
                  <a:lnTo>
                    <a:pt x="0" y="100"/>
                  </a:lnTo>
                  <a:lnTo>
                    <a:pt x="0" y="50"/>
                  </a:lnTo>
                  <a:lnTo>
                    <a:pt x="51" y="50"/>
                  </a:lnTo>
                  <a:lnTo>
                    <a:pt x="51" y="0"/>
                  </a:lnTo>
                  <a:lnTo>
                    <a:pt x="101" y="0"/>
                  </a:lnTo>
                  <a:lnTo>
                    <a:pt x="101"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2519629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435F-2E4E-4937-9E72-F08D9784A704}"/>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CCED23D7-71B7-4E5A-A55E-7E3FA54DB6CA}"/>
              </a:ext>
            </a:extLst>
          </p:cNvPr>
          <p:cNvSpPr>
            <a:spLocks noGrp="1"/>
          </p:cNvSpPr>
          <p:nvPr>
            <p:ph type="sldNum" sz="quarter" idx="12"/>
          </p:nvPr>
        </p:nvSpPr>
        <p:spPr/>
        <p:txBody>
          <a:bodyPr/>
          <a:lstStyle/>
          <a:p>
            <a:fld id="{D14619E2-B8D1-4AEA-B935-C9A8A3271F04}" type="slidenum">
              <a:rPr lang="en-GB" smtClean="0"/>
              <a:pPr/>
              <a:t>‹#›</a:t>
            </a:fld>
            <a:endParaRPr lang="en-GB"/>
          </a:p>
        </p:txBody>
      </p:sp>
      <p:sp>
        <p:nvSpPr>
          <p:cNvPr id="7" name="Picture Placeholder 6">
            <a:extLst>
              <a:ext uri="{FF2B5EF4-FFF2-40B4-BE49-F238E27FC236}">
                <a16:creationId xmlns:a16="http://schemas.microsoft.com/office/drawing/2014/main" id="{EEAF0F6F-443A-4EFE-BC29-16E1E305B6A3}"/>
              </a:ext>
            </a:extLst>
          </p:cNvPr>
          <p:cNvSpPr>
            <a:spLocks noGrp="1"/>
          </p:cNvSpPr>
          <p:nvPr>
            <p:ph type="pic" sz="quarter" idx="13"/>
          </p:nvPr>
        </p:nvSpPr>
        <p:spPr>
          <a:xfrm>
            <a:off x="719669" y="1857379"/>
            <a:ext cx="10752667" cy="4279899"/>
          </a:xfrm>
          <a:solidFill>
            <a:schemeClr val="bg1">
              <a:lumMod val="85000"/>
            </a:schemeClr>
          </a:solidFill>
        </p:spPr>
        <p:txBody>
          <a:bodyPr/>
          <a:lstStyle/>
          <a:p>
            <a:endParaRPr lang="en-GB"/>
          </a:p>
        </p:txBody>
      </p:sp>
    </p:spTree>
    <p:extLst>
      <p:ext uri="{BB962C8B-B14F-4D97-AF65-F5344CB8AC3E}">
        <p14:creationId xmlns:p14="http://schemas.microsoft.com/office/powerpoint/2010/main" val="32761184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pa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95765"/>
            <a:ext cx="8447087" cy="677108"/>
          </a:xfrm>
        </p:spPr>
        <p:txBody>
          <a:bodyPr/>
          <a:lstStyle>
            <a:lvl1pPr>
              <a:defRPr sz="2200"/>
            </a:lvl1pPr>
          </a:lstStyle>
          <a:p>
            <a:r>
              <a:rPr lang="en-GB" dirty="0"/>
              <a:t>Click to edit Master title</a:t>
            </a:r>
            <a:br>
              <a:rPr lang="en-GB" dirty="0"/>
            </a:br>
            <a:r>
              <a:rPr lang="en-GB" dirty="0"/>
              <a:t>Allowance for heading to span over 2 lines</a:t>
            </a:r>
            <a:endParaRPr lang="en-US" dirty="0"/>
          </a:p>
        </p:txBody>
      </p:sp>
      <p:sp>
        <p:nvSpPr>
          <p:cNvPr id="3" name="Content Placeholder 2"/>
          <p:cNvSpPr>
            <a:spLocks noGrp="1"/>
          </p:cNvSpPr>
          <p:nvPr>
            <p:ph idx="1"/>
          </p:nvPr>
        </p:nvSpPr>
        <p:spPr>
          <a:xfrm>
            <a:off x="839788" y="1850479"/>
            <a:ext cx="10693400" cy="4362752"/>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1">
            <a:extLst>
              <a:ext uri="{FF2B5EF4-FFF2-40B4-BE49-F238E27FC236}">
                <a16:creationId xmlns:a16="http://schemas.microsoft.com/office/drawing/2014/main" id="{4F5DAC87-5233-4A4F-8FB1-88A0F8238A23}"/>
              </a:ext>
            </a:extLst>
          </p:cNvPr>
          <p:cNvSpPr>
            <a:spLocks noGrp="1"/>
          </p:cNvSpPr>
          <p:nvPr>
            <p:ph type="sldNum" sz="quarter" idx="4"/>
          </p:nvPr>
        </p:nvSpPr>
        <p:spPr>
          <a:xfrm>
            <a:off x="11398021" y="6339811"/>
            <a:ext cx="323849" cy="180000"/>
          </a:xfrm>
          <a:prstGeom prst="rect">
            <a:avLst/>
          </a:prstGeom>
        </p:spPr>
        <p:txBody>
          <a:bodyPr vert="horz" lIns="0" tIns="45720" rIns="0" bIns="45720" rtlCol="0" anchor="ctr"/>
          <a:lstStyle>
            <a:lvl1pPr algn="r">
              <a:defRPr sz="1200">
                <a:solidFill>
                  <a:schemeClr val="tx1"/>
                </a:solidFill>
              </a:defRPr>
            </a:lvl1pPr>
          </a:lstStyle>
          <a:p>
            <a:r>
              <a:rPr lang="en-US" dirty="0"/>
              <a:t>|  </a:t>
            </a:r>
            <a:fld id="{A134C65A-A9BE-9F48-B07C-F2CA02A2F78A}" type="slidenum">
              <a:rPr lang="en-US" smtClean="0"/>
              <a:pPr/>
              <a:t>‹#›</a:t>
            </a:fld>
            <a:endParaRPr lang="en-US" dirty="0"/>
          </a:p>
        </p:txBody>
      </p:sp>
    </p:spTree>
    <p:extLst>
      <p:ext uri="{BB962C8B-B14F-4D97-AF65-F5344CB8AC3E}">
        <p14:creationId xmlns:p14="http://schemas.microsoft.com/office/powerpoint/2010/main" val="346491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E8914C-F5C8-4445-8022-325056B6C05D}"/>
              </a:ext>
            </a:extLst>
          </p:cNvPr>
          <p:cNvPicPr>
            <a:picLocks/>
          </p:cNvPicPr>
          <p:nvPr userDrawn="1"/>
        </p:nvPicPr>
        <p:blipFill rotWithShape="1">
          <a:blip r:embed="rId2"/>
          <a:srcRect t="16970"/>
          <a:stretch/>
        </p:blipFill>
        <p:spPr>
          <a:xfrm>
            <a:off x="0" y="1163782"/>
            <a:ext cx="12192000" cy="5694217"/>
          </a:xfrm>
          <a:prstGeom prst="rect">
            <a:avLst/>
          </a:prstGeom>
        </p:spPr>
      </p:pic>
      <p:sp>
        <p:nvSpPr>
          <p:cNvPr id="2" name="Title 1"/>
          <p:cNvSpPr>
            <a:spLocks noGrp="1"/>
          </p:cNvSpPr>
          <p:nvPr>
            <p:ph type="ctrTitle"/>
          </p:nvPr>
        </p:nvSpPr>
        <p:spPr>
          <a:xfrm>
            <a:off x="839788" y="1780775"/>
            <a:ext cx="7515936" cy="1726628"/>
          </a:xfrm>
        </p:spPr>
        <p:txBody>
          <a:bodyPr anchor="b"/>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839789" y="3744503"/>
            <a:ext cx="7515936" cy="350303"/>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9" name="Text Placeholder 38">
            <a:extLst>
              <a:ext uri="{FF2B5EF4-FFF2-40B4-BE49-F238E27FC236}">
                <a16:creationId xmlns:a16="http://schemas.microsoft.com/office/drawing/2014/main" id="{FFA491AA-FFCE-C043-8E57-3D1E24DB82A8}"/>
              </a:ext>
            </a:extLst>
          </p:cNvPr>
          <p:cNvSpPr>
            <a:spLocks noGrp="1"/>
          </p:cNvSpPr>
          <p:nvPr>
            <p:ph type="body" sz="quarter" idx="10" hasCustomPrompt="1"/>
          </p:nvPr>
        </p:nvSpPr>
        <p:spPr>
          <a:xfrm>
            <a:off x="2278237" y="4661349"/>
            <a:ext cx="6077484" cy="216000"/>
          </a:xfrm>
        </p:spPr>
        <p:txBody>
          <a:bodyPr>
            <a:normAutofit/>
          </a:bodyPr>
          <a:lstStyle>
            <a:lvl1pPr marL="0" indent="0">
              <a:buFontTx/>
              <a:buNone/>
              <a:defRPr sz="1800" b="0">
                <a:solidFill>
                  <a:schemeClr val="bg1"/>
                </a:solidFill>
              </a:defRPr>
            </a:lvl1pPr>
            <a:lvl2pPr marL="180975" indent="0">
              <a:buFontTx/>
              <a:buNone/>
              <a:defRPr>
                <a:solidFill>
                  <a:schemeClr val="bg1"/>
                </a:solidFill>
              </a:defRPr>
            </a:lvl2pPr>
            <a:lvl3pPr marL="357188" indent="0">
              <a:buFontTx/>
              <a:buNone/>
              <a:defRPr>
                <a:solidFill>
                  <a:schemeClr val="bg1"/>
                </a:solidFill>
              </a:defRPr>
            </a:lvl3pPr>
            <a:lvl4pPr marL="533400" indent="0">
              <a:buFontTx/>
              <a:buNone/>
              <a:defRPr>
                <a:solidFill>
                  <a:schemeClr val="bg1"/>
                </a:solidFill>
              </a:defRPr>
            </a:lvl4pPr>
            <a:lvl5pPr marL="669925" indent="0">
              <a:buFontTx/>
              <a:buNone/>
              <a:defRPr>
                <a:solidFill>
                  <a:schemeClr val="bg1"/>
                </a:solidFill>
              </a:defRPr>
            </a:lvl5pPr>
          </a:lstStyle>
          <a:p>
            <a:pPr lvl="0"/>
            <a:r>
              <a:rPr lang="en-US"/>
              <a:t>A presentation by</a:t>
            </a:r>
          </a:p>
        </p:txBody>
      </p:sp>
      <p:pic>
        <p:nvPicPr>
          <p:cNvPr id="7" name="Picture 6">
            <a:extLst>
              <a:ext uri="{FF2B5EF4-FFF2-40B4-BE49-F238E27FC236}">
                <a16:creationId xmlns:a16="http://schemas.microsoft.com/office/drawing/2014/main" id="{45955665-144D-F642-B7A8-9F19D4366471}"/>
              </a:ext>
            </a:extLst>
          </p:cNvPr>
          <p:cNvPicPr>
            <a:picLocks noChangeAspect="1"/>
          </p:cNvPicPr>
          <p:nvPr userDrawn="1"/>
        </p:nvPicPr>
        <p:blipFill>
          <a:blip r:embed="rId3"/>
          <a:stretch>
            <a:fillRect/>
          </a:stretch>
        </p:blipFill>
        <p:spPr>
          <a:xfrm>
            <a:off x="291148" y="5357943"/>
            <a:ext cx="1386762" cy="490889"/>
          </a:xfrm>
          <a:prstGeom prst="rect">
            <a:avLst/>
          </a:prstGeom>
        </p:spPr>
      </p:pic>
      <p:grpSp>
        <p:nvGrpSpPr>
          <p:cNvPr id="23" name="Group 22">
            <a:extLst>
              <a:ext uri="{FF2B5EF4-FFF2-40B4-BE49-F238E27FC236}">
                <a16:creationId xmlns:a16="http://schemas.microsoft.com/office/drawing/2014/main" id="{25C54CFD-7513-4D9E-9D94-C330CCB098E5}"/>
              </a:ext>
            </a:extLst>
          </p:cNvPr>
          <p:cNvGrpSpPr/>
          <p:nvPr userDrawn="1"/>
        </p:nvGrpSpPr>
        <p:grpSpPr>
          <a:xfrm>
            <a:off x="153316" y="6009927"/>
            <a:ext cx="2124921" cy="752184"/>
            <a:chOff x="577933" y="1575870"/>
            <a:chExt cx="3649684" cy="1214642"/>
          </a:xfrm>
        </p:grpSpPr>
        <p:pic>
          <p:nvPicPr>
            <p:cNvPr id="25" name="Picture 24">
              <a:extLst>
                <a:ext uri="{FF2B5EF4-FFF2-40B4-BE49-F238E27FC236}">
                  <a16:creationId xmlns:a16="http://schemas.microsoft.com/office/drawing/2014/main" id="{8CA13096-E320-4513-AB55-B3D50CFD4142}"/>
                </a:ext>
              </a:extLst>
            </p:cNvPr>
            <p:cNvPicPr>
              <a:picLocks noChangeAspect="1"/>
            </p:cNvPicPr>
            <p:nvPr/>
          </p:nvPicPr>
          <p:blipFill>
            <a:blip r:embed="rId4"/>
            <a:stretch>
              <a:fillRect/>
            </a:stretch>
          </p:blipFill>
          <p:spPr>
            <a:xfrm>
              <a:off x="577933" y="1575870"/>
              <a:ext cx="3649684" cy="1214642"/>
            </a:xfrm>
            <a:prstGeom prst="rect">
              <a:avLst/>
            </a:prstGeom>
          </p:spPr>
        </p:pic>
        <p:pic>
          <p:nvPicPr>
            <p:cNvPr id="26" name="Picture 25">
              <a:extLst>
                <a:ext uri="{FF2B5EF4-FFF2-40B4-BE49-F238E27FC236}">
                  <a16:creationId xmlns:a16="http://schemas.microsoft.com/office/drawing/2014/main" id="{4C641579-D23A-4911-88C3-FB6E0B7C3C0C}"/>
                </a:ext>
              </a:extLst>
            </p:cNvPr>
            <p:cNvPicPr>
              <a:picLocks noChangeAspect="1"/>
            </p:cNvPicPr>
            <p:nvPr/>
          </p:nvPicPr>
          <p:blipFill rotWithShape="1">
            <a:blip r:embed="rId4">
              <a:lum bright="70000" contrast="-70000"/>
            </a:blip>
            <a:srcRect l="60954"/>
            <a:stretch/>
          </p:blipFill>
          <p:spPr>
            <a:xfrm>
              <a:off x="2802577" y="1575870"/>
              <a:ext cx="1425040" cy="1214642"/>
            </a:xfrm>
            <a:prstGeom prst="rect">
              <a:avLst/>
            </a:prstGeom>
          </p:spPr>
        </p:pic>
      </p:grpSp>
      <p:pic>
        <p:nvPicPr>
          <p:cNvPr id="5" name="Picture 4" descr="A picture containing drawing&#10;&#10;Description automatically generated">
            <a:extLst>
              <a:ext uri="{FF2B5EF4-FFF2-40B4-BE49-F238E27FC236}">
                <a16:creationId xmlns:a16="http://schemas.microsoft.com/office/drawing/2014/main" id="{DA07BF47-F8C3-462B-9CB0-AE65174721B3}"/>
              </a:ext>
            </a:extLst>
          </p:cNvPr>
          <p:cNvPicPr>
            <a:picLocks noChangeAspect="1"/>
          </p:cNvPicPr>
          <p:nvPr userDrawn="1"/>
        </p:nvPicPr>
        <p:blipFill>
          <a:blip r:embed="rId5"/>
          <a:stretch>
            <a:fillRect/>
          </a:stretch>
        </p:blipFill>
        <p:spPr>
          <a:xfrm>
            <a:off x="-123461" y="-91042"/>
            <a:ext cx="3602743" cy="16611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BF33261-0FC5-4F54-8BDE-F0AFDFA102C0}"/>
              </a:ext>
            </a:extLst>
          </p:cNvPr>
          <p:cNvPicPr>
            <a:picLocks noChangeAspect="1"/>
          </p:cNvPicPr>
          <p:nvPr userDrawn="1"/>
        </p:nvPicPr>
        <p:blipFill rotWithShape="1">
          <a:blip r:embed="rId6"/>
          <a:srcRect l="8081" t="17154" r="7937" b="22295"/>
          <a:stretch/>
        </p:blipFill>
        <p:spPr>
          <a:xfrm>
            <a:off x="75017" y="39392"/>
            <a:ext cx="3025630" cy="1005840"/>
          </a:xfrm>
          <a:prstGeom prst="rect">
            <a:avLst/>
          </a:prstGeom>
        </p:spPr>
      </p:pic>
    </p:spTree>
    <p:extLst>
      <p:ext uri="{BB962C8B-B14F-4D97-AF65-F5344CB8AC3E}">
        <p14:creationId xmlns:p14="http://schemas.microsoft.com/office/powerpoint/2010/main" val="349599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963E-C91B-2846-AF09-31E3E951C26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E3A32B5-429A-8C4B-B59F-86869A518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C5F6F96-7D8F-6E42-A223-07EF487CE095}"/>
              </a:ext>
            </a:extLst>
          </p:cNvPr>
          <p:cNvSpPr>
            <a:spLocks noGrp="1"/>
          </p:cNvSpPr>
          <p:nvPr>
            <p:ph type="dt" sz="half" idx="10"/>
          </p:nvPr>
        </p:nvSpPr>
        <p:spPr/>
        <p:txBody>
          <a:bodyPr/>
          <a:lstStyle/>
          <a:p>
            <a:fld id="{4E210472-B7CC-D343-BBEA-5E150C6BB1CC}" type="datetimeFigureOut">
              <a:rPr lang="en-US" smtClean="0"/>
              <a:t>9/17/2020</a:t>
            </a:fld>
            <a:endParaRPr lang="en-US"/>
          </a:p>
        </p:txBody>
      </p:sp>
      <p:sp>
        <p:nvSpPr>
          <p:cNvPr id="5" name="Footer Placeholder 4">
            <a:extLst>
              <a:ext uri="{FF2B5EF4-FFF2-40B4-BE49-F238E27FC236}">
                <a16:creationId xmlns:a16="http://schemas.microsoft.com/office/drawing/2014/main" id="{269F8F24-939B-7548-83C4-0FBBB7BD4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3CEFA-966E-C84E-86D6-89826086D0E3}"/>
              </a:ext>
            </a:extLst>
          </p:cNvPr>
          <p:cNvSpPr>
            <a:spLocks noGrp="1"/>
          </p:cNvSpPr>
          <p:nvPr>
            <p:ph type="sldNum" sz="quarter" idx="12"/>
          </p:nvPr>
        </p:nvSpPr>
        <p:spPr/>
        <p:txBody>
          <a:bodyPr/>
          <a:lstStyle/>
          <a:p>
            <a:fld id="{D3CE3670-B16D-FA45-8A2F-E1D25D5D0176}" type="slidenum">
              <a:rPr lang="en-US" smtClean="0"/>
              <a:t>‹#›</a:t>
            </a:fld>
            <a:endParaRPr lang="en-US"/>
          </a:p>
        </p:txBody>
      </p:sp>
    </p:spTree>
    <p:extLst>
      <p:ext uri="{BB962C8B-B14F-4D97-AF65-F5344CB8AC3E}">
        <p14:creationId xmlns:p14="http://schemas.microsoft.com/office/powerpoint/2010/main" val="1386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1061E6-BAC7-B345-A5F9-B7365FB51AF5}"/>
              </a:ext>
            </a:extLst>
          </p:cNvPr>
          <p:cNvPicPr>
            <a:picLocks/>
          </p:cNvPicPr>
          <p:nvPr userDrawn="1"/>
        </p:nvPicPr>
        <p:blipFill>
          <a:blip r:embed="rId2"/>
          <a:srcRect/>
          <a:stretch/>
        </p:blipFill>
        <p:spPr>
          <a:xfrm>
            <a:off x="2" y="0"/>
            <a:ext cx="12191998" cy="6857998"/>
          </a:xfrm>
          <a:prstGeom prst="rect">
            <a:avLst/>
          </a:prstGeom>
        </p:spPr>
      </p:pic>
      <p:sp>
        <p:nvSpPr>
          <p:cNvPr id="10" name="Title 1">
            <a:extLst>
              <a:ext uri="{FF2B5EF4-FFF2-40B4-BE49-F238E27FC236}">
                <a16:creationId xmlns:a16="http://schemas.microsoft.com/office/drawing/2014/main" id="{47BEE7B2-EA63-0944-953E-A25B95FDFFC7}"/>
              </a:ext>
            </a:extLst>
          </p:cNvPr>
          <p:cNvSpPr>
            <a:spLocks noGrp="1"/>
          </p:cNvSpPr>
          <p:nvPr>
            <p:ph type="ctrTitle"/>
          </p:nvPr>
        </p:nvSpPr>
        <p:spPr>
          <a:xfrm>
            <a:off x="839788" y="1839450"/>
            <a:ext cx="9810660" cy="1589550"/>
          </a:xfrm>
        </p:spPr>
        <p:txBody>
          <a:bodyPr anchor="b"/>
          <a:lstStyle>
            <a:lvl1pPr algn="l">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A0154B60-1327-B443-A57C-1B92E352FDA1}"/>
              </a:ext>
            </a:extLst>
          </p:cNvPr>
          <p:cNvSpPr>
            <a:spLocks noGrp="1"/>
          </p:cNvSpPr>
          <p:nvPr>
            <p:ph type="subTitle" idx="1"/>
          </p:nvPr>
        </p:nvSpPr>
        <p:spPr>
          <a:xfrm>
            <a:off x="839788" y="3666100"/>
            <a:ext cx="9810661" cy="77001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96882975-F627-5F49-84FC-465550606E1C}"/>
              </a:ext>
            </a:extLst>
          </p:cNvPr>
          <p:cNvGrpSpPr/>
          <p:nvPr userDrawn="1"/>
        </p:nvGrpSpPr>
        <p:grpSpPr>
          <a:xfrm>
            <a:off x="6429941" y="6255085"/>
            <a:ext cx="5372145" cy="386278"/>
            <a:chOff x="6429941" y="6296040"/>
            <a:chExt cx="5372145" cy="386278"/>
          </a:xfrm>
        </p:grpSpPr>
        <p:pic>
          <p:nvPicPr>
            <p:cNvPr id="7" name="Picture 6" descr="A close up of a sign&#10;&#10;Description automatically generated">
              <a:extLst>
                <a:ext uri="{FF2B5EF4-FFF2-40B4-BE49-F238E27FC236}">
                  <a16:creationId xmlns:a16="http://schemas.microsoft.com/office/drawing/2014/main" id="{0EE3CAEF-67B8-5940-AD6D-B2906A0C576F}"/>
                </a:ext>
              </a:extLst>
            </p:cNvPr>
            <p:cNvPicPr>
              <a:picLocks noChangeAspect="1"/>
            </p:cNvPicPr>
            <p:nvPr/>
          </p:nvPicPr>
          <p:blipFill>
            <a:blip r:embed="rId3"/>
            <a:stretch>
              <a:fillRect/>
            </a:stretch>
          </p:blipFill>
          <p:spPr>
            <a:xfrm>
              <a:off x="9452264" y="6296040"/>
              <a:ext cx="687200" cy="386278"/>
            </a:xfrm>
            <a:prstGeom prst="rect">
              <a:avLst/>
            </a:prstGeom>
          </p:spPr>
        </p:pic>
        <p:pic>
          <p:nvPicPr>
            <p:cNvPr id="12" name="Picture 4" descr="Image result for genomics england">
              <a:extLst>
                <a:ext uri="{FF2B5EF4-FFF2-40B4-BE49-F238E27FC236}">
                  <a16:creationId xmlns:a16="http://schemas.microsoft.com/office/drawing/2014/main" id="{BE4E7C22-7E69-964D-9B5F-78BF166E72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2857" y="6363032"/>
              <a:ext cx="605909" cy="313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university of leeds">
              <a:extLst>
                <a:ext uri="{FF2B5EF4-FFF2-40B4-BE49-F238E27FC236}">
                  <a16:creationId xmlns:a16="http://schemas.microsoft.com/office/drawing/2014/main" id="{02D0E8E5-B4E6-C84D-8CB8-1BD631ED78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2175" y="6426618"/>
              <a:ext cx="687200" cy="1863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Queens University, Belfast">
              <a:extLst>
                <a:ext uri="{FF2B5EF4-FFF2-40B4-BE49-F238E27FC236}">
                  <a16:creationId xmlns:a16="http://schemas.microsoft.com/office/drawing/2014/main" id="{D7A557C4-E578-FC46-B582-A723D18B4BFE}"/>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11187" b="12709"/>
            <a:stretch/>
          </p:blipFill>
          <p:spPr bwMode="auto">
            <a:xfrm>
              <a:off x="11273145" y="6419175"/>
              <a:ext cx="528941" cy="2012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iqvia">
              <a:extLst>
                <a:ext uri="{FF2B5EF4-FFF2-40B4-BE49-F238E27FC236}">
                  <a16:creationId xmlns:a16="http://schemas.microsoft.com/office/drawing/2014/main" id="{C678172A-4F21-0B47-A3DE-1A2FE21960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4065" y="6441962"/>
              <a:ext cx="895021" cy="1556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35DF1497-AEA4-4E4C-BEC3-932F7A9B1CF4}"/>
                </a:ext>
              </a:extLst>
            </p:cNvPr>
            <p:cNvPicPr>
              <a:picLocks noChangeAspect="1"/>
            </p:cNvPicPr>
            <p:nvPr/>
          </p:nvPicPr>
          <p:blipFill>
            <a:blip r:embed="rId8"/>
            <a:stretch>
              <a:fillRect/>
            </a:stretch>
          </p:blipFill>
          <p:spPr>
            <a:xfrm>
              <a:off x="6429941" y="6390565"/>
              <a:ext cx="830353" cy="207094"/>
            </a:xfrm>
            <a:prstGeom prst="rect">
              <a:avLst/>
            </a:prstGeom>
          </p:spPr>
        </p:pic>
      </p:grpSp>
    </p:spTree>
    <p:extLst>
      <p:ext uri="{BB962C8B-B14F-4D97-AF65-F5344CB8AC3E}">
        <p14:creationId xmlns:p14="http://schemas.microsoft.com/office/powerpoint/2010/main" val="182030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and landscap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a:t>
            </a:r>
            <a:br>
              <a:rPr lang="en-GB"/>
            </a:br>
            <a:r>
              <a:rPr lang="en-GB"/>
              <a:t>Allowance for heading to span over 2 lines</a:t>
            </a:r>
            <a:endParaRPr lang="en-US"/>
          </a:p>
        </p:txBody>
      </p:sp>
      <p:sp>
        <p:nvSpPr>
          <p:cNvPr id="3" name="Content Placeholder 2"/>
          <p:cNvSpPr>
            <a:spLocks noGrp="1"/>
          </p:cNvSpPr>
          <p:nvPr>
            <p:ph idx="1"/>
          </p:nvPr>
        </p:nvSpPr>
        <p:spPr>
          <a:xfrm>
            <a:off x="839788" y="1850479"/>
            <a:ext cx="5756397" cy="4362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87ACEDF0-2317-7D49-BA0B-C229BA7FBF84}"/>
              </a:ext>
            </a:extLst>
          </p:cNvPr>
          <p:cNvSpPr>
            <a:spLocks noGrp="1"/>
          </p:cNvSpPr>
          <p:nvPr>
            <p:ph type="pic" sz="quarter" idx="10"/>
          </p:nvPr>
        </p:nvSpPr>
        <p:spPr>
          <a:xfrm>
            <a:off x="6770955" y="1850479"/>
            <a:ext cx="4762233" cy="3198813"/>
          </a:xfrm>
        </p:spPr>
        <p:txBody>
          <a:bodyPr anchor="ctr">
            <a:normAutofit/>
          </a:bodyPr>
          <a:lstStyle>
            <a:lvl1pPr marL="0" indent="0" algn="ctr">
              <a:buFontTx/>
              <a:buNone/>
              <a:defRPr sz="1400" b="1">
                <a:solidFill>
                  <a:schemeClr val="tx2"/>
                </a:solidFill>
              </a:defRPr>
            </a:lvl1pPr>
          </a:lstStyle>
          <a:p>
            <a:r>
              <a:rPr lang="en-US"/>
              <a:t>Click icon to add picture</a:t>
            </a:r>
          </a:p>
        </p:txBody>
      </p:sp>
      <p:sp>
        <p:nvSpPr>
          <p:cNvPr id="5" name="Slide Number Placeholder 11">
            <a:extLst>
              <a:ext uri="{FF2B5EF4-FFF2-40B4-BE49-F238E27FC236}">
                <a16:creationId xmlns:a16="http://schemas.microsoft.com/office/drawing/2014/main" id="{2622B068-20ED-43F6-B150-8AB34179225C}"/>
              </a:ext>
            </a:extLst>
          </p:cNvPr>
          <p:cNvSpPr>
            <a:spLocks noGrp="1"/>
          </p:cNvSpPr>
          <p:nvPr>
            <p:ph type="sldNum" sz="quarter" idx="4"/>
          </p:nvPr>
        </p:nvSpPr>
        <p:spPr>
          <a:xfrm>
            <a:off x="11398021" y="6339811"/>
            <a:ext cx="323849" cy="180000"/>
          </a:xfrm>
          <a:prstGeom prst="rect">
            <a:avLst/>
          </a:prstGeom>
        </p:spPr>
        <p:txBody>
          <a:bodyPr vert="horz" lIns="0" tIns="45720" rIns="0" bIns="45720" rtlCol="0" anchor="ctr"/>
          <a:lstStyle>
            <a:lvl1pPr algn="r">
              <a:defRPr sz="1200">
                <a:solidFill>
                  <a:schemeClr val="tx1"/>
                </a:solidFill>
              </a:defRPr>
            </a:lvl1pPr>
          </a:lstStyle>
          <a:p>
            <a:r>
              <a:rPr lang="en-US"/>
              <a:t>|  </a:t>
            </a:r>
            <a:fld id="{A134C65A-A9BE-9F48-B07C-F2CA02A2F78A}" type="slidenum">
              <a:rPr lang="en-US" smtClean="0"/>
              <a:pPr/>
              <a:t>‹#›</a:t>
            </a:fld>
            <a:endParaRPr lang="en-US"/>
          </a:p>
        </p:txBody>
      </p:sp>
    </p:spTree>
    <p:extLst>
      <p:ext uri="{BB962C8B-B14F-4D97-AF65-F5344CB8AC3E}">
        <p14:creationId xmlns:p14="http://schemas.microsoft.com/office/powerpoint/2010/main" val="365091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0A53-3BAC-A34F-838B-CC0FFB3B9A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98201C-C4B2-2043-9513-3AC4B62F8C4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1730FC-CBD6-7943-B58E-7550C8E5E9F1}"/>
              </a:ext>
            </a:extLst>
          </p:cNvPr>
          <p:cNvSpPr>
            <a:spLocks noGrp="1"/>
          </p:cNvSpPr>
          <p:nvPr>
            <p:ph type="dt" sz="half" idx="10"/>
          </p:nvPr>
        </p:nvSpPr>
        <p:spPr/>
        <p:txBody>
          <a:bodyPr/>
          <a:lstStyle/>
          <a:p>
            <a:fld id="{5F966B94-8DCC-134A-AD7C-2DD6653B03FE}" type="datetimeFigureOut">
              <a:rPr lang="en-US" smtClean="0"/>
              <a:t>9/17/2020</a:t>
            </a:fld>
            <a:endParaRPr lang="en-US"/>
          </a:p>
        </p:txBody>
      </p:sp>
      <p:sp>
        <p:nvSpPr>
          <p:cNvPr id="5" name="Footer Placeholder 4">
            <a:extLst>
              <a:ext uri="{FF2B5EF4-FFF2-40B4-BE49-F238E27FC236}">
                <a16:creationId xmlns:a16="http://schemas.microsoft.com/office/drawing/2014/main" id="{FE6D81D2-0543-E94F-9A59-06FA30BFB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F08D5-564D-FF43-9E37-3A26FABCF050}"/>
              </a:ext>
            </a:extLst>
          </p:cNvPr>
          <p:cNvSpPr>
            <a:spLocks noGrp="1"/>
          </p:cNvSpPr>
          <p:nvPr>
            <p:ph type="sldNum" sz="quarter" idx="12"/>
          </p:nvPr>
        </p:nvSpPr>
        <p:spPr/>
        <p:txBody>
          <a:bodyPr/>
          <a:lstStyle/>
          <a:p>
            <a:fld id="{649728CE-807B-6845-BA73-F3295FCD68E4}" type="slidenum">
              <a:rPr lang="en-US" smtClean="0"/>
              <a:t>‹#›</a:t>
            </a:fld>
            <a:endParaRPr lang="en-US"/>
          </a:p>
        </p:txBody>
      </p:sp>
    </p:spTree>
    <p:extLst>
      <p:ext uri="{BB962C8B-B14F-4D97-AF65-F5344CB8AC3E}">
        <p14:creationId xmlns:p14="http://schemas.microsoft.com/office/powerpoint/2010/main" val="388962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665" y="468318"/>
            <a:ext cx="7536000" cy="86025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19667" y="1857375"/>
            <a:ext cx="8938684" cy="42799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p:cNvSpPr>
            <a:spLocks noGrp="1"/>
          </p:cNvSpPr>
          <p:nvPr>
            <p:ph type="sldNum" sz="quarter" idx="4"/>
          </p:nvPr>
        </p:nvSpPr>
        <p:spPr>
          <a:xfrm>
            <a:off x="11002048" y="6499006"/>
            <a:ext cx="470285" cy="168856"/>
          </a:xfrm>
          <a:prstGeom prst="rect">
            <a:avLst/>
          </a:prstGeom>
        </p:spPr>
        <p:txBody>
          <a:bodyPr vert="horz" lIns="0" tIns="0" rIns="0" bIns="0" rtlCol="0" anchor="t" anchorCtr="0">
            <a:noAutofit/>
          </a:bodyPr>
          <a:lstStyle>
            <a:lvl1pPr algn="r">
              <a:defRPr sz="1200" b="1">
                <a:solidFill>
                  <a:schemeClr val="accent1"/>
                </a:solidFill>
              </a:defRPr>
            </a:lvl1pPr>
          </a:lstStyle>
          <a:p>
            <a:fld id="{D14619E2-B8D1-4AEA-B935-C9A8A3271F04}" type="slidenum">
              <a:rPr lang="en-GB" smtClean="0"/>
              <a:pPr/>
              <a:t>‹#›</a:t>
            </a:fld>
            <a:endParaRPr lang="en-GB"/>
          </a:p>
        </p:txBody>
      </p:sp>
      <p:pic>
        <p:nvPicPr>
          <p:cNvPr id="47" name="Picture 46">
            <a:extLst>
              <a:ext uri="{FF2B5EF4-FFF2-40B4-BE49-F238E27FC236}">
                <a16:creationId xmlns:a16="http://schemas.microsoft.com/office/drawing/2014/main" id="{38F367B0-1E96-43EA-9010-9CFADEBC26C2}"/>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6882373" y="4"/>
            <a:ext cx="5309627" cy="2438405"/>
          </a:xfrm>
          <a:prstGeom prst="rect">
            <a:avLst/>
          </a:prstGeom>
        </p:spPr>
      </p:pic>
      <p:grpSp>
        <p:nvGrpSpPr>
          <p:cNvPr id="48" name="Group 4">
            <a:extLst>
              <a:ext uri="{FF2B5EF4-FFF2-40B4-BE49-F238E27FC236}">
                <a16:creationId xmlns:a16="http://schemas.microsoft.com/office/drawing/2014/main" id="{B76EB2E8-F1E0-4FD2-A0AC-8C117E220100}"/>
              </a:ext>
            </a:extLst>
          </p:cNvPr>
          <p:cNvGrpSpPr>
            <a:grpSpLocks noChangeAspect="1"/>
          </p:cNvGrpSpPr>
          <p:nvPr userDrawn="1"/>
        </p:nvGrpSpPr>
        <p:grpSpPr bwMode="auto">
          <a:xfrm>
            <a:off x="9881567" y="468318"/>
            <a:ext cx="1598415" cy="522815"/>
            <a:chOff x="0" y="1218"/>
            <a:chExt cx="5760" cy="1884"/>
          </a:xfrm>
          <a:gradFill>
            <a:gsLst>
              <a:gs pos="0">
                <a:srgbClr val="5ABBA6"/>
              </a:gs>
              <a:gs pos="70000">
                <a:schemeClr val="accent3"/>
              </a:gs>
            </a:gsLst>
            <a:lin ang="0" scaled="0"/>
          </a:gradFill>
        </p:grpSpPr>
        <p:sp>
          <p:nvSpPr>
            <p:cNvPr id="49" name="Freeform 5">
              <a:extLst>
                <a:ext uri="{FF2B5EF4-FFF2-40B4-BE49-F238E27FC236}">
                  <a16:creationId xmlns:a16="http://schemas.microsoft.com/office/drawing/2014/main" id="{934A94A8-163C-4DF6-A0E5-F8DD8BA53509}"/>
                </a:ext>
              </a:extLst>
            </p:cNvPr>
            <p:cNvSpPr>
              <a:spLocks/>
            </p:cNvSpPr>
            <p:nvPr userDrawn="1"/>
          </p:nvSpPr>
          <p:spPr bwMode="auto">
            <a:xfrm>
              <a:off x="1166" y="2817"/>
              <a:ext cx="222" cy="281"/>
            </a:xfrm>
            <a:custGeom>
              <a:avLst/>
              <a:gdLst>
                <a:gd name="T0" fmla="*/ 222 w 222"/>
                <a:gd name="T1" fmla="*/ 0 h 281"/>
                <a:gd name="T2" fmla="*/ 222 w 222"/>
                <a:gd name="T3" fmla="*/ 281 h 281"/>
                <a:gd name="T4" fmla="*/ 194 w 222"/>
                <a:gd name="T5" fmla="*/ 281 h 281"/>
                <a:gd name="T6" fmla="*/ 194 w 222"/>
                <a:gd name="T7" fmla="*/ 149 h 281"/>
                <a:gd name="T8" fmla="*/ 27 w 222"/>
                <a:gd name="T9" fmla="*/ 149 h 281"/>
                <a:gd name="T10" fmla="*/ 27 w 222"/>
                <a:gd name="T11" fmla="*/ 281 h 281"/>
                <a:gd name="T12" fmla="*/ 0 w 222"/>
                <a:gd name="T13" fmla="*/ 281 h 281"/>
                <a:gd name="T14" fmla="*/ 0 w 222"/>
                <a:gd name="T15" fmla="*/ 0 h 281"/>
                <a:gd name="T16" fmla="*/ 27 w 222"/>
                <a:gd name="T17" fmla="*/ 0 h 281"/>
                <a:gd name="T18" fmla="*/ 27 w 222"/>
                <a:gd name="T19" fmla="*/ 125 h 281"/>
                <a:gd name="T20" fmla="*/ 194 w 222"/>
                <a:gd name="T21" fmla="*/ 125 h 281"/>
                <a:gd name="T22" fmla="*/ 194 w 222"/>
                <a:gd name="T23" fmla="*/ 0 h 281"/>
                <a:gd name="T24" fmla="*/ 222 w 222"/>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281">
                  <a:moveTo>
                    <a:pt x="222" y="0"/>
                  </a:moveTo>
                  <a:lnTo>
                    <a:pt x="222" y="281"/>
                  </a:lnTo>
                  <a:lnTo>
                    <a:pt x="194" y="281"/>
                  </a:lnTo>
                  <a:lnTo>
                    <a:pt x="194" y="149"/>
                  </a:lnTo>
                  <a:lnTo>
                    <a:pt x="27" y="149"/>
                  </a:lnTo>
                  <a:lnTo>
                    <a:pt x="27" y="281"/>
                  </a:lnTo>
                  <a:lnTo>
                    <a:pt x="0" y="281"/>
                  </a:lnTo>
                  <a:lnTo>
                    <a:pt x="0" y="0"/>
                  </a:lnTo>
                  <a:lnTo>
                    <a:pt x="27" y="0"/>
                  </a:lnTo>
                  <a:lnTo>
                    <a:pt x="27" y="125"/>
                  </a:lnTo>
                  <a:lnTo>
                    <a:pt x="194" y="125"/>
                  </a:lnTo>
                  <a:lnTo>
                    <a:pt x="194" y="0"/>
                  </a:lnTo>
                  <a:lnTo>
                    <a:pt x="2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0" name="Freeform 6">
              <a:extLst>
                <a:ext uri="{FF2B5EF4-FFF2-40B4-BE49-F238E27FC236}">
                  <a16:creationId xmlns:a16="http://schemas.microsoft.com/office/drawing/2014/main" id="{3BEB49C9-67D7-4E48-B4C4-327EA2C7EA60}"/>
                </a:ext>
              </a:extLst>
            </p:cNvPr>
            <p:cNvSpPr>
              <a:spLocks noEditPoints="1"/>
            </p:cNvSpPr>
            <p:nvPr userDrawn="1"/>
          </p:nvSpPr>
          <p:spPr bwMode="auto">
            <a:xfrm>
              <a:off x="1438" y="2888"/>
              <a:ext cx="206" cy="214"/>
            </a:xfrm>
            <a:custGeom>
              <a:avLst/>
              <a:gdLst>
                <a:gd name="T0" fmla="*/ 907 w 907"/>
                <a:gd name="T1" fmla="*/ 467 h 944"/>
                <a:gd name="T2" fmla="*/ 456 w 907"/>
                <a:gd name="T3" fmla="*/ 0 h 944"/>
                <a:gd name="T4" fmla="*/ 0 w 907"/>
                <a:gd name="T5" fmla="*/ 469 h 944"/>
                <a:gd name="T6" fmla="*/ 458 w 907"/>
                <a:gd name="T7" fmla="*/ 944 h 944"/>
                <a:gd name="T8" fmla="*/ 844 w 907"/>
                <a:gd name="T9" fmla="*/ 717 h 944"/>
                <a:gd name="T10" fmla="*/ 741 w 907"/>
                <a:gd name="T11" fmla="*/ 689 h 944"/>
                <a:gd name="T12" fmla="*/ 461 w 907"/>
                <a:gd name="T13" fmla="*/ 854 h 944"/>
                <a:gd name="T14" fmla="*/ 126 w 907"/>
                <a:gd name="T15" fmla="*/ 514 h 944"/>
                <a:gd name="T16" fmla="*/ 904 w 907"/>
                <a:gd name="T17" fmla="*/ 514 h 944"/>
                <a:gd name="T18" fmla="*/ 907 w 907"/>
                <a:gd name="T19" fmla="*/ 467 h 944"/>
                <a:gd name="T20" fmla="*/ 122 w 907"/>
                <a:gd name="T21" fmla="*/ 424 h 944"/>
                <a:gd name="T22" fmla="*/ 456 w 907"/>
                <a:gd name="T23" fmla="*/ 93 h 944"/>
                <a:gd name="T24" fmla="*/ 793 w 907"/>
                <a:gd name="T25" fmla="*/ 424 h 944"/>
                <a:gd name="T26" fmla="*/ 122 w 907"/>
                <a:gd name="T27" fmla="*/ 42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7" h="944">
                  <a:moveTo>
                    <a:pt x="907" y="467"/>
                  </a:moveTo>
                  <a:cubicBezTo>
                    <a:pt x="905" y="217"/>
                    <a:pt x="722" y="0"/>
                    <a:pt x="456" y="0"/>
                  </a:cubicBezTo>
                  <a:cubicBezTo>
                    <a:pt x="192" y="0"/>
                    <a:pt x="0" y="214"/>
                    <a:pt x="0" y="469"/>
                  </a:cubicBezTo>
                  <a:cubicBezTo>
                    <a:pt x="0" y="728"/>
                    <a:pt x="192" y="944"/>
                    <a:pt x="458" y="944"/>
                  </a:cubicBezTo>
                  <a:cubicBezTo>
                    <a:pt x="632" y="944"/>
                    <a:pt x="788" y="850"/>
                    <a:pt x="844" y="717"/>
                  </a:cubicBezTo>
                  <a:cubicBezTo>
                    <a:pt x="741" y="689"/>
                    <a:pt x="741" y="689"/>
                    <a:pt x="741" y="689"/>
                  </a:cubicBezTo>
                  <a:cubicBezTo>
                    <a:pt x="699" y="787"/>
                    <a:pt x="582" y="854"/>
                    <a:pt x="461" y="854"/>
                  </a:cubicBezTo>
                  <a:cubicBezTo>
                    <a:pt x="287" y="854"/>
                    <a:pt x="140" y="710"/>
                    <a:pt x="126" y="514"/>
                  </a:cubicBezTo>
                  <a:cubicBezTo>
                    <a:pt x="904" y="514"/>
                    <a:pt x="904" y="514"/>
                    <a:pt x="904" y="514"/>
                  </a:cubicBezTo>
                  <a:cubicBezTo>
                    <a:pt x="905" y="507"/>
                    <a:pt x="907" y="485"/>
                    <a:pt x="907" y="467"/>
                  </a:cubicBezTo>
                  <a:close/>
                  <a:moveTo>
                    <a:pt x="122" y="424"/>
                  </a:moveTo>
                  <a:cubicBezTo>
                    <a:pt x="134" y="231"/>
                    <a:pt x="278" y="93"/>
                    <a:pt x="456" y="93"/>
                  </a:cubicBezTo>
                  <a:cubicBezTo>
                    <a:pt x="634" y="93"/>
                    <a:pt x="778" y="229"/>
                    <a:pt x="793" y="424"/>
                  </a:cubicBezTo>
                  <a:lnTo>
                    <a:pt x="122" y="4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1" name="Freeform 7">
              <a:extLst>
                <a:ext uri="{FF2B5EF4-FFF2-40B4-BE49-F238E27FC236}">
                  <a16:creationId xmlns:a16="http://schemas.microsoft.com/office/drawing/2014/main" id="{FC9D1309-1BE3-4AF6-AB4B-03F35DBC1C36}"/>
                </a:ext>
              </a:extLst>
            </p:cNvPr>
            <p:cNvSpPr>
              <a:spLocks noEditPoints="1"/>
            </p:cNvSpPr>
            <p:nvPr userDrawn="1"/>
          </p:nvSpPr>
          <p:spPr bwMode="auto">
            <a:xfrm>
              <a:off x="1668" y="2888"/>
              <a:ext cx="184" cy="214"/>
            </a:xfrm>
            <a:custGeom>
              <a:avLst/>
              <a:gdLst>
                <a:gd name="T0" fmla="*/ 0 w 813"/>
                <a:gd name="T1" fmla="*/ 666 h 943"/>
                <a:gd name="T2" fmla="*/ 384 w 813"/>
                <a:gd name="T3" fmla="*/ 386 h 943"/>
                <a:gd name="T4" fmla="*/ 652 w 813"/>
                <a:gd name="T5" fmla="*/ 433 h 943"/>
                <a:gd name="T6" fmla="*/ 652 w 813"/>
                <a:gd name="T7" fmla="*/ 351 h 943"/>
                <a:gd name="T8" fmla="*/ 396 w 813"/>
                <a:gd name="T9" fmla="*/ 89 h 943"/>
                <a:gd name="T10" fmla="*/ 103 w 813"/>
                <a:gd name="T11" fmla="*/ 197 h 943"/>
                <a:gd name="T12" fmla="*/ 61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5 w 813"/>
                <a:gd name="T25" fmla="*/ 929 h 943"/>
                <a:gd name="T26" fmla="*/ 669 w 813"/>
                <a:gd name="T27" fmla="*/ 845 h 943"/>
                <a:gd name="T28" fmla="*/ 666 w 813"/>
                <a:gd name="T29" fmla="*/ 774 h 943"/>
                <a:gd name="T30" fmla="*/ 313 w 813"/>
                <a:gd name="T31" fmla="*/ 943 h 943"/>
                <a:gd name="T32" fmla="*/ 0 w 813"/>
                <a:gd name="T33" fmla="*/ 666 h 943"/>
                <a:gd name="T34" fmla="*/ 622 w 813"/>
                <a:gd name="T35" fmla="*/ 725 h 943"/>
                <a:gd name="T36" fmla="*/ 652 w 813"/>
                <a:gd name="T37" fmla="*/ 657 h 943"/>
                <a:gd name="T38" fmla="*/ 652 w 813"/>
                <a:gd name="T39" fmla="*/ 508 h 943"/>
                <a:gd name="T40" fmla="*/ 402 w 813"/>
                <a:gd name="T41" fmla="*/ 461 h 943"/>
                <a:gd name="T42" fmla="*/ 115 w 813"/>
                <a:gd name="T43" fmla="*/ 655 h 943"/>
                <a:gd name="T44" fmla="*/ 342 w 813"/>
                <a:gd name="T45" fmla="*/ 853 h 943"/>
                <a:gd name="T46" fmla="*/ 622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7" y="386"/>
                    <a:pt x="384" y="386"/>
                  </a:cubicBezTo>
                  <a:cubicBezTo>
                    <a:pt x="475" y="386"/>
                    <a:pt x="577" y="403"/>
                    <a:pt x="652" y="433"/>
                  </a:cubicBezTo>
                  <a:cubicBezTo>
                    <a:pt x="652" y="351"/>
                    <a:pt x="652" y="351"/>
                    <a:pt x="652" y="351"/>
                  </a:cubicBezTo>
                  <a:cubicBezTo>
                    <a:pt x="652" y="190"/>
                    <a:pt x="552" y="89"/>
                    <a:pt x="396" y="89"/>
                  </a:cubicBezTo>
                  <a:cubicBezTo>
                    <a:pt x="300" y="89"/>
                    <a:pt x="203" y="127"/>
                    <a:pt x="103" y="197"/>
                  </a:cubicBezTo>
                  <a:cubicBezTo>
                    <a:pt x="61" y="118"/>
                    <a:pt x="61" y="118"/>
                    <a:pt x="61" y="118"/>
                  </a:cubicBezTo>
                  <a:cubicBezTo>
                    <a:pt x="178" y="40"/>
                    <a:pt x="288" y="0"/>
                    <a:pt x="409" y="0"/>
                  </a:cubicBezTo>
                  <a:cubicBezTo>
                    <a:pt x="629" y="0"/>
                    <a:pt x="771" y="136"/>
                    <a:pt x="771" y="361"/>
                  </a:cubicBezTo>
                  <a:cubicBezTo>
                    <a:pt x="771" y="772"/>
                    <a:pt x="771" y="772"/>
                    <a:pt x="771" y="772"/>
                  </a:cubicBezTo>
                  <a:cubicBezTo>
                    <a:pt x="771" y="805"/>
                    <a:pt x="783" y="821"/>
                    <a:pt x="813" y="821"/>
                  </a:cubicBezTo>
                  <a:cubicBezTo>
                    <a:pt x="813" y="926"/>
                    <a:pt x="813" y="926"/>
                    <a:pt x="813" y="926"/>
                  </a:cubicBezTo>
                  <a:cubicBezTo>
                    <a:pt x="793" y="928"/>
                    <a:pt x="777" y="929"/>
                    <a:pt x="765" y="929"/>
                  </a:cubicBezTo>
                  <a:cubicBezTo>
                    <a:pt x="718" y="929"/>
                    <a:pt x="673" y="902"/>
                    <a:pt x="669" y="845"/>
                  </a:cubicBezTo>
                  <a:cubicBezTo>
                    <a:pt x="666" y="774"/>
                    <a:pt x="666" y="774"/>
                    <a:pt x="666" y="774"/>
                  </a:cubicBezTo>
                  <a:cubicBezTo>
                    <a:pt x="587" y="881"/>
                    <a:pt x="444" y="943"/>
                    <a:pt x="313" y="943"/>
                  </a:cubicBezTo>
                  <a:cubicBezTo>
                    <a:pt x="126" y="943"/>
                    <a:pt x="0" y="816"/>
                    <a:pt x="0" y="666"/>
                  </a:cubicBezTo>
                  <a:moveTo>
                    <a:pt x="622" y="725"/>
                  </a:moveTo>
                  <a:cubicBezTo>
                    <a:pt x="638" y="704"/>
                    <a:pt x="652" y="678"/>
                    <a:pt x="652" y="657"/>
                  </a:cubicBezTo>
                  <a:cubicBezTo>
                    <a:pt x="652" y="508"/>
                    <a:pt x="652" y="508"/>
                    <a:pt x="652" y="508"/>
                  </a:cubicBezTo>
                  <a:cubicBezTo>
                    <a:pt x="573" y="479"/>
                    <a:pt x="484" y="461"/>
                    <a:pt x="402" y="461"/>
                  </a:cubicBezTo>
                  <a:cubicBezTo>
                    <a:pt x="232" y="461"/>
                    <a:pt x="115" y="534"/>
                    <a:pt x="115" y="655"/>
                  </a:cubicBezTo>
                  <a:cubicBezTo>
                    <a:pt x="115" y="751"/>
                    <a:pt x="190" y="853"/>
                    <a:pt x="342" y="853"/>
                  </a:cubicBezTo>
                  <a:cubicBezTo>
                    <a:pt x="447" y="853"/>
                    <a:pt x="563" y="804"/>
                    <a:pt x="622" y="72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2" name="Freeform 8">
              <a:extLst>
                <a:ext uri="{FF2B5EF4-FFF2-40B4-BE49-F238E27FC236}">
                  <a16:creationId xmlns:a16="http://schemas.microsoft.com/office/drawing/2014/main" id="{F44615C3-3CF4-401A-A067-8B50F445C360}"/>
                </a:ext>
              </a:extLst>
            </p:cNvPr>
            <p:cNvSpPr>
              <a:spLocks/>
            </p:cNvSpPr>
            <p:nvPr userDrawn="1"/>
          </p:nvSpPr>
          <p:spPr bwMode="auto">
            <a:xfrm>
              <a:off x="1903" y="2809"/>
              <a:ext cx="77" cy="291"/>
            </a:xfrm>
            <a:custGeom>
              <a:avLst/>
              <a:gdLst>
                <a:gd name="T0" fmla="*/ 0 w 340"/>
                <a:gd name="T1" fmla="*/ 0 h 1286"/>
                <a:gd name="T2" fmla="*/ 119 w 340"/>
                <a:gd name="T3" fmla="*/ 0 h 1286"/>
                <a:gd name="T4" fmla="*/ 119 w 340"/>
                <a:gd name="T5" fmla="*/ 1070 h 1286"/>
                <a:gd name="T6" fmla="*/ 225 w 340"/>
                <a:gd name="T7" fmla="*/ 1178 h 1286"/>
                <a:gd name="T8" fmla="*/ 319 w 340"/>
                <a:gd name="T9" fmla="*/ 1159 h 1286"/>
                <a:gd name="T10" fmla="*/ 340 w 340"/>
                <a:gd name="T11" fmla="*/ 1255 h 1286"/>
                <a:gd name="T12" fmla="*/ 176 w 340"/>
                <a:gd name="T13" fmla="*/ 1286 h 1286"/>
                <a:gd name="T14" fmla="*/ 0 w 340"/>
                <a:gd name="T15" fmla="*/ 1110 h 1286"/>
                <a:gd name="T16" fmla="*/ 0 w 340"/>
                <a:gd name="T17"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286">
                  <a:moveTo>
                    <a:pt x="0" y="0"/>
                  </a:moveTo>
                  <a:cubicBezTo>
                    <a:pt x="119" y="0"/>
                    <a:pt x="119" y="0"/>
                    <a:pt x="119" y="0"/>
                  </a:cubicBezTo>
                  <a:cubicBezTo>
                    <a:pt x="119" y="1070"/>
                    <a:pt x="119" y="1070"/>
                    <a:pt x="119" y="1070"/>
                  </a:cubicBezTo>
                  <a:cubicBezTo>
                    <a:pt x="119" y="1138"/>
                    <a:pt x="159" y="1178"/>
                    <a:pt x="225" y="1178"/>
                  </a:cubicBezTo>
                  <a:cubicBezTo>
                    <a:pt x="251" y="1178"/>
                    <a:pt x="290" y="1171"/>
                    <a:pt x="319" y="1159"/>
                  </a:cubicBezTo>
                  <a:cubicBezTo>
                    <a:pt x="340" y="1255"/>
                    <a:pt x="340" y="1255"/>
                    <a:pt x="340" y="1255"/>
                  </a:cubicBezTo>
                  <a:cubicBezTo>
                    <a:pt x="297" y="1272"/>
                    <a:pt x="223" y="1286"/>
                    <a:pt x="176" y="1286"/>
                  </a:cubicBezTo>
                  <a:cubicBezTo>
                    <a:pt x="68" y="1286"/>
                    <a:pt x="0" y="1220"/>
                    <a:pt x="0" y="111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3" name="Freeform 9">
              <a:extLst>
                <a:ext uri="{FF2B5EF4-FFF2-40B4-BE49-F238E27FC236}">
                  <a16:creationId xmlns:a16="http://schemas.microsoft.com/office/drawing/2014/main" id="{6D0E75CE-EFA6-4466-BD6E-6DDEB045AD29}"/>
                </a:ext>
              </a:extLst>
            </p:cNvPr>
            <p:cNvSpPr>
              <a:spLocks/>
            </p:cNvSpPr>
            <p:nvPr userDrawn="1"/>
          </p:nvSpPr>
          <p:spPr bwMode="auto">
            <a:xfrm>
              <a:off x="1984" y="2822"/>
              <a:ext cx="119" cy="278"/>
            </a:xfrm>
            <a:custGeom>
              <a:avLst/>
              <a:gdLst>
                <a:gd name="T0" fmla="*/ 525 w 525"/>
                <a:gd name="T1" fmla="*/ 1174 h 1228"/>
                <a:gd name="T2" fmla="*/ 319 w 525"/>
                <a:gd name="T3" fmla="*/ 1228 h 1228"/>
                <a:gd name="T4" fmla="*/ 126 w 525"/>
                <a:gd name="T5" fmla="*/ 1054 h 1228"/>
                <a:gd name="T6" fmla="*/ 126 w 525"/>
                <a:gd name="T7" fmla="*/ 402 h 1228"/>
                <a:gd name="T8" fmla="*/ 0 w 525"/>
                <a:gd name="T9" fmla="*/ 402 h 1228"/>
                <a:gd name="T10" fmla="*/ 0 w 525"/>
                <a:gd name="T11" fmla="*/ 307 h 1228"/>
                <a:gd name="T12" fmla="*/ 126 w 525"/>
                <a:gd name="T13" fmla="*/ 307 h 1228"/>
                <a:gd name="T14" fmla="*/ 126 w 525"/>
                <a:gd name="T15" fmla="*/ 0 h 1228"/>
                <a:gd name="T16" fmla="*/ 245 w 525"/>
                <a:gd name="T17" fmla="*/ 0 h 1228"/>
                <a:gd name="T18" fmla="*/ 245 w 525"/>
                <a:gd name="T19" fmla="*/ 307 h 1228"/>
                <a:gd name="T20" fmla="*/ 455 w 525"/>
                <a:gd name="T21" fmla="*/ 307 h 1228"/>
                <a:gd name="T22" fmla="*/ 455 w 525"/>
                <a:gd name="T23" fmla="*/ 402 h 1228"/>
                <a:gd name="T24" fmla="*/ 245 w 525"/>
                <a:gd name="T25" fmla="*/ 402 h 1228"/>
                <a:gd name="T26" fmla="*/ 245 w 525"/>
                <a:gd name="T27" fmla="*/ 1020 h 1228"/>
                <a:gd name="T28" fmla="*/ 355 w 525"/>
                <a:gd name="T29" fmla="*/ 1118 h 1228"/>
                <a:gd name="T30" fmla="*/ 493 w 525"/>
                <a:gd name="T31" fmla="*/ 1078 h 1228"/>
                <a:gd name="T32" fmla="*/ 525 w 525"/>
                <a:gd name="T33" fmla="*/ 117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5" h="1228">
                  <a:moveTo>
                    <a:pt x="525" y="1174"/>
                  </a:moveTo>
                  <a:cubicBezTo>
                    <a:pt x="497" y="1186"/>
                    <a:pt x="417" y="1228"/>
                    <a:pt x="319" y="1228"/>
                  </a:cubicBezTo>
                  <a:cubicBezTo>
                    <a:pt x="215" y="1228"/>
                    <a:pt x="126" y="1171"/>
                    <a:pt x="126" y="1054"/>
                  </a:cubicBezTo>
                  <a:cubicBezTo>
                    <a:pt x="126" y="402"/>
                    <a:pt x="126" y="402"/>
                    <a:pt x="126" y="402"/>
                  </a:cubicBezTo>
                  <a:cubicBezTo>
                    <a:pt x="0" y="402"/>
                    <a:pt x="0" y="402"/>
                    <a:pt x="0" y="402"/>
                  </a:cubicBezTo>
                  <a:cubicBezTo>
                    <a:pt x="0" y="307"/>
                    <a:pt x="0" y="307"/>
                    <a:pt x="0" y="307"/>
                  </a:cubicBezTo>
                  <a:cubicBezTo>
                    <a:pt x="126" y="307"/>
                    <a:pt x="126" y="307"/>
                    <a:pt x="126" y="307"/>
                  </a:cubicBezTo>
                  <a:cubicBezTo>
                    <a:pt x="126" y="0"/>
                    <a:pt x="126" y="0"/>
                    <a:pt x="126" y="0"/>
                  </a:cubicBezTo>
                  <a:cubicBezTo>
                    <a:pt x="245" y="0"/>
                    <a:pt x="245" y="0"/>
                    <a:pt x="245" y="0"/>
                  </a:cubicBezTo>
                  <a:cubicBezTo>
                    <a:pt x="245" y="307"/>
                    <a:pt x="245" y="307"/>
                    <a:pt x="245" y="307"/>
                  </a:cubicBezTo>
                  <a:cubicBezTo>
                    <a:pt x="455" y="307"/>
                    <a:pt x="455" y="307"/>
                    <a:pt x="455" y="307"/>
                  </a:cubicBezTo>
                  <a:cubicBezTo>
                    <a:pt x="455" y="402"/>
                    <a:pt x="455" y="402"/>
                    <a:pt x="455" y="402"/>
                  </a:cubicBezTo>
                  <a:cubicBezTo>
                    <a:pt x="245" y="402"/>
                    <a:pt x="245" y="402"/>
                    <a:pt x="245" y="402"/>
                  </a:cubicBezTo>
                  <a:cubicBezTo>
                    <a:pt x="245" y="1020"/>
                    <a:pt x="245" y="1020"/>
                    <a:pt x="245" y="1020"/>
                  </a:cubicBezTo>
                  <a:cubicBezTo>
                    <a:pt x="250" y="1087"/>
                    <a:pt x="298" y="1118"/>
                    <a:pt x="355" y="1118"/>
                  </a:cubicBezTo>
                  <a:cubicBezTo>
                    <a:pt x="422" y="1118"/>
                    <a:pt x="479" y="1087"/>
                    <a:pt x="493" y="1078"/>
                  </a:cubicBezTo>
                  <a:lnTo>
                    <a:pt x="525" y="117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4" name="Freeform 10">
              <a:extLst>
                <a:ext uri="{FF2B5EF4-FFF2-40B4-BE49-F238E27FC236}">
                  <a16:creationId xmlns:a16="http://schemas.microsoft.com/office/drawing/2014/main" id="{86DBD520-E8AE-4409-B65F-3B7B3B60F3FF}"/>
                </a:ext>
              </a:extLst>
            </p:cNvPr>
            <p:cNvSpPr>
              <a:spLocks/>
            </p:cNvSpPr>
            <p:nvPr userDrawn="1"/>
          </p:nvSpPr>
          <p:spPr bwMode="auto">
            <a:xfrm>
              <a:off x="2135" y="2809"/>
              <a:ext cx="173" cy="289"/>
            </a:xfrm>
            <a:custGeom>
              <a:avLst/>
              <a:gdLst>
                <a:gd name="T0" fmla="*/ 765 w 765"/>
                <a:gd name="T1" fmla="*/ 1276 h 1276"/>
                <a:gd name="T2" fmla="*/ 646 w 765"/>
                <a:gd name="T3" fmla="*/ 1276 h 1276"/>
                <a:gd name="T4" fmla="*/ 646 w 765"/>
                <a:gd name="T5" fmla="*/ 767 h 1276"/>
                <a:gd name="T6" fmla="*/ 437 w 765"/>
                <a:gd name="T7" fmla="*/ 458 h 1276"/>
                <a:gd name="T8" fmla="*/ 119 w 765"/>
                <a:gd name="T9" fmla="*/ 718 h 1276"/>
                <a:gd name="T10" fmla="*/ 119 w 765"/>
                <a:gd name="T11" fmla="*/ 1276 h 1276"/>
                <a:gd name="T12" fmla="*/ 0 w 765"/>
                <a:gd name="T13" fmla="*/ 1276 h 1276"/>
                <a:gd name="T14" fmla="*/ 0 w 765"/>
                <a:gd name="T15" fmla="*/ 0 h 1276"/>
                <a:gd name="T16" fmla="*/ 119 w 765"/>
                <a:gd name="T17" fmla="*/ 0 h 1276"/>
                <a:gd name="T18" fmla="*/ 119 w 765"/>
                <a:gd name="T19" fmla="*/ 571 h 1276"/>
                <a:gd name="T20" fmla="*/ 477 w 765"/>
                <a:gd name="T21" fmla="*/ 350 h 1276"/>
                <a:gd name="T22" fmla="*/ 765 w 765"/>
                <a:gd name="T23" fmla="*/ 743 h 1276"/>
                <a:gd name="T24" fmla="*/ 765 w 765"/>
                <a:gd name="T25"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276">
                  <a:moveTo>
                    <a:pt x="765" y="1276"/>
                  </a:moveTo>
                  <a:cubicBezTo>
                    <a:pt x="646" y="1276"/>
                    <a:pt x="646" y="1276"/>
                    <a:pt x="646" y="1276"/>
                  </a:cubicBezTo>
                  <a:cubicBezTo>
                    <a:pt x="646" y="767"/>
                    <a:pt x="646" y="767"/>
                    <a:pt x="646" y="767"/>
                  </a:cubicBezTo>
                  <a:cubicBezTo>
                    <a:pt x="646" y="561"/>
                    <a:pt x="573" y="458"/>
                    <a:pt x="437" y="458"/>
                  </a:cubicBezTo>
                  <a:cubicBezTo>
                    <a:pt x="302" y="458"/>
                    <a:pt x="161" y="570"/>
                    <a:pt x="119" y="718"/>
                  </a:cubicBezTo>
                  <a:cubicBezTo>
                    <a:pt x="119" y="1276"/>
                    <a:pt x="119" y="1276"/>
                    <a:pt x="119" y="1276"/>
                  </a:cubicBezTo>
                  <a:cubicBezTo>
                    <a:pt x="0" y="1276"/>
                    <a:pt x="0" y="1276"/>
                    <a:pt x="0" y="1276"/>
                  </a:cubicBezTo>
                  <a:cubicBezTo>
                    <a:pt x="0" y="0"/>
                    <a:pt x="0" y="0"/>
                    <a:pt x="0" y="0"/>
                  </a:cubicBezTo>
                  <a:cubicBezTo>
                    <a:pt x="119" y="0"/>
                    <a:pt x="119" y="0"/>
                    <a:pt x="119" y="0"/>
                  </a:cubicBezTo>
                  <a:cubicBezTo>
                    <a:pt x="119" y="571"/>
                    <a:pt x="119" y="571"/>
                    <a:pt x="119" y="571"/>
                  </a:cubicBezTo>
                  <a:cubicBezTo>
                    <a:pt x="192" y="435"/>
                    <a:pt x="330" y="350"/>
                    <a:pt x="477" y="350"/>
                  </a:cubicBezTo>
                  <a:cubicBezTo>
                    <a:pt x="687" y="350"/>
                    <a:pt x="765" y="509"/>
                    <a:pt x="765" y="743"/>
                  </a:cubicBezTo>
                  <a:lnTo>
                    <a:pt x="765" y="12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5" name="Freeform 11">
              <a:extLst>
                <a:ext uri="{FF2B5EF4-FFF2-40B4-BE49-F238E27FC236}">
                  <a16:creationId xmlns:a16="http://schemas.microsoft.com/office/drawing/2014/main" id="{79A33A81-A3A8-4F12-9C35-32BDEECF1094}"/>
                </a:ext>
              </a:extLst>
            </p:cNvPr>
            <p:cNvSpPr>
              <a:spLocks noEditPoints="1"/>
            </p:cNvSpPr>
            <p:nvPr userDrawn="1"/>
          </p:nvSpPr>
          <p:spPr bwMode="auto">
            <a:xfrm>
              <a:off x="2472" y="2817"/>
              <a:ext cx="230" cy="281"/>
            </a:xfrm>
            <a:custGeom>
              <a:avLst/>
              <a:gdLst>
                <a:gd name="T0" fmla="*/ 0 w 1014"/>
                <a:gd name="T1" fmla="*/ 1241 h 1241"/>
                <a:gd name="T2" fmla="*/ 0 w 1014"/>
                <a:gd name="T3" fmla="*/ 0 h 1241"/>
                <a:gd name="T4" fmla="*/ 420 w 1014"/>
                <a:gd name="T5" fmla="*/ 0 h 1241"/>
                <a:gd name="T6" fmla="*/ 1014 w 1014"/>
                <a:gd name="T7" fmla="*/ 619 h 1241"/>
                <a:gd name="T8" fmla="*/ 420 w 1014"/>
                <a:gd name="T9" fmla="*/ 1241 h 1241"/>
                <a:gd name="T10" fmla="*/ 0 w 1014"/>
                <a:gd name="T11" fmla="*/ 1241 h 1241"/>
                <a:gd name="T12" fmla="*/ 420 w 1014"/>
                <a:gd name="T13" fmla="*/ 108 h 1241"/>
                <a:gd name="T14" fmla="*/ 121 w 1014"/>
                <a:gd name="T15" fmla="*/ 108 h 1241"/>
                <a:gd name="T16" fmla="*/ 121 w 1014"/>
                <a:gd name="T17" fmla="*/ 1133 h 1241"/>
                <a:gd name="T18" fmla="*/ 420 w 1014"/>
                <a:gd name="T19" fmla="*/ 1133 h 1241"/>
                <a:gd name="T20" fmla="*/ 892 w 1014"/>
                <a:gd name="T21" fmla="*/ 619 h 1241"/>
                <a:gd name="T22" fmla="*/ 420 w 1014"/>
                <a:gd name="T23" fmla="*/ 108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4" h="1241">
                  <a:moveTo>
                    <a:pt x="0" y="1241"/>
                  </a:moveTo>
                  <a:cubicBezTo>
                    <a:pt x="0" y="0"/>
                    <a:pt x="0" y="0"/>
                    <a:pt x="0" y="0"/>
                  </a:cubicBezTo>
                  <a:cubicBezTo>
                    <a:pt x="420" y="0"/>
                    <a:pt x="420" y="0"/>
                    <a:pt x="420" y="0"/>
                  </a:cubicBezTo>
                  <a:cubicBezTo>
                    <a:pt x="816" y="0"/>
                    <a:pt x="1014" y="276"/>
                    <a:pt x="1014" y="619"/>
                  </a:cubicBezTo>
                  <a:cubicBezTo>
                    <a:pt x="1014" y="994"/>
                    <a:pt x="783" y="1241"/>
                    <a:pt x="420" y="1241"/>
                  </a:cubicBezTo>
                  <a:lnTo>
                    <a:pt x="0" y="1241"/>
                  </a:lnTo>
                  <a:close/>
                  <a:moveTo>
                    <a:pt x="420" y="108"/>
                  </a:moveTo>
                  <a:cubicBezTo>
                    <a:pt x="121" y="108"/>
                    <a:pt x="121" y="108"/>
                    <a:pt x="121" y="108"/>
                  </a:cubicBezTo>
                  <a:cubicBezTo>
                    <a:pt x="121" y="1133"/>
                    <a:pt x="121" y="1133"/>
                    <a:pt x="121" y="1133"/>
                  </a:cubicBezTo>
                  <a:cubicBezTo>
                    <a:pt x="420" y="1133"/>
                    <a:pt x="420" y="1133"/>
                    <a:pt x="420" y="1133"/>
                  </a:cubicBezTo>
                  <a:cubicBezTo>
                    <a:pt x="729" y="1133"/>
                    <a:pt x="892" y="911"/>
                    <a:pt x="892" y="619"/>
                  </a:cubicBezTo>
                  <a:cubicBezTo>
                    <a:pt x="892" y="322"/>
                    <a:pt x="722" y="108"/>
                    <a:pt x="420" y="10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6" name="Freeform 12">
              <a:extLst>
                <a:ext uri="{FF2B5EF4-FFF2-40B4-BE49-F238E27FC236}">
                  <a16:creationId xmlns:a16="http://schemas.microsoft.com/office/drawing/2014/main" id="{B4B14B95-A30A-4C8F-9AE9-A9625508FC7F}"/>
                </a:ext>
              </a:extLst>
            </p:cNvPr>
            <p:cNvSpPr>
              <a:spLocks noEditPoints="1"/>
            </p:cNvSpPr>
            <p:nvPr userDrawn="1"/>
          </p:nvSpPr>
          <p:spPr bwMode="auto">
            <a:xfrm>
              <a:off x="2731" y="2888"/>
              <a:ext cx="184" cy="214"/>
            </a:xfrm>
            <a:custGeom>
              <a:avLst/>
              <a:gdLst>
                <a:gd name="T0" fmla="*/ 0 w 813"/>
                <a:gd name="T1" fmla="*/ 666 h 943"/>
                <a:gd name="T2" fmla="*/ 385 w 813"/>
                <a:gd name="T3" fmla="*/ 386 h 943"/>
                <a:gd name="T4" fmla="*/ 652 w 813"/>
                <a:gd name="T5" fmla="*/ 433 h 943"/>
                <a:gd name="T6" fmla="*/ 652 w 813"/>
                <a:gd name="T7" fmla="*/ 351 h 943"/>
                <a:gd name="T8" fmla="*/ 397 w 813"/>
                <a:gd name="T9" fmla="*/ 89 h 943"/>
                <a:gd name="T10" fmla="*/ 104 w 813"/>
                <a:gd name="T11" fmla="*/ 197 h 943"/>
                <a:gd name="T12" fmla="*/ 62 w 813"/>
                <a:gd name="T13" fmla="*/ 118 h 943"/>
                <a:gd name="T14" fmla="*/ 410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2 w 813"/>
                <a:gd name="T37" fmla="*/ 657 h 943"/>
                <a:gd name="T38" fmla="*/ 652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8" y="386"/>
                    <a:pt x="385" y="386"/>
                  </a:cubicBezTo>
                  <a:cubicBezTo>
                    <a:pt x="476" y="386"/>
                    <a:pt x="577" y="403"/>
                    <a:pt x="652" y="433"/>
                  </a:cubicBezTo>
                  <a:cubicBezTo>
                    <a:pt x="652" y="351"/>
                    <a:pt x="652" y="351"/>
                    <a:pt x="652" y="351"/>
                  </a:cubicBezTo>
                  <a:cubicBezTo>
                    <a:pt x="652" y="190"/>
                    <a:pt x="553" y="89"/>
                    <a:pt x="397" y="89"/>
                  </a:cubicBezTo>
                  <a:cubicBezTo>
                    <a:pt x="301" y="89"/>
                    <a:pt x="203" y="127"/>
                    <a:pt x="104" y="197"/>
                  </a:cubicBezTo>
                  <a:cubicBezTo>
                    <a:pt x="62" y="118"/>
                    <a:pt x="62" y="118"/>
                    <a:pt x="62" y="118"/>
                  </a:cubicBezTo>
                  <a:cubicBezTo>
                    <a:pt x="179" y="40"/>
                    <a:pt x="289" y="0"/>
                    <a:pt x="410" y="0"/>
                  </a:cubicBezTo>
                  <a:cubicBezTo>
                    <a:pt x="630" y="0"/>
                    <a:pt x="771" y="136"/>
                    <a:pt x="771" y="361"/>
                  </a:cubicBezTo>
                  <a:cubicBezTo>
                    <a:pt x="771" y="772"/>
                    <a:pt x="771" y="772"/>
                    <a:pt x="771" y="772"/>
                  </a:cubicBezTo>
                  <a:cubicBezTo>
                    <a:pt x="771" y="805"/>
                    <a:pt x="783"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4" y="943"/>
                    <a:pt x="313" y="943"/>
                  </a:cubicBezTo>
                  <a:cubicBezTo>
                    <a:pt x="126" y="943"/>
                    <a:pt x="0" y="816"/>
                    <a:pt x="0" y="666"/>
                  </a:cubicBezTo>
                  <a:moveTo>
                    <a:pt x="623" y="725"/>
                  </a:moveTo>
                  <a:cubicBezTo>
                    <a:pt x="638" y="704"/>
                    <a:pt x="652" y="678"/>
                    <a:pt x="652" y="657"/>
                  </a:cubicBezTo>
                  <a:cubicBezTo>
                    <a:pt x="652" y="508"/>
                    <a:pt x="652" y="508"/>
                    <a:pt x="652" y="508"/>
                  </a:cubicBezTo>
                  <a:cubicBezTo>
                    <a:pt x="574" y="479"/>
                    <a:pt x="485" y="461"/>
                    <a:pt x="402" y="461"/>
                  </a:cubicBezTo>
                  <a:cubicBezTo>
                    <a:pt x="233" y="461"/>
                    <a:pt x="116" y="534"/>
                    <a:pt x="116" y="655"/>
                  </a:cubicBezTo>
                  <a:cubicBezTo>
                    <a:pt x="116" y="751"/>
                    <a:pt x="191" y="853"/>
                    <a:pt x="343" y="853"/>
                  </a:cubicBezTo>
                  <a:cubicBezTo>
                    <a:pt x="448" y="853"/>
                    <a:pt x="563" y="804"/>
                    <a:pt x="623" y="72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7" name="Freeform 13">
              <a:extLst>
                <a:ext uri="{FF2B5EF4-FFF2-40B4-BE49-F238E27FC236}">
                  <a16:creationId xmlns:a16="http://schemas.microsoft.com/office/drawing/2014/main" id="{332EBC31-2194-4BDF-9CDB-0F6E191BBC19}"/>
                </a:ext>
              </a:extLst>
            </p:cNvPr>
            <p:cNvSpPr>
              <a:spLocks/>
            </p:cNvSpPr>
            <p:nvPr userDrawn="1"/>
          </p:nvSpPr>
          <p:spPr bwMode="auto">
            <a:xfrm>
              <a:off x="2943" y="2822"/>
              <a:ext cx="119" cy="278"/>
            </a:xfrm>
            <a:custGeom>
              <a:avLst/>
              <a:gdLst>
                <a:gd name="T0" fmla="*/ 524 w 524"/>
                <a:gd name="T1" fmla="*/ 1174 h 1228"/>
                <a:gd name="T2" fmla="*/ 318 w 524"/>
                <a:gd name="T3" fmla="*/ 1228 h 1228"/>
                <a:gd name="T4" fmla="*/ 126 w 524"/>
                <a:gd name="T5" fmla="*/ 1054 h 1228"/>
                <a:gd name="T6" fmla="*/ 126 w 524"/>
                <a:gd name="T7" fmla="*/ 402 h 1228"/>
                <a:gd name="T8" fmla="*/ 0 w 524"/>
                <a:gd name="T9" fmla="*/ 402 h 1228"/>
                <a:gd name="T10" fmla="*/ 0 w 524"/>
                <a:gd name="T11" fmla="*/ 307 h 1228"/>
                <a:gd name="T12" fmla="*/ 126 w 524"/>
                <a:gd name="T13" fmla="*/ 307 h 1228"/>
                <a:gd name="T14" fmla="*/ 126 w 524"/>
                <a:gd name="T15" fmla="*/ 0 h 1228"/>
                <a:gd name="T16" fmla="*/ 245 w 524"/>
                <a:gd name="T17" fmla="*/ 0 h 1228"/>
                <a:gd name="T18" fmla="*/ 245 w 524"/>
                <a:gd name="T19" fmla="*/ 307 h 1228"/>
                <a:gd name="T20" fmla="*/ 454 w 524"/>
                <a:gd name="T21" fmla="*/ 307 h 1228"/>
                <a:gd name="T22" fmla="*/ 454 w 524"/>
                <a:gd name="T23" fmla="*/ 402 h 1228"/>
                <a:gd name="T24" fmla="*/ 245 w 524"/>
                <a:gd name="T25" fmla="*/ 402 h 1228"/>
                <a:gd name="T26" fmla="*/ 245 w 524"/>
                <a:gd name="T27" fmla="*/ 1020 h 1228"/>
                <a:gd name="T28" fmla="*/ 355 w 524"/>
                <a:gd name="T29" fmla="*/ 1118 h 1228"/>
                <a:gd name="T30" fmla="*/ 493 w 524"/>
                <a:gd name="T31" fmla="*/ 1078 h 1228"/>
                <a:gd name="T32" fmla="*/ 524 w 524"/>
                <a:gd name="T33" fmla="*/ 117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1228">
                  <a:moveTo>
                    <a:pt x="524" y="1174"/>
                  </a:moveTo>
                  <a:cubicBezTo>
                    <a:pt x="496" y="1186"/>
                    <a:pt x="416" y="1228"/>
                    <a:pt x="318" y="1228"/>
                  </a:cubicBezTo>
                  <a:cubicBezTo>
                    <a:pt x="215" y="1228"/>
                    <a:pt x="126" y="1171"/>
                    <a:pt x="126" y="1054"/>
                  </a:cubicBezTo>
                  <a:cubicBezTo>
                    <a:pt x="126" y="402"/>
                    <a:pt x="126" y="402"/>
                    <a:pt x="126" y="402"/>
                  </a:cubicBezTo>
                  <a:cubicBezTo>
                    <a:pt x="0" y="402"/>
                    <a:pt x="0" y="402"/>
                    <a:pt x="0" y="402"/>
                  </a:cubicBezTo>
                  <a:cubicBezTo>
                    <a:pt x="0" y="307"/>
                    <a:pt x="0" y="307"/>
                    <a:pt x="0" y="307"/>
                  </a:cubicBezTo>
                  <a:cubicBezTo>
                    <a:pt x="126" y="307"/>
                    <a:pt x="126" y="307"/>
                    <a:pt x="126" y="307"/>
                  </a:cubicBezTo>
                  <a:cubicBezTo>
                    <a:pt x="126" y="0"/>
                    <a:pt x="126" y="0"/>
                    <a:pt x="126" y="0"/>
                  </a:cubicBezTo>
                  <a:cubicBezTo>
                    <a:pt x="245" y="0"/>
                    <a:pt x="245" y="0"/>
                    <a:pt x="245" y="0"/>
                  </a:cubicBezTo>
                  <a:cubicBezTo>
                    <a:pt x="245" y="307"/>
                    <a:pt x="245" y="307"/>
                    <a:pt x="245" y="307"/>
                  </a:cubicBezTo>
                  <a:cubicBezTo>
                    <a:pt x="454" y="307"/>
                    <a:pt x="454" y="307"/>
                    <a:pt x="454" y="307"/>
                  </a:cubicBezTo>
                  <a:cubicBezTo>
                    <a:pt x="454" y="402"/>
                    <a:pt x="454" y="402"/>
                    <a:pt x="454" y="402"/>
                  </a:cubicBezTo>
                  <a:cubicBezTo>
                    <a:pt x="245" y="402"/>
                    <a:pt x="245" y="402"/>
                    <a:pt x="245" y="402"/>
                  </a:cubicBezTo>
                  <a:cubicBezTo>
                    <a:pt x="245" y="1020"/>
                    <a:pt x="245" y="1020"/>
                    <a:pt x="245" y="1020"/>
                  </a:cubicBezTo>
                  <a:cubicBezTo>
                    <a:pt x="250" y="1087"/>
                    <a:pt x="297" y="1118"/>
                    <a:pt x="355" y="1118"/>
                  </a:cubicBezTo>
                  <a:cubicBezTo>
                    <a:pt x="421" y="1118"/>
                    <a:pt x="479" y="1087"/>
                    <a:pt x="493" y="1078"/>
                  </a:cubicBezTo>
                  <a:lnTo>
                    <a:pt x="524" y="117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8" name="Freeform 14">
              <a:extLst>
                <a:ext uri="{FF2B5EF4-FFF2-40B4-BE49-F238E27FC236}">
                  <a16:creationId xmlns:a16="http://schemas.microsoft.com/office/drawing/2014/main" id="{9A39CABA-1802-45C4-A676-7E7007E97AE7}"/>
                </a:ext>
              </a:extLst>
            </p:cNvPr>
            <p:cNvSpPr>
              <a:spLocks noEditPoints="1"/>
            </p:cNvSpPr>
            <p:nvPr userDrawn="1"/>
          </p:nvSpPr>
          <p:spPr bwMode="auto">
            <a:xfrm>
              <a:off x="3077" y="2888"/>
              <a:ext cx="184" cy="214"/>
            </a:xfrm>
            <a:custGeom>
              <a:avLst/>
              <a:gdLst>
                <a:gd name="T0" fmla="*/ 0 w 813"/>
                <a:gd name="T1" fmla="*/ 666 h 943"/>
                <a:gd name="T2" fmla="*/ 385 w 813"/>
                <a:gd name="T3" fmla="*/ 386 h 943"/>
                <a:gd name="T4" fmla="*/ 653 w 813"/>
                <a:gd name="T5" fmla="*/ 433 h 943"/>
                <a:gd name="T6" fmla="*/ 653 w 813"/>
                <a:gd name="T7" fmla="*/ 351 h 943"/>
                <a:gd name="T8" fmla="*/ 397 w 813"/>
                <a:gd name="T9" fmla="*/ 89 h 943"/>
                <a:gd name="T10" fmla="*/ 103 w 813"/>
                <a:gd name="T11" fmla="*/ 197 h 943"/>
                <a:gd name="T12" fmla="*/ 62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3 w 813"/>
                <a:gd name="T37" fmla="*/ 657 h 943"/>
                <a:gd name="T38" fmla="*/ 653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8" y="386"/>
                    <a:pt x="385" y="386"/>
                  </a:cubicBezTo>
                  <a:cubicBezTo>
                    <a:pt x="476" y="386"/>
                    <a:pt x="577" y="403"/>
                    <a:pt x="653" y="433"/>
                  </a:cubicBezTo>
                  <a:cubicBezTo>
                    <a:pt x="653" y="351"/>
                    <a:pt x="653" y="351"/>
                    <a:pt x="653" y="351"/>
                  </a:cubicBezTo>
                  <a:cubicBezTo>
                    <a:pt x="653" y="190"/>
                    <a:pt x="553" y="89"/>
                    <a:pt x="397" y="89"/>
                  </a:cubicBezTo>
                  <a:cubicBezTo>
                    <a:pt x="301" y="89"/>
                    <a:pt x="203" y="127"/>
                    <a:pt x="103" y="197"/>
                  </a:cubicBezTo>
                  <a:cubicBezTo>
                    <a:pt x="62" y="118"/>
                    <a:pt x="62" y="118"/>
                    <a:pt x="62" y="118"/>
                  </a:cubicBezTo>
                  <a:cubicBezTo>
                    <a:pt x="179" y="40"/>
                    <a:pt x="289" y="0"/>
                    <a:pt x="409" y="0"/>
                  </a:cubicBezTo>
                  <a:cubicBezTo>
                    <a:pt x="630" y="0"/>
                    <a:pt x="771" y="136"/>
                    <a:pt x="771" y="361"/>
                  </a:cubicBezTo>
                  <a:cubicBezTo>
                    <a:pt x="771" y="772"/>
                    <a:pt x="771" y="772"/>
                    <a:pt x="771" y="772"/>
                  </a:cubicBezTo>
                  <a:cubicBezTo>
                    <a:pt x="771" y="805"/>
                    <a:pt x="784"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5" y="943"/>
                    <a:pt x="313" y="943"/>
                  </a:cubicBezTo>
                  <a:cubicBezTo>
                    <a:pt x="126" y="943"/>
                    <a:pt x="0" y="816"/>
                    <a:pt x="0" y="666"/>
                  </a:cubicBezTo>
                  <a:moveTo>
                    <a:pt x="623" y="725"/>
                  </a:moveTo>
                  <a:cubicBezTo>
                    <a:pt x="638" y="704"/>
                    <a:pt x="653" y="678"/>
                    <a:pt x="653" y="657"/>
                  </a:cubicBezTo>
                  <a:cubicBezTo>
                    <a:pt x="653" y="508"/>
                    <a:pt x="653" y="508"/>
                    <a:pt x="653" y="508"/>
                  </a:cubicBezTo>
                  <a:cubicBezTo>
                    <a:pt x="574" y="479"/>
                    <a:pt x="485" y="461"/>
                    <a:pt x="402" y="461"/>
                  </a:cubicBezTo>
                  <a:cubicBezTo>
                    <a:pt x="233" y="461"/>
                    <a:pt x="116" y="534"/>
                    <a:pt x="116" y="655"/>
                  </a:cubicBezTo>
                  <a:cubicBezTo>
                    <a:pt x="116" y="751"/>
                    <a:pt x="191" y="853"/>
                    <a:pt x="343" y="853"/>
                  </a:cubicBezTo>
                  <a:cubicBezTo>
                    <a:pt x="448" y="853"/>
                    <a:pt x="563" y="804"/>
                    <a:pt x="623" y="72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9" name="Freeform 15">
              <a:extLst>
                <a:ext uri="{FF2B5EF4-FFF2-40B4-BE49-F238E27FC236}">
                  <a16:creationId xmlns:a16="http://schemas.microsoft.com/office/drawing/2014/main" id="{D1FC804F-E94D-4F5E-A350-7D5CA8F023E6}"/>
                </a:ext>
              </a:extLst>
            </p:cNvPr>
            <p:cNvSpPr>
              <a:spLocks noEditPoints="1"/>
            </p:cNvSpPr>
            <p:nvPr userDrawn="1"/>
          </p:nvSpPr>
          <p:spPr bwMode="auto">
            <a:xfrm>
              <a:off x="3418" y="2817"/>
              <a:ext cx="209" cy="281"/>
            </a:xfrm>
            <a:custGeom>
              <a:avLst/>
              <a:gdLst>
                <a:gd name="T0" fmla="*/ 0 w 920"/>
                <a:gd name="T1" fmla="*/ 1241 h 1241"/>
                <a:gd name="T2" fmla="*/ 0 w 920"/>
                <a:gd name="T3" fmla="*/ 0 h 1241"/>
                <a:gd name="T4" fmla="*/ 523 w 920"/>
                <a:gd name="T5" fmla="*/ 0 h 1241"/>
                <a:gd name="T6" fmla="*/ 892 w 920"/>
                <a:gd name="T7" fmla="*/ 390 h 1241"/>
                <a:gd name="T8" fmla="*/ 614 w 920"/>
                <a:gd name="T9" fmla="*/ 762 h 1241"/>
                <a:gd name="T10" fmla="*/ 920 w 920"/>
                <a:gd name="T11" fmla="*/ 1241 h 1241"/>
                <a:gd name="T12" fmla="*/ 782 w 920"/>
                <a:gd name="T13" fmla="*/ 1241 h 1241"/>
                <a:gd name="T14" fmla="*/ 488 w 920"/>
                <a:gd name="T15" fmla="*/ 783 h 1241"/>
                <a:gd name="T16" fmla="*/ 121 w 920"/>
                <a:gd name="T17" fmla="*/ 783 h 1241"/>
                <a:gd name="T18" fmla="*/ 121 w 920"/>
                <a:gd name="T19" fmla="*/ 1241 h 1241"/>
                <a:gd name="T20" fmla="*/ 0 w 920"/>
                <a:gd name="T21" fmla="*/ 1241 h 1241"/>
                <a:gd name="T22" fmla="*/ 121 w 920"/>
                <a:gd name="T23" fmla="*/ 675 h 1241"/>
                <a:gd name="T24" fmla="*/ 528 w 920"/>
                <a:gd name="T25" fmla="*/ 675 h 1241"/>
                <a:gd name="T26" fmla="*/ 770 w 920"/>
                <a:gd name="T27" fmla="*/ 390 h 1241"/>
                <a:gd name="T28" fmla="*/ 518 w 920"/>
                <a:gd name="T29" fmla="*/ 108 h 1241"/>
                <a:gd name="T30" fmla="*/ 121 w 920"/>
                <a:gd name="T31" fmla="*/ 108 h 1241"/>
                <a:gd name="T32" fmla="*/ 121 w 920"/>
                <a:gd name="T33" fmla="*/ 675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0" h="1241">
                  <a:moveTo>
                    <a:pt x="0" y="1241"/>
                  </a:moveTo>
                  <a:cubicBezTo>
                    <a:pt x="0" y="0"/>
                    <a:pt x="0" y="0"/>
                    <a:pt x="0" y="0"/>
                  </a:cubicBezTo>
                  <a:cubicBezTo>
                    <a:pt x="523" y="0"/>
                    <a:pt x="523" y="0"/>
                    <a:pt x="523" y="0"/>
                  </a:cubicBezTo>
                  <a:cubicBezTo>
                    <a:pt x="738" y="0"/>
                    <a:pt x="892" y="197"/>
                    <a:pt x="892" y="390"/>
                  </a:cubicBezTo>
                  <a:cubicBezTo>
                    <a:pt x="892" y="570"/>
                    <a:pt x="780" y="729"/>
                    <a:pt x="614" y="762"/>
                  </a:cubicBezTo>
                  <a:cubicBezTo>
                    <a:pt x="920" y="1241"/>
                    <a:pt x="920" y="1241"/>
                    <a:pt x="920" y="1241"/>
                  </a:cubicBezTo>
                  <a:cubicBezTo>
                    <a:pt x="782" y="1241"/>
                    <a:pt x="782" y="1241"/>
                    <a:pt x="782" y="1241"/>
                  </a:cubicBezTo>
                  <a:cubicBezTo>
                    <a:pt x="488" y="783"/>
                    <a:pt x="488" y="783"/>
                    <a:pt x="488" y="783"/>
                  </a:cubicBezTo>
                  <a:cubicBezTo>
                    <a:pt x="121" y="783"/>
                    <a:pt x="121" y="783"/>
                    <a:pt x="121" y="783"/>
                  </a:cubicBezTo>
                  <a:cubicBezTo>
                    <a:pt x="121" y="1241"/>
                    <a:pt x="121" y="1241"/>
                    <a:pt x="121" y="1241"/>
                  </a:cubicBezTo>
                  <a:lnTo>
                    <a:pt x="0" y="1241"/>
                  </a:lnTo>
                  <a:close/>
                  <a:moveTo>
                    <a:pt x="121" y="675"/>
                  </a:moveTo>
                  <a:cubicBezTo>
                    <a:pt x="528" y="675"/>
                    <a:pt x="528" y="675"/>
                    <a:pt x="528" y="675"/>
                  </a:cubicBezTo>
                  <a:cubicBezTo>
                    <a:pt x="675" y="675"/>
                    <a:pt x="770" y="536"/>
                    <a:pt x="770" y="390"/>
                  </a:cubicBezTo>
                  <a:cubicBezTo>
                    <a:pt x="770" y="239"/>
                    <a:pt x="654" y="108"/>
                    <a:pt x="518" y="108"/>
                  </a:cubicBezTo>
                  <a:cubicBezTo>
                    <a:pt x="121" y="108"/>
                    <a:pt x="121" y="108"/>
                    <a:pt x="121" y="108"/>
                  </a:cubicBezTo>
                  <a:lnTo>
                    <a:pt x="121" y="6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0" name="Freeform 16">
              <a:extLst>
                <a:ext uri="{FF2B5EF4-FFF2-40B4-BE49-F238E27FC236}">
                  <a16:creationId xmlns:a16="http://schemas.microsoft.com/office/drawing/2014/main" id="{3DB2F9A3-8B05-4C3C-94DC-BE5315F016E0}"/>
                </a:ext>
              </a:extLst>
            </p:cNvPr>
            <p:cNvSpPr>
              <a:spLocks noEditPoints="1"/>
            </p:cNvSpPr>
            <p:nvPr userDrawn="1"/>
          </p:nvSpPr>
          <p:spPr bwMode="auto">
            <a:xfrm>
              <a:off x="3660" y="2888"/>
              <a:ext cx="205" cy="214"/>
            </a:xfrm>
            <a:custGeom>
              <a:avLst/>
              <a:gdLst>
                <a:gd name="T0" fmla="*/ 0 w 907"/>
                <a:gd name="T1" fmla="*/ 468 h 943"/>
                <a:gd name="T2" fmla="*/ 456 w 907"/>
                <a:gd name="T3" fmla="*/ 0 h 943"/>
                <a:gd name="T4" fmla="*/ 907 w 907"/>
                <a:gd name="T5" fmla="*/ 466 h 943"/>
                <a:gd name="T6" fmla="*/ 904 w 907"/>
                <a:gd name="T7" fmla="*/ 513 h 943"/>
                <a:gd name="T8" fmla="*/ 126 w 907"/>
                <a:gd name="T9" fmla="*/ 513 h 943"/>
                <a:gd name="T10" fmla="*/ 461 w 907"/>
                <a:gd name="T11" fmla="*/ 852 h 943"/>
                <a:gd name="T12" fmla="*/ 741 w 907"/>
                <a:gd name="T13" fmla="*/ 688 h 943"/>
                <a:gd name="T14" fmla="*/ 844 w 907"/>
                <a:gd name="T15" fmla="*/ 716 h 943"/>
                <a:gd name="T16" fmla="*/ 458 w 907"/>
                <a:gd name="T17" fmla="*/ 943 h 943"/>
                <a:gd name="T18" fmla="*/ 0 w 907"/>
                <a:gd name="T19" fmla="*/ 468 h 943"/>
                <a:gd name="T20" fmla="*/ 794 w 907"/>
                <a:gd name="T21" fmla="*/ 423 h 943"/>
                <a:gd name="T22" fmla="*/ 456 w 907"/>
                <a:gd name="T23" fmla="*/ 92 h 943"/>
                <a:gd name="T24" fmla="*/ 122 w 907"/>
                <a:gd name="T25" fmla="*/ 423 h 943"/>
                <a:gd name="T26" fmla="*/ 794 w 907"/>
                <a:gd name="T27" fmla="*/ 42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7" h="943">
                  <a:moveTo>
                    <a:pt x="0" y="468"/>
                  </a:moveTo>
                  <a:cubicBezTo>
                    <a:pt x="0" y="213"/>
                    <a:pt x="192" y="0"/>
                    <a:pt x="456" y="0"/>
                  </a:cubicBezTo>
                  <a:cubicBezTo>
                    <a:pt x="722" y="0"/>
                    <a:pt x="905" y="216"/>
                    <a:pt x="907" y="466"/>
                  </a:cubicBezTo>
                  <a:cubicBezTo>
                    <a:pt x="907" y="484"/>
                    <a:pt x="905" y="506"/>
                    <a:pt x="904" y="513"/>
                  </a:cubicBezTo>
                  <a:cubicBezTo>
                    <a:pt x="126" y="513"/>
                    <a:pt x="126" y="513"/>
                    <a:pt x="126" y="513"/>
                  </a:cubicBezTo>
                  <a:cubicBezTo>
                    <a:pt x="140" y="709"/>
                    <a:pt x="286" y="852"/>
                    <a:pt x="461" y="852"/>
                  </a:cubicBezTo>
                  <a:cubicBezTo>
                    <a:pt x="582" y="852"/>
                    <a:pt x="699" y="786"/>
                    <a:pt x="741" y="688"/>
                  </a:cubicBezTo>
                  <a:cubicBezTo>
                    <a:pt x="844" y="716"/>
                    <a:pt x="844" y="716"/>
                    <a:pt x="844" y="716"/>
                  </a:cubicBezTo>
                  <a:cubicBezTo>
                    <a:pt x="788" y="849"/>
                    <a:pt x="633" y="943"/>
                    <a:pt x="458" y="943"/>
                  </a:cubicBezTo>
                  <a:cubicBezTo>
                    <a:pt x="192" y="943"/>
                    <a:pt x="0" y="727"/>
                    <a:pt x="0" y="468"/>
                  </a:cubicBezTo>
                  <a:moveTo>
                    <a:pt x="794" y="423"/>
                  </a:moveTo>
                  <a:cubicBezTo>
                    <a:pt x="778" y="228"/>
                    <a:pt x="634" y="92"/>
                    <a:pt x="456" y="92"/>
                  </a:cubicBezTo>
                  <a:cubicBezTo>
                    <a:pt x="278" y="92"/>
                    <a:pt x="134" y="230"/>
                    <a:pt x="122" y="423"/>
                  </a:cubicBezTo>
                  <a:lnTo>
                    <a:pt x="794" y="4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1" name="Freeform 17">
              <a:extLst>
                <a:ext uri="{FF2B5EF4-FFF2-40B4-BE49-F238E27FC236}">
                  <a16:creationId xmlns:a16="http://schemas.microsoft.com/office/drawing/2014/main" id="{4ACD0450-5D59-4618-87F1-156B883AF445}"/>
                </a:ext>
              </a:extLst>
            </p:cNvPr>
            <p:cNvSpPr>
              <a:spLocks/>
            </p:cNvSpPr>
            <p:nvPr userDrawn="1"/>
          </p:nvSpPr>
          <p:spPr bwMode="auto">
            <a:xfrm>
              <a:off x="3888" y="2888"/>
              <a:ext cx="167" cy="214"/>
            </a:xfrm>
            <a:custGeom>
              <a:avLst/>
              <a:gdLst>
                <a:gd name="T0" fmla="*/ 0 w 737"/>
                <a:gd name="T1" fmla="*/ 807 h 943"/>
                <a:gd name="T2" fmla="*/ 54 w 737"/>
                <a:gd name="T3" fmla="*/ 727 h 943"/>
                <a:gd name="T4" fmla="*/ 381 w 737"/>
                <a:gd name="T5" fmla="*/ 853 h 943"/>
                <a:gd name="T6" fmla="*/ 622 w 737"/>
                <a:gd name="T7" fmla="*/ 681 h 943"/>
                <a:gd name="T8" fmla="*/ 347 w 737"/>
                <a:gd name="T9" fmla="*/ 508 h 943"/>
                <a:gd name="T10" fmla="*/ 42 w 737"/>
                <a:gd name="T11" fmla="*/ 276 h 943"/>
                <a:gd name="T12" fmla="*/ 382 w 737"/>
                <a:gd name="T13" fmla="*/ 0 h 943"/>
                <a:gd name="T14" fmla="*/ 711 w 737"/>
                <a:gd name="T15" fmla="*/ 124 h 943"/>
                <a:gd name="T16" fmla="*/ 653 w 737"/>
                <a:gd name="T17" fmla="*/ 194 h 943"/>
                <a:gd name="T18" fmla="*/ 379 w 737"/>
                <a:gd name="T19" fmla="*/ 89 h 943"/>
                <a:gd name="T20" fmla="*/ 155 w 737"/>
                <a:gd name="T21" fmla="*/ 258 h 943"/>
                <a:gd name="T22" fmla="*/ 382 w 737"/>
                <a:gd name="T23" fmla="*/ 414 h 943"/>
                <a:gd name="T24" fmla="*/ 737 w 737"/>
                <a:gd name="T25" fmla="*/ 671 h 943"/>
                <a:gd name="T26" fmla="*/ 382 w 737"/>
                <a:gd name="T27" fmla="*/ 943 h 943"/>
                <a:gd name="T28" fmla="*/ 0 w 737"/>
                <a:gd name="T29" fmla="*/ 807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7" h="943">
                  <a:moveTo>
                    <a:pt x="0" y="807"/>
                  </a:moveTo>
                  <a:cubicBezTo>
                    <a:pt x="54" y="727"/>
                    <a:pt x="54" y="727"/>
                    <a:pt x="54" y="727"/>
                  </a:cubicBezTo>
                  <a:cubicBezTo>
                    <a:pt x="155" y="811"/>
                    <a:pt x="260" y="853"/>
                    <a:pt x="381" y="853"/>
                  </a:cubicBezTo>
                  <a:cubicBezTo>
                    <a:pt x="526" y="853"/>
                    <a:pt x="622" y="790"/>
                    <a:pt x="622" y="681"/>
                  </a:cubicBezTo>
                  <a:cubicBezTo>
                    <a:pt x="622" y="580"/>
                    <a:pt x="531" y="552"/>
                    <a:pt x="347" y="508"/>
                  </a:cubicBezTo>
                  <a:cubicBezTo>
                    <a:pt x="136" y="456"/>
                    <a:pt x="42" y="419"/>
                    <a:pt x="42" y="276"/>
                  </a:cubicBezTo>
                  <a:cubicBezTo>
                    <a:pt x="42" y="92"/>
                    <a:pt x="195" y="0"/>
                    <a:pt x="382" y="0"/>
                  </a:cubicBezTo>
                  <a:cubicBezTo>
                    <a:pt x="522" y="0"/>
                    <a:pt x="641" y="50"/>
                    <a:pt x="711" y="124"/>
                  </a:cubicBezTo>
                  <a:cubicBezTo>
                    <a:pt x="653" y="194"/>
                    <a:pt x="653" y="194"/>
                    <a:pt x="653" y="194"/>
                  </a:cubicBezTo>
                  <a:cubicBezTo>
                    <a:pt x="585" y="124"/>
                    <a:pt x="482" y="89"/>
                    <a:pt x="379" y="89"/>
                  </a:cubicBezTo>
                  <a:cubicBezTo>
                    <a:pt x="255" y="89"/>
                    <a:pt x="155" y="139"/>
                    <a:pt x="155" y="258"/>
                  </a:cubicBezTo>
                  <a:cubicBezTo>
                    <a:pt x="155" y="354"/>
                    <a:pt x="220" y="375"/>
                    <a:pt x="382" y="414"/>
                  </a:cubicBezTo>
                  <a:cubicBezTo>
                    <a:pt x="617" y="470"/>
                    <a:pt x="737" y="515"/>
                    <a:pt x="737" y="671"/>
                  </a:cubicBezTo>
                  <a:cubicBezTo>
                    <a:pt x="737" y="837"/>
                    <a:pt x="597" y="943"/>
                    <a:pt x="382" y="943"/>
                  </a:cubicBezTo>
                  <a:cubicBezTo>
                    <a:pt x="241" y="943"/>
                    <a:pt x="97" y="896"/>
                    <a:pt x="0" y="80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2" name="Freeform 18">
              <a:extLst>
                <a:ext uri="{FF2B5EF4-FFF2-40B4-BE49-F238E27FC236}">
                  <a16:creationId xmlns:a16="http://schemas.microsoft.com/office/drawing/2014/main" id="{AC7761F1-0819-43F5-A21D-5308D1C8F7CA}"/>
                </a:ext>
              </a:extLst>
            </p:cNvPr>
            <p:cNvSpPr>
              <a:spLocks noEditPoints="1"/>
            </p:cNvSpPr>
            <p:nvPr userDrawn="1"/>
          </p:nvSpPr>
          <p:spPr bwMode="auto">
            <a:xfrm>
              <a:off x="4085" y="2888"/>
              <a:ext cx="206" cy="214"/>
            </a:xfrm>
            <a:custGeom>
              <a:avLst/>
              <a:gdLst>
                <a:gd name="T0" fmla="*/ 0 w 908"/>
                <a:gd name="T1" fmla="*/ 468 h 943"/>
                <a:gd name="T2" fmla="*/ 457 w 908"/>
                <a:gd name="T3" fmla="*/ 0 h 943"/>
                <a:gd name="T4" fmla="*/ 908 w 908"/>
                <a:gd name="T5" fmla="*/ 466 h 943"/>
                <a:gd name="T6" fmla="*/ 904 w 908"/>
                <a:gd name="T7" fmla="*/ 513 h 943"/>
                <a:gd name="T8" fmla="*/ 126 w 908"/>
                <a:gd name="T9" fmla="*/ 513 h 943"/>
                <a:gd name="T10" fmla="*/ 462 w 908"/>
                <a:gd name="T11" fmla="*/ 852 h 943"/>
                <a:gd name="T12" fmla="*/ 742 w 908"/>
                <a:gd name="T13" fmla="*/ 688 h 943"/>
                <a:gd name="T14" fmla="*/ 845 w 908"/>
                <a:gd name="T15" fmla="*/ 716 h 943"/>
                <a:gd name="T16" fmla="*/ 458 w 908"/>
                <a:gd name="T17" fmla="*/ 943 h 943"/>
                <a:gd name="T18" fmla="*/ 0 w 908"/>
                <a:gd name="T19" fmla="*/ 468 h 943"/>
                <a:gd name="T20" fmla="*/ 794 w 908"/>
                <a:gd name="T21" fmla="*/ 423 h 943"/>
                <a:gd name="T22" fmla="*/ 457 w 908"/>
                <a:gd name="T23" fmla="*/ 92 h 943"/>
                <a:gd name="T24" fmla="*/ 123 w 908"/>
                <a:gd name="T25" fmla="*/ 423 h 943"/>
                <a:gd name="T26" fmla="*/ 794 w 908"/>
                <a:gd name="T27" fmla="*/ 42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8" h="943">
                  <a:moveTo>
                    <a:pt x="0" y="468"/>
                  </a:moveTo>
                  <a:cubicBezTo>
                    <a:pt x="0" y="213"/>
                    <a:pt x="193" y="0"/>
                    <a:pt x="457" y="0"/>
                  </a:cubicBezTo>
                  <a:cubicBezTo>
                    <a:pt x="722" y="0"/>
                    <a:pt x="906" y="216"/>
                    <a:pt x="908" y="466"/>
                  </a:cubicBezTo>
                  <a:cubicBezTo>
                    <a:pt x="908" y="484"/>
                    <a:pt x="906" y="506"/>
                    <a:pt x="904" y="513"/>
                  </a:cubicBezTo>
                  <a:cubicBezTo>
                    <a:pt x="126" y="513"/>
                    <a:pt x="126" y="513"/>
                    <a:pt x="126" y="513"/>
                  </a:cubicBezTo>
                  <a:cubicBezTo>
                    <a:pt x="140" y="709"/>
                    <a:pt x="287" y="852"/>
                    <a:pt x="462" y="852"/>
                  </a:cubicBezTo>
                  <a:cubicBezTo>
                    <a:pt x="582" y="852"/>
                    <a:pt x="700" y="786"/>
                    <a:pt x="742" y="688"/>
                  </a:cubicBezTo>
                  <a:cubicBezTo>
                    <a:pt x="845" y="716"/>
                    <a:pt x="845" y="716"/>
                    <a:pt x="845" y="716"/>
                  </a:cubicBezTo>
                  <a:cubicBezTo>
                    <a:pt x="789" y="849"/>
                    <a:pt x="633" y="943"/>
                    <a:pt x="458" y="943"/>
                  </a:cubicBezTo>
                  <a:cubicBezTo>
                    <a:pt x="193" y="943"/>
                    <a:pt x="0" y="727"/>
                    <a:pt x="0" y="468"/>
                  </a:cubicBezTo>
                  <a:moveTo>
                    <a:pt x="794" y="423"/>
                  </a:moveTo>
                  <a:cubicBezTo>
                    <a:pt x="778" y="228"/>
                    <a:pt x="635" y="92"/>
                    <a:pt x="457" y="92"/>
                  </a:cubicBezTo>
                  <a:cubicBezTo>
                    <a:pt x="278" y="92"/>
                    <a:pt x="135" y="230"/>
                    <a:pt x="123" y="423"/>
                  </a:cubicBezTo>
                  <a:lnTo>
                    <a:pt x="794" y="4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3" name="Freeform 19">
              <a:extLst>
                <a:ext uri="{FF2B5EF4-FFF2-40B4-BE49-F238E27FC236}">
                  <a16:creationId xmlns:a16="http://schemas.microsoft.com/office/drawing/2014/main" id="{F7B9A851-AFD6-408E-AC99-7F61438EB922}"/>
                </a:ext>
              </a:extLst>
            </p:cNvPr>
            <p:cNvSpPr>
              <a:spLocks noEditPoints="1"/>
            </p:cNvSpPr>
            <p:nvPr userDrawn="1"/>
          </p:nvSpPr>
          <p:spPr bwMode="auto">
            <a:xfrm>
              <a:off x="4315" y="2888"/>
              <a:ext cx="184" cy="214"/>
            </a:xfrm>
            <a:custGeom>
              <a:avLst/>
              <a:gdLst>
                <a:gd name="T0" fmla="*/ 0 w 813"/>
                <a:gd name="T1" fmla="*/ 666 h 943"/>
                <a:gd name="T2" fmla="*/ 385 w 813"/>
                <a:gd name="T3" fmla="*/ 386 h 943"/>
                <a:gd name="T4" fmla="*/ 652 w 813"/>
                <a:gd name="T5" fmla="*/ 433 h 943"/>
                <a:gd name="T6" fmla="*/ 652 w 813"/>
                <a:gd name="T7" fmla="*/ 351 h 943"/>
                <a:gd name="T8" fmla="*/ 397 w 813"/>
                <a:gd name="T9" fmla="*/ 89 h 943"/>
                <a:gd name="T10" fmla="*/ 103 w 813"/>
                <a:gd name="T11" fmla="*/ 197 h 943"/>
                <a:gd name="T12" fmla="*/ 61 w 813"/>
                <a:gd name="T13" fmla="*/ 118 h 943"/>
                <a:gd name="T14" fmla="*/ 409 w 813"/>
                <a:gd name="T15" fmla="*/ 0 h 943"/>
                <a:gd name="T16" fmla="*/ 771 w 813"/>
                <a:gd name="T17" fmla="*/ 361 h 943"/>
                <a:gd name="T18" fmla="*/ 771 w 813"/>
                <a:gd name="T19" fmla="*/ 772 h 943"/>
                <a:gd name="T20" fmla="*/ 813 w 813"/>
                <a:gd name="T21" fmla="*/ 821 h 943"/>
                <a:gd name="T22" fmla="*/ 813 w 813"/>
                <a:gd name="T23" fmla="*/ 926 h 943"/>
                <a:gd name="T24" fmla="*/ 766 w 813"/>
                <a:gd name="T25" fmla="*/ 929 h 943"/>
                <a:gd name="T26" fmla="*/ 670 w 813"/>
                <a:gd name="T27" fmla="*/ 845 h 943"/>
                <a:gd name="T28" fmla="*/ 666 w 813"/>
                <a:gd name="T29" fmla="*/ 774 h 943"/>
                <a:gd name="T30" fmla="*/ 313 w 813"/>
                <a:gd name="T31" fmla="*/ 943 h 943"/>
                <a:gd name="T32" fmla="*/ 0 w 813"/>
                <a:gd name="T33" fmla="*/ 666 h 943"/>
                <a:gd name="T34" fmla="*/ 623 w 813"/>
                <a:gd name="T35" fmla="*/ 725 h 943"/>
                <a:gd name="T36" fmla="*/ 652 w 813"/>
                <a:gd name="T37" fmla="*/ 657 h 943"/>
                <a:gd name="T38" fmla="*/ 652 w 813"/>
                <a:gd name="T39" fmla="*/ 508 h 943"/>
                <a:gd name="T40" fmla="*/ 402 w 813"/>
                <a:gd name="T41" fmla="*/ 461 h 943"/>
                <a:gd name="T42" fmla="*/ 116 w 813"/>
                <a:gd name="T43" fmla="*/ 655 h 943"/>
                <a:gd name="T44" fmla="*/ 343 w 813"/>
                <a:gd name="T45" fmla="*/ 853 h 943"/>
                <a:gd name="T46" fmla="*/ 623 w 813"/>
                <a:gd name="T47" fmla="*/ 725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943">
                  <a:moveTo>
                    <a:pt x="0" y="666"/>
                  </a:moveTo>
                  <a:cubicBezTo>
                    <a:pt x="0" y="496"/>
                    <a:pt x="157" y="386"/>
                    <a:pt x="385" y="386"/>
                  </a:cubicBezTo>
                  <a:cubicBezTo>
                    <a:pt x="476" y="386"/>
                    <a:pt x="577" y="403"/>
                    <a:pt x="652" y="433"/>
                  </a:cubicBezTo>
                  <a:cubicBezTo>
                    <a:pt x="652" y="351"/>
                    <a:pt x="652" y="351"/>
                    <a:pt x="652" y="351"/>
                  </a:cubicBezTo>
                  <a:cubicBezTo>
                    <a:pt x="652" y="190"/>
                    <a:pt x="553" y="89"/>
                    <a:pt x="397" y="89"/>
                  </a:cubicBezTo>
                  <a:cubicBezTo>
                    <a:pt x="301" y="89"/>
                    <a:pt x="203" y="127"/>
                    <a:pt x="103" y="197"/>
                  </a:cubicBezTo>
                  <a:cubicBezTo>
                    <a:pt x="61" y="118"/>
                    <a:pt x="61" y="118"/>
                    <a:pt x="61" y="118"/>
                  </a:cubicBezTo>
                  <a:cubicBezTo>
                    <a:pt x="179" y="40"/>
                    <a:pt x="289" y="0"/>
                    <a:pt x="409" y="0"/>
                  </a:cubicBezTo>
                  <a:cubicBezTo>
                    <a:pt x="629" y="0"/>
                    <a:pt x="771" y="136"/>
                    <a:pt x="771" y="361"/>
                  </a:cubicBezTo>
                  <a:cubicBezTo>
                    <a:pt x="771" y="772"/>
                    <a:pt x="771" y="772"/>
                    <a:pt x="771" y="772"/>
                  </a:cubicBezTo>
                  <a:cubicBezTo>
                    <a:pt x="771" y="805"/>
                    <a:pt x="783" y="821"/>
                    <a:pt x="813" y="821"/>
                  </a:cubicBezTo>
                  <a:cubicBezTo>
                    <a:pt x="813" y="926"/>
                    <a:pt x="813" y="926"/>
                    <a:pt x="813" y="926"/>
                  </a:cubicBezTo>
                  <a:cubicBezTo>
                    <a:pt x="794" y="928"/>
                    <a:pt x="778" y="929"/>
                    <a:pt x="766" y="929"/>
                  </a:cubicBezTo>
                  <a:cubicBezTo>
                    <a:pt x="719" y="929"/>
                    <a:pt x="673" y="902"/>
                    <a:pt x="670" y="845"/>
                  </a:cubicBezTo>
                  <a:cubicBezTo>
                    <a:pt x="666" y="774"/>
                    <a:pt x="666" y="774"/>
                    <a:pt x="666" y="774"/>
                  </a:cubicBezTo>
                  <a:cubicBezTo>
                    <a:pt x="588" y="881"/>
                    <a:pt x="444" y="943"/>
                    <a:pt x="313" y="943"/>
                  </a:cubicBezTo>
                  <a:cubicBezTo>
                    <a:pt x="126" y="943"/>
                    <a:pt x="0" y="816"/>
                    <a:pt x="0" y="666"/>
                  </a:cubicBezTo>
                  <a:moveTo>
                    <a:pt x="623" y="725"/>
                  </a:moveTo>
                  <a:cubicBezTo>
                    <a:pt x="638" y="704"/>
                    <a:pt x="652" y="678"/>
                    <a:pt x="652" y="657"/>
                  </a:cubicBezTo>
                  <a:cubicBezTo>
                    <a:pt x="652" y="508"/>
                    <a:pt x="652" y="508"/>
                    <a:pt x="652" y="508"/>
                  </a:cubicBezTo>
                  <a:cubicBezTo>
                    <a:pt x="574" y="479"/>
                    <a:pt x="484" y="461"/>
                    <a:pt x="402" y="461"/>
                  </a:cubicBezTo>
                  <a:cubicBezTo>
                    <a:pt x="233" y="461"/>
                    <a:pt x="116" y="534"/>
                    <a:pt x="116" y="655"/>
                  </a:cubicBezTo>
                  <a:cubicBezTo>
                    <a:pt x="116" y="751"/>
                    <a:pt x="191" y="853"/>
                    <a:pt x="343" y="853"/>
                  </a:cubicBezTo>
                  <a:cubicBezTo>
                    <a:pt x="448" y="853"/>
                    <a:pt x="563" y="804"/>
                    <a:pt x="623" y="72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4" name="Freeform 20">
              <a:extLst>
                <a:ext uri="{FF2B5EF4-FFF2-40B4-BE49-F238E27FC236}">
                  <a16:creationId xmlns:a16="http://schemas.microsoft.com/office/drawing/2014/main" id="{F4EFF36D-F2EB-409D-89B3-AE22EDBA96AC}"/>
                </a:ext>
              </a:extLst>
            </p:cNvPr>
            <p:cNvSpPr>
              <a:spLocks/>
            </p:cNvSpPr>
            <p:nvPr userDrawn="1"/>
          </p:nvSpPr>
          <p:spPr bwMode="auto">
            <a:xfrm>
              <a:off x="4548" y="2891"/>
              <a:ext cx="103" cy="207"/>
            </a:xfrm>
            <a:custGeom>
              <a:avLst/>
              <a:gdLst>
                <a:gd name="T0" fmla="*/ 454 w 454"/>
                <a:gd name="T1" fmla="*/ 110 h 916"/>
                <a:gd name="T2" fmla="*/ 119 w 454"/>
                <a:gd name="T3" fmla="*/ 350 h 916"/>
                <a:gd name="T4" fmla="*/ 119 w 454"/>
                <a:gd name="T5" fmla="*/ 916 h 916"/>
                <a:gd name="T6" fmla="*/ 0 w 454"/>
                <a:gd name="T7" fmla="*/ 916 h 916"/>
                <a:gd name="T8" fmla="*/ 0 w 454"/>
                <a:gd name="T9" fmla="*/ 5 h 916"/>
                <a:gd name="T10" fmla="*/ 112 w 454"/>
                <a:gd name="T11" fmla="*/ 5 h 916"/>
                <a:gd name="T12" fmla="*/ 112 w 454"/>
                <a:gd name="T13" fmla="*/ 224 h 916"/>
                <a:gd name="T14" fmla="*/ 402 w 454"/>
                <a:gd name="T15" fmla="*/ 0 h 916"/>
                <a:gd name="T16" fmla="*/ 454 w 454"/>
                <a:gd name="T17" fmla="*/ 2 h 916"/>
                <a:gd name="T18" fmla="*/ 454 w 454"/>
                <a:gd name="T19" fmla="*/ 11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916">
                  <a:moveTo>
                    <a:pt x="454" y="110"/>
                  </a:moveTo>
                  <a:cubicBezTo>
                    <a:pt x="295" y="115"/>
                    <a:pt x="168" y="203"/>
                    <a:pt x="119" y="350"/>
                  </a:cubicBezTo>
                  <a:cubicBezTo>
                    <a:pt x="119" y="916"/>
                    <a:pt x="119" y="916"/>
                    <a:pt x="119" y="916"/>
                  </a:cubicBezTo>
                  <a:cubicBezTo>
                    <a:pt x="0" y="916"/>
                    <a:pt x="0" y="916"/>
                    <a:pt x="0" y="916"/>
                  </a:cubicBezTo>
                  <a:cubicBezTo>
                    <a:pt x="0" y="5"/>
                    <a:pt x="0" y="5"/>
                    <a:pt x="0" y="5"/>
                  </a:cubicBezTo>
                  <a:cubicBezTo>
                    <a:pt x="112" y="5"/>
                    <a:pt x="112" y="5"/>
                    <a:pt x="112" y="5"/>
                  </a:cubicBezTo>
                  <a:cubicBezTo>
                    <a:pt x="112" y="224"/>
                    <a:pt x="112" y="224"/>
                    <a:pt x="112" y="224"/>
                  </a:cubicBezTo>
                  <a:cubicBezTo>
                    <a:pt x="175" y="96"/>
                    <a:pt x="285" y="0"/>
                    <a:pt x="402" y="0"/>
                  </a:cubicBezTo>
                  <a:cubicBezTo>
                    <a:pt x="423" y="0"/>
                    <a:pt x="442" y="0"/>
                    <a:pt x="454" y="2"/>
                  </a:cubicBezTo>
                  <a:lnTo>
                    <a:pt x="454" y="1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5" name="Freeform 21">
              <a:extLst>
                <a:ext uri="{FF2B5EF4-FFF2-40B4-BE49-F238E27FC236}">
                  <a16:creationId xmlns:a16="http://schemas.microsoft.com/office/drawing/2014/main" id="{E53B439B-010C-479F-825B-D8BD9604810B}"/>
                </a:ext>
              </a:extLst>
            </p:cNvPr>
            <p:cNvSpPr>
              <a:spLocks/>
            </p:cNvSpPr>
            <p:nvPr userDrawn="1"/>
          </p:nvSpPr>
          <p:spPr bwMode="auto">
            <a:xfrm>
              <a:off x="4673" y="2888"/>
              <a:ext cx="190" cy="214"/>
            </a:xfrm>
            <a:custGeom>
              <a:avLst/>
              <a:gdLst>
                <a:gd name="T0" fmla="*/ 456 w 835"/>
                <a:gd name="T1" fmla="*/ 0 h 944"/>
                <a:gd name="T2" fmla="*/ 827 w 835"/>
                <a:gd name="T3" fmla="*/ 217 h 944"/>
                <a:gd name="T4" fmla="*/ 711 w 835"/>
                <a:gd name="T5" fmla="*/ 254 h 944"/>
                <a:gd name="T6" fmla="*/ 453 w 835"/>
                <a:gd name="T7" fmla="*/ 105 h 944"/>
                <a:gd name="T8" fmla="*/ 122 w 835"/>
                <a:gd name="T9" fmla="*/ 469 h 944"/>
                <a:gd name="T10" fmla="*/ 454 w 835"/>
                <a:gd name="T11" fmla="*/ 840 h 944"/>
                <a:gd name="T12" fmla="*/ 720 w 835"/>
                <a:gd name="T13" fmla="*/ 684 h 944"/>
                <a:gd name="T14" fmla="*/ 835 w 835"/>
                <a:gd name="T15" fmla="*/ 719 h 944"/>
                <a:gd name="T16" fmla="*/ 458 w 835"/>
                <a:gd name="T17" fmla="*/ 944 h 944"/>
                <a:gd name="T18" fmla="*/ 0 w 835"/>
                <a:gd name="T19" fmla="*/ 469 h 944"/>
                <a:gd name="T20" fmla="*/ 456 w 835"/>
                <a:gd name="T2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5" h="944">
                  <a:moveTo>
                    <a:pt x="456" y="0"/>
                  </a:moveTo>
                  <a:cubicBezTo>
                    <a:pt x="628" y="0"/>
                    <a:pt x="762" y="84"/>
                    <a:pt x="827" y="217"/>
                  </a:cubicBezTo>
                  <a:cubicBezTo>
                    <a:pt x="711" y="254"/>
                    <a:pt x="711" y="254"/>
                    <a:pt x="711" y="254"/>
                  </a:cubicBezTo>
                  <a:cubicBezTo>
                    <a:pt x="661" y="161"/>
                    <a:pt x="563" y="105"/>
                    <a:pt x="453" y="105"/>
                  </a:cubicBezTo>
                  <a:cubicBezTo>
                    <a:pt x="267" y="105"/>
                    <a:pt x="122" y="261"/>
                    <a:pt x="122" y="469"/>
                  </a:cubicBezTo>
                  <a:cubicBezTo>
                    <a:pt x="122" y="675"/>
                    <a:pt x="273" y="840"/>
                    <a:pt x="454" y="840"/>
                  </a:cubicBezTo>
                  <a:cubicBezTo>
                    <a:pt x="570" y="840"/>
                    <a:pt x="692" y="768"/>
                    <a:pt x="720" y="684"/>
                  </a:cubicBezTo>
                  <a:cubicBezTo>
                    <a:pt x="835" y="719"/>
                    <a:pt x="835" y="719"/>
                    <a:pt x="835" y="719"/>
                  </a:cubicBezTo>
                  <a:cubicBezTo>
                    <a:pt x="787" y="850"/>
                    <a:pt x="633" y="944"/>
                    <a:pt x="458" y="944"/>
                  </a:cubicBezTo>
                  <a:cubicBezTo>
                    <a:pt x="194" y="944"/>
                    <a:pt x="0" y="728"/>
                    <a:pt x="0" y="469"/>
                  </a:cubicBezTo>
                  <a:cubicBezTo>
                    <a:pt x="0" y="210"/>
                    <a:pt x="187" y="0"/>
                    <a:pt x="45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6" name="Freeform 22">
              <a:extLst>
                <a:ext uri="{FF2B5EF4-FFF2-40B4-BE49-F238E27FC236}">
                  <a16:creationId xmlns:a16="http://schemas.microsoft.com/office/drawing/2014/main" id="{CE33EC7B-EA98-4A00-B6D7-1A2856AB060C}"/>
                </a:ext>
              </a:extLst>
            </p:cNvPr>
            <p:cNvSpPr>
              <a:spLocks/>
            </p:cNvSpPr>
            <p:nvPr userDrawn="1"/>
          </p:nvSpPr>
          <p:spPr bwMode="auto">
            <a:xfrm>
              <a:off x="4905" y="2809"/>
              <a:ext cx="173" cy="289"/>
            </a:xfrm>
            <a:custGeom>
              <a:avLst/>
              <a:gdLst>
                <a:gd name="T0" fmla="*/ 766 w 766"/>
                <a:gd name="T1" fmla="*/ 1276 h 1276"/>
                <a:gd name="T2" fmla="*/ 647 w 766"/>
                <a:gd name="T3" fmla="*/ 1276 h 1276"/>
                <a:gd name="T4" fmla="*/ 647 w 766"/>
                <a:gd name="T5" fmla="*/ 767 h 1276"/>
                <a:gd name="T6" fmla="*/ 437 w 766"/>
                <a:gd name="T7" fmla="*/ 458 h 1276"/>
                <a:gd name="T8" fmla="*/ 119 w 766"/>
                <a:gd name="T9" fmla="*/ 718 h 1276"/>
                <a:gd name="T10" fmla="*/ 119 w 766"/>
                <a:gd name="T11" fmla="*/ 1276 h 1276"/>
                <a:gd name="T12" fmla="*/ 0 w 766"/>
                <a:gd name="T13" fmla="*/ 1276 h 1276"/>
                <a:gd name="T14" fmla="*/ 0 w 766"/>
                <a:gd name="T15" fmla="*/ 0 h 1276"/>
                <a:gd name="T16" fmla="*/ 119 w 766"/>
                <a:gd name="T17" fmla="*/ 0 h 1276"/>
                <a:gd name="T18" fmla="*/ 119 w 766"/>
                <a:gd name="T19" fmla="*/ 571 h 1276"/>
                <a:gd name="T20" fmla="*/ 477 w 766"/>
                <a:gd name="T21" fmla="*/ 350 h 1276"/>
                <a:gd name="T22" fmla="*/ 766 w 766"/>
                <a:gd name="T23" fmla="*/ 743 h 1276"/>
                <a:gd name="T24" fmla="*/ 766 w 766"/>
                <a:gd name="T25" fmla="*/ 127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276">
                  <a:moveTo>
                    <a:pt x="766" y="1276"/>
                  </a:moveTo>
                  <a:cubicBezTo>
                    <a:pt x="647" y="1276"/>
                    <a:pt x="647" y="1276"/>
                    <a:pt x="647" y="1276"/>
                  </a:cubicBezTo>
                  <a:cubicBezTo>
                    <a:pt x="647" y="767"/>
                    <a:pt x="647" y="767"/>
                    <a:pt x="647" y="767"/>
                  </a:cubicBezTo>
                  <a:cubicBezTo>
                    <a:pt x="647" y="561"/>
                    <a:pt x="573" y="458"/>
                    <a:pt x="437" y="458"/>
                  </a:cubicBezTo>
                  <a:cubicBezTo>
                    <a:pt x="302" y="458"/>
                    <a:pt x="161" y="570"/>
                    <a:pt x="119" y="718"/>
                  </a:cubicBezTo>
                  <a:cubicBezTo>
                    <a:pt x="119" y="1276"/>
                    <a:pt x="119" y="1276"/>
                    <a:pt x="119" y="1276"/>
                  </a:cubicBezTo>
                  <a:cubicBezTo>
                    <a:pt x="0" y="1276"/>
                    <a:pt x="0" y="1276"/>
                    <a:pt x="0" y="1276"/>
                  </a:cubicBezTo>
                  <a:cubicBezTo>
                    <a:pt x="0" y="0"/>
                    <a:pt x="0" y="0"/>
                    <a:pt x="0" y="0"/>
                  </a:cubicBezTo>
                  <a:cubicBezTo>
                    <a:pt x="119" y="0"/>
                    <a:pt x="119" y="0"/>
                    <a:pt x="119" y="0"/>
                  </a:cubicBezTo>
                  <a:cubicBezTo>
                    <a:pt x="119" y="571"/>
                    <a:pt x="119" y="571"/>
                    <a:pt x="119" y="571"/>
                  </a:cubicBezTo>
                  <a:cubicBezTo>
                    <a:pt x="192" y="435"/>
                    <a:pt x="330" y="350"/>
                    <a:pt x="477" y="350"/>
                  </a:cubicBezTo>
                  <a:cubicBezTo>
                    <a:pt x="687" y="350"/>
                    <a:pt x="766" y="509"/>
                    <a:pt x="766" y="743"/>
                  </a:cubicBezTo>
                  <a:lnTo>
                    <a:pt x="766" y="12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7" name="Freeform 23">
              <a:extLst>
                <a:ext uri="{FF2B5EF4-FFF2-40B4-BE49-F238E27FC236}">
                  <a16:creationId xmlns:a16="http://schemas.microsoft.com/office/drawing/2014/main" id="{69A34C94-FCAE-4D13-891E-90AF4DC43794}"/>
                </a:ext>
              </a:extLst>
            </p:cNvPr>
            <p:cNvSpPr>
              <a:spLocks/>
            </p:cNvSpPr>
            <p:nvPr userDrawn="1"/>
          </p:nvSpPr>
          <p:spPr bwMode="auto">
            <a:xfrm>
              <a:off x="5238" y="2817"/>
              <a:ext cx="236" cy="283"/>
            </a:xfrm>
            <a:custGeom>
              <a:avLst/>
              <a:gdLst>
                <a:gd name="T0" fmla="*/ 923 w 1045"/>
                <a:gd name="T1" fmla="*/ 626 h 1250"/>
                <a:gd name="T2" fmla="*/ 923 w 1045"/>
                <a:gd name="T3" fmla="*/ 0 h 1250"/>
                <a:gd name="T4" fmla="*/ 1045 w 1045"/>
                <a:gd name="T5" fmla="*/ 0 h 1250"/>
                <a:gd name="T6" fmla="*/ 1045 w 1045"/>
                <a:gd name="T7" fmla="*/ 626 h 1250"/>
                <a:gd name="T8" fmla="*/ 523 w 1045"/>
                <a:gd name="T9" fmla="*/ 1250 h 1250"/>
                <a:gd name="T10" fmla="*/ 0 w 1045"/>
                <a:gd name="T11" fmla="*/ 626 h 1250"/>
                <a:gd name="T12" fmla="*/ 0 w 1045"/>
                <a:gd name="T13" fmla="*/ 0 h 1250"/>
                <a:gd name="T14" fmla="*/ 121 w 1045"/>
                <a:gd name="T15" fmla="*/ 0 h 1250"/>
                <a:gd name="T16" fmla="*/ 121 w 1045"/>
                <a:gd name="T17" fmla="*/ 626 h 1250"/>
                <a:gd name="T18" fmla="*/ 521 w 1045"/>
                <a:gd name="T19" fmla="*/ 1140 h 1250"/>
                <a:gd name="T20" fmla="*/ 923 w 1045"/>
                <a:gd name="T21" fmla="*/ 626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5" h="1250">
                  <a:moveTo>
                    <a:pt x="923" y="626"/>
                  </a:moveTo>
                  <a:cubicBezTo>
                    <a:pt x="923" y="0"/>
                    <a:pt x="923" y="0"/>
                    <a:pt x="923" y="0"/>
                  </a:cubicBezTo>
                  <a:cubicBezTo>
                    <a:pt x="1045" y="0"/>
                    <a:pt x="1045" y="0"/>
                    <a:pt x="1045" y="0"/>
                  </a:cubicBezTo>
                  <a:cubicBezTo>
                    <a:pt x="1045" y="626"/>
                    <a:pt x="1045" y="626"/>
                    <a:pt x="1045" y="626"/>
                  </a:cubicBezTo>
                  <a:cubicBezTo>
                    <a:pt x="1045" y="959"/>
                    <a:pt x="904" y="1250"/>
                    <a:pt x="523" y="1250"/>
                  </a:cubicBezTo>
                  <a:cubicBezTo>
                    <a:pt x="128" y="1250"/>
                    <a:pt x="0" y="942"/>
                    <a:pt x="0" y="626"/>
                  </a:cubicBezTo>
                  <a:cubicBezTo>
                    <a:pt x="0" y="0"/>
                    <a:pt x="0" y="0"/>
                    <a:pt x="0" y="0"/>
                  </a:cubicBezTo>
                  <a:cubicBezTo>
                    <a:pt x="121" y="0"/>
                    <a:pt x="121" y="0"/>
                    <a:pt x="121" y="0"/>
                  </a:cubicBezTo>
                  <a:cubicBezTo>
                    <a:pt x="121" y="626"/>
                    <a:pt x="121" y="626"/>
                    <a:pt x="121" y="626"/>
                  </a:cubicBezTo>
                  <a:cubicBezTo>
                    <a:pt x="121" y="886"/>
                    <a:pt x="213" y="1140"/>
                    <a:pt x="521" y="1140"/>
                  </a:cubicBezTo>
                  <a:cubicBezTo>
                    <a:pt x="836" y="1140"/>
                    <a:pt x="923" y="879"/>
                    <a:pt x="923" y="6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8" name="Freeform 24">
              <a:extLst>
                <a:ext uri="{FF2B5EF4-FFF2-40B4-BE49-F238E27FC236}">
                  <a16:creationId xmlns:a16="http://schemas.microsoft.com/office/drawing/2014/main" id="{6B27DE4D-8835-44A2-824C-F8A26237072F}"/>
                </a:ext>
              </a:extLst>
            </p:cNvPr>
            <p:cNvSpPr>
              <a:spLocks/>
            </p:cNvSpPr>
            <p:nvPr userDrawn="1"/>
          </p:nvSpPr>
          <p:spPr bwMode="auto">
            <a:xfrm>
              <a:off x="5541" y="2817"/>
              <a:ext cx="219" cy="281"/>
            </a:xfrm>
            <a:custGeom>
              <a:avLst/>
              <a:gdLst>
                <a:gd name="T0" fmla="*/ 0 w 219"/>
                <a:gd name="T1" fmla="*/ 281 h 281"/>
                <a:gd name="T2" fmla="*/ 0 w 219"/>
                <a:gd name="T3" fmla="*/ 0 h 281"/>
                <a:gd name="T4" fmla="*/ 27 w 219"/>
                <a:gd name="T5" fmla="*/ 0 h 281"/>
                <a:gd name="T6" fmla="*/ 27 w 219"/>
                <a:gd name="T7" fmla="*/ 164 h 281"/>
                <a:gd name="T8" fmla="*/ 182 w 219"/>
                <a:gd name="T9" fmla="*/ 0 h 281"/>
                <a:gd name="T10" fmla="*/ 213 w 219"/>
                <a:gd name="T11" fmla="*/ 0 h 281"/>
                <a:gd name="T12" fmla="*/ 98 w 219"/>
                <a:gd name="T13" fmla="*/ 123 h 281"/>
                <a:gd name="T14" fmla="*/ 219 w 219"/>
                <a:gd name="T15" fmla="*/ 281 h 281"/>
                <a:gd name="T16" fmla="*/ 189 w 219"/>
                <a:gd name="T17" fmla="*/ 281 h 281"/>
                <a:gd name="T18" fmla="*/ 81 w 219"/>
                <a:gd name="T19" fmla="*/ 140 h 281"/>
                <a:gd name="T20" fmla="*/ 27 w 219"/>
                <a:gd name="T21" fmla="*/ 195 h 281"/>
                <a:gd name="T22" fmla="*/ 27 w 219"/>
                <a:gd name="T23" fmla="*/ 281 h 281"/>
                <a:gd name="T24" fmla="*/ 0 w 219"/>
                <a:gd name="T2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281">
                  <a:moveTo>
                    <a:pt x="0" y="281"/>
                  </a:moveTo>
                  <a:lnTo>
                    <a:pt x="0" y="0"/>
                  </a:lnTo>
                  <a:lnTo>
                    <a:pt x="27" y="0"/>
                  </a:lnTo>
                  <a:lnTo>
                    <a:pt x="27" y="164"/>
                  </a:lnTo>
                  <a:lnTo>
                    <a:pt x="182" y="0"/>
                  </a:lnTo>
                  <a:lnTo>
                    <a:pt x="213" y="0"/>
                  </a:lnTo>
                  <a:lnTo>
                    <a:pt x="98" y="123"/>
                  </a:lnTo>
                  <a:lnTo>
                    <a:pt x="219" y="281"/>
                  </a:lnTo>
                  <a:lnTo>
                    <a:pt x="189" y="281"/>
                  </a:lnTo>
                  <a:lnTo>
                    <a:pt x="81" y="140"/>
                  </a:lnTo>
                  <a:lnTo>
                    <a:pt x="27" y="195"/>
                  </a:lnTo>
                  <a:lnTo>
                    <a:pt x="27" y="281"/>
                  </a:lnTo>
                  <a:lnTo>
                    <a:pt x="0" y="2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9" name="Freeform 25">
              <a:extLst>
                <a:ext uri="{FF2B5EF4-FFF2-40B4-BE49-F238E27FC236}">
                  <a16:creationId xmlns:a16="http://schemas.microsoft.com/office/drawing/2014/main" id="{0BFC465D-1E3C-4993-A9C0-6575F5B5448A}"/>
                </a:ext>
              </a:extLst>
            </p:cNvPr>
            <p:cNvSpPr>
              <a:spLocks/>
            </p:cNvSpPr>
            <p:nvPr userDrawn="1"/>
          </p:nvSpPr>
          <p:spPr bwMode="auto">
            <a:xfrm>
              <a:off x="812" y="1561"/>
              <a:ext cx="1240" cy="1043"/>
            </a:xfrm>
            <a:custGeom>
              <a:avLst/>
              <a:gdLst>
                <a:gd name="T0" fmla="*/ 999 w 1240"/>
                <a:gd name="T1" fmla="*/ 404 h 1043"/>
                <a:gd name="T2" fmla="*/ 584 w 1240"/>
                <a:gd name="T3" fmla="*/ 404 h 1043"/>
                <a:gd name="T4" fmla="*/ 584 w 1240"/>
                <a:gd name="T5" fmla="*/ 0 h 1043"/>
                <a:gd name="T6" fmla="*/ 343 w 1240"/>
                <a:gd name="T7" fmla="*/ 0 h 1043"/>
                <a:gd name="T8" fmla="*/ 343 w 1240"/>
                <a:gd name="T9" fmla="*/ 119 h 1043"/>
                <a:gd name="T10" fmla="*/ 229 w 1240"/>
                <a:gd name="T11" fmla="*/ 119 h 1043"/>
                <a:gd name="T12" fmla="*/ 229 w 1240"/>
                <a:gd name="T13" fmla="*/ 235 h 1043"/>
                <a:gd name="T14" fmla="*/ 229 w 1240"/>
                <a:gd name="T15" fmla="*/ 351 h 1043"/>
                <a:gd name="T16" fmla="*/ 343 w 1240"/>
                <a:gd name="T17" fmla="*/ 351 h 1043"/>
                <a:gd name="T18" fmla="*/ 343 w 1240"/>
                <a:gd name="T19" fmla="*/ 466 h 1043"/>
                <a:gd name="T20" fmla="*/ 229 w 1240"/>
                <a:gd name="T21" fmla="*/ 466 h 1043"/>
                <a:gd name="T22" fmla="*/ 229 w 1240"/>
                <a:gd name="T23" fmla="*/ 351 h 1043"/>
                <a:gd name="T24" fmla="*/ 114 w 1240"/>
                <a:gd name="T25" fmla="*/ 351 h 1043"/>
                <a:gd name="T26" fmla="*/ 114 w 1240"/>
                <a:gd name="T27" fmla="*/ 466 h 1043"/>
                <a:gd name="T28" fmla="*/ 114 w 1240"/>
                <a:gd name="T29" fmla="*/ 582 h 1043"/>
                <a:gd name="T30" fmla="*/ 229 w 1240"/>
                <a:gd name="T31" fmla="*/ 582 h 1043"/>
                <a:gd name="T32" fmla="*/ 229 w 1240"/>
                <a:gd name="T33" fmla="*/ 697 h 1043"/>
                <a:gd name="T34" fmla="*/ 114 w 1240"/>
                <a:gd name="T35" fmla="*/ 697 h 1043"/>
                <a:gd name="T36" fmla="*/ 114 w 1240"/>
                <a:gd name="T37" fmla="*/ 813 h 1043"/>
                <a:gd name="T38" fmla="*/ 114 w 1240"/>
                <a:gd name="T39" fmla="*/ 928 h 1043"/>
                <a:gd name="T40" fmla="*/ 0 w 1240"/>
                <a:gd name="T41" fmla="*/ 928 h 1043"/>
                <a:gd name="T42" fmla="*/ 0 w 1240"/>
                <a:gd name="T43" fmla="*/ 1043 h 1043"/>
                <a:gd name="T44" fmla="*/ 115 w 1240"/>
                <a:gd name="T45" fmla="*/ 1043 h 1043"/>
                <a:gd name="T46" fmla="*/ 115 w 1240"/>
                <a:gd name="T47" fmla="*/ 928 h 1043"/>
                <a:gd name="T48" fmla="*/ 229 w 1240"/>
                <a:gd name="T49" fmla="*/ 928 h 1043"/>
                <a:gd name="T50" fmla="*/ 229 w 1240"/>
                <a:gd name="T51" fmla="*/ 813 h 1043"/>
                <a:gd name="T52" fmla="*/ 343 w 1240"/>
                <a:gd name="T53" fmla="*/ 813 h 1043"/>
                <a:gd name="T54" fmla="*/ 343 w 1240"/>
                <a:gd name="T55" fmla="*/ 1043 h 1043"/>
                <a:gd name="T56" fmla="*/ 345 w 1240"/>
                <a:gd name="T57" fmla="*/ 1043 h 1043"/>
                <a:gd name="T58" fmla="*/ 345 w 1240"/>
                <a:gd name="T59" fmla="*/ 1043 h 1043"/>
                <a:gd name="T60" fmla="*/ 460 w 1240"/>
                <a:gd name="T61" fmla="*/ 1043 h 1043"/>
                <a:gd name="T62" fmla="*/ 460 w 1240"/>
                <a:gd name="T63" fmla="*/ 1043 h 1043"/>
                <a:gd name="T64" fmla="*/ 584 w 1240"/>
                <a:gd name="T65" fmla="*/ 1043 h 1043"/>
                <a:gd name="T66" fmla="*/ 584 w 1240"/>
                <a:gd name="T67" fmla="*/ 616 h 1043"/>
                <a:gd name="T68" fmla="*/ 999 w 1240"/>
                <a:gd name="T69" fmla="*/ 616 h 1043"/>
                <a:gd name="T70" fmla="*/ 999 w 1240"/>
                <a:gd name="T71" fmla="*/ 1043 h 1043"/>
                <a:gd name="T72" fmla="*/ 1240 w 1240"/>
                <a:gd name="T73" fmla="*/ 1043 h 1043"/>
                <a:gd name="T74" fmla="*/ 1240 w 1240"/>
                <a:gd name="T75" fmla="*/ 0 h 1043"/>
                <a:gd name="T76" fmla="*/ 999 w 1240"/>
                <a:gd name="T77" fmla="*/ 0 h 1043"/>
                <a:gd name="T78" fmla="*/ 999 w 1240"/>
                <a:gd name="T79" fmla="*/ 404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0" h="1043">
                  <a:moveTo>
                    <a:pt x="999" y="404"/>
                  </a:moveTo>
                  <a:lnTo>
                    <a:pt x="584" y="404"/>
                  </a:lnTo>
                  <a:lnTo>
                    <a:pt x="584" y="0"/>
                  </a:lnTo>
                  <a:lnTo>
                    <a:pt x="343" y="0"/>
                  </a:lnTo>
                  <a:lnTo>
                    <a:pt x="343" y="119"/>
                  </a:lnTo>
                  <a:lnTo>
                    <a:pt x="229" y="119"/>
                  </a:lnTo>
                  <a:lnTo>
                    <a:pt x="229" y="235"/>
                  </a:lnTo>
                  <a:lnTo>
                    <a:pt x="229" y="351"/>
                  </a:lnTo>
                  <a:lnTo>
                    <a:pt x="343" y="351"/>
                  </a:lnTo>
                  <a:lnTo>
                    <a:pt x="343" y="466"/>
                  </a:lnTo>
                  <a:lnTo>
                    <a:pt x="229" y="466"/>
                  </a:lnTo>
                  <a:lnTo>
                    <a:pt x="229" y="351"/>
                  </a:lnTo>
                  <a:lnTo>
                    <a:pt x="114" y="351"/>
                  </a:lnTo>
                  <a:lnTo>
                    <a:pt x="114" y="466"/>
                  </a:lnTo>
                  <a:lnTo>
                    <a:pt x="114" y="582"/>
                  </a:lnTo>
                  <a:lnTo>
                    <a:pt x="229" y="582"/>
                  </a:lnTo>
                  <a:lnTo>
                    <a:pt x="229" y="697"/>
                  </a:lnTo>
                  <a:lnTo>
                    <a:pt x="114" y="697"/>
                  </a:lnTo>
                  <a:lnTo>
                    <a:pt x="114" y="813"/>
                  </a:lnTo>
                  <a:lnTo>
                    <a:pt x="114" y="928"/>
                  </a:lnTo>
                  <a:lnTo>
                    <a:pt x="0" y="928"/>
                  </a:lnTo>
                  <a:lnTo>
                    <a:pt x="0" y="1043"/>
                  </a:lnTo>
                  <a:lnTo>
                    <a:pt x="115" y="1043"/>
                  </a:lnTo>
                  <a:lnTo>
                    <a:pt x="115" y="928"/>
                  </a:lnTo>
                  <a:lnTo>
                    <a:pt x="229" y="928"/>
                  </a:lnTo>
                  <a:lnTo>
                    <a:pt x="229" y="813"/>
                  </a:lnTo>
                  <a:lnTo>
                    <a:pt x="343" y="813"/>
                  </a:lnTo>
                  <a:lnTo>
                    <a:pt x="343" y="1043"/>
                  </a:lnTo>
                  <a:lnTo>
                    <a:pt x="345" y="1043"/>
                  </a:lnTo>
                  <a:lnTo>
                    <a:pt x="345" y="1043"/>
                  </a:lnTo>
                  <a:lnTo>
                    <a:pt x="460" y="1043"/>
                  </a:lnTo>
                  <a:lnTo>
                    <a:pt x="460" y="1043"/>
                  </a:lnTo>
                  <a:lnTo>
                    <a:pt x="584" y="1043"/>
                  </a:lnTo>
                  <a:lnTo>
                    <a:pt x="584" y="616"/>
                  </a:lnTo>
                  <a:lnTo>
                    <a:pt x="999" y="616"/>
                  </a:lnTo>
                  <a:lnTo>
                    <a:pt x="999" y="1043"/>
                  </a:lnTo>
                  <a:lnTo>
                    <a:pt x="1240" y="1043"/>
                  </a:lnTo>
                  <a:lnTo>
                    <a:pt x="1240" y="0"/>
                  </a:lnTo>
                  <a:lnTo>
                    <a:pt x="999" y="0"/>
                  </a:lnTo>
                  <a:lnTo>
                    <a:pt x="999" y="4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0" name="Rectangle 26">
              <a:extLst>
                <a:ext uri="{FF2B5EF4-FFF2-40B4-BE49-F238E27FC236}">
                  <a16:creationId xmlns:a16="http://schemas.microsoft.com/office/drawing/2014/main" id="{1C29ED50-176A-4D19-AB9C-1ED7B42C6EFC}"/>
                </a:ext>
              </a:extLst>
            </p:cNvPr>
            <p:cNvSpPr>
              <a:spLocks noChangeArrowheads="1"/>
            </p:cNvSpPr>
            <p:nvPr userDrawn="1"/>
          </p:nvSpPr>
          <p:spPr bwMode="auto">
            <a:xfrm>
              <a:off x="1157" y="2258"/>
              <a:ext cx="115" cy="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1" name="Freeform 27">
              <a:extLst>
                <a:ext uri="{FF2B5EF4-FFF2-40B4-BE49-F238E27FC236}">
                  <a16:creationId xmlns:a16="http://schemas.microsoft.com/office/drawing/2014/main" id="{EE652FCC-B62D-49AC-B25E-CA19BA6D4894}"/>
                </a:ext>
              </a:extLst>
            </p:cNvPr>
            <p:cNvSpPr>
              <a:spLocks noEditPoints="1"/>
            </p:cNvSpPr>
            <p:nvPr userDrawn="1"/>
          </p:nvSpPr>
          <p:spPr bwMode="auto">
            <a:xfrm>
              <a:off x="2134" y="1561"/>
              <a:ext cx="909" cy="1043"/>
            </a:xfrm>
            <a:custGeom>
              <a:avLst/>
              <a:gdLst>
                <a:gd name="T0" fmla="*/ 3867 w 4013"/>
                <a:gd name="T1" fmla="*/ 1403 h 4602"/>
                <a:gd name="T2" fmla="*/ 3432 w 4013"/>
                <a:gd name="T3" fmla="*/ 674 h 4602"/>
                <a:gd name="T4" fmla="*/ 2716 w 4013"/>
                <a:gd name="T5" fmla="*/ 181 h 4602"/>
                <a:gd name="T6" fmla="*/ 1718 w 4013"/>
                <a:gd name="T7" fmla="*/ 0 h 4602"/>
                <a:gd name="T8" fmla="*/ 0 w 4013"/>
                <a:gd name="T9" fmla="*/ 0 h 4602"/>
                <a:gd name="T10" fmla="*/ 0 w 4013"/>
                <a:gd name="T11" fmla="*/ 4602 h 4602"/>
                <a:gd name="T12" fmla="*/ 1718 w 4013"/>
                <a:gd name="T13" fmla="*/ 4602 h 4602"/>
                <a:gd name="T14" fmla="*/ 2661 w 4013"/>
                <a:gd name="T15" fmla="*/ 4437 h 4602"/>
                <a:gd name="T16" fmla="*/ 3387 w 4013"/>
                <a:gd name="T17" fmla="*/ 3970 h 4602"/>
                <a:gd name="T18" fmla="*/ 3851 w 4013"/>
                <a:gd name="T19" fmla="*/ 3244 h 4602"/>
                <a:gd name="T20" fmla="*/ 4013 w 4013"/>
                <a:gd name="T21" fmla="*/ 2294 h 4602"/>
                <a:gd name="T22" fmla="*/ 3867 w 4013"/>
                <a:gd name="T23" fmla="*/ 1403 h 4602"/>
                <a:gd name="T24" fmla="*/ 2849 w 4013"/>
                <a:gd name="T25" fmla="*/ 2842 h 4602"/>
                <a:gd name="T26" fmla="*/ 2616 w 4013"/>
                <a:gd name="T27" fmla="*/ 3276 h 4602"/>
                <a:gd name="T28" fmla="*/ 2237 w 4013"/>
                <a:gd name="T29" fmla="*/ 3565 h 4602"/>
                <a:gd name="T30" fmla="*/ 1718 w 4013"/>
                <a:gd name="T31" fmla="*/ 3669 h 4602"/>
                <a:gd name="T32" fmla="*/ 1063 w 4013"/>
                <a:gd name="T33" fmla="*/ 3669 h 4602"/>
                <a:gd name="T34" fmla="*/ 1063 w 4013"/>
                <a:gd name="T35" fmla="*/ 933 h 4602"/>
                <a:gd name="T36" fmla="*/ 1718 w 4013"/>
                <a:gd name="T37" fmla="*/ 933 h 4602"/>
                <a:gd name="T38" fmla="*/ 2230 w 4013"/>
                <a:gd name="T39" fmla="*/ 1030 h 4602"/>
                <a:gd name="T40" fmla="*/ 2612 w 4013"/>
                <a:gd name="T41" fmla="*/ 1309 h 4602"/>
                <a:gd name="T42" fmla="*/ 2849 w 4013"/>
                <a:gd name="T43" fmla="*/ 1740 h 4602"/>
                <a:gd name="T44" fmla="*/ 2930 w 4013"/>
                <a:gd name="T45" fmla="*/ 2294 h 4602"/>
                <a:gd name="T46" fmla="*/ 2849 w 4013"/>
                <a:gd name="T47" fmla="*/ 2842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13" h="4602">
                  <a:moveTo>
                    <a:pt x="3867" y="1403"/>
                  </a:moveTo>
                  <a:cubicBezTo>
                    <a:pt x="3770" y="1124"/>
                    <a:pt x="3625" y="881"/>
                    <a:pt x="3432" y="674"/>
                  </a:cubicBezTo>
                  <a:cubicBezTo>
                    <a:pt x="3240" y="466"/>
                    <a:pt x="3001" y="302"/>
                    <a:pt x="2716" y="181"/>
                  </a:cubicBezTo>
                  <a:cubicBezTo>
                    <a:pt x="2431" y="60"/>
                    <a:pt x="2098" y="0"/>
                    <a:pt x="1718" y="0"/>
                  </a:cubicBezTo>
                  <a:cubicBezTo>
                    <a:pt x="0" y="0"/>
                    <a:pt x="0" y="0"/>
                    <a:pt x="0" y="0"/>
                  </a:cubicBezTo>
                  <a:cubicBezTo>
                    <a:pt x="0" y="4602"/>
                    <a:pt x="0" y="4602"/>
                    <a:pt x="0" y="4602"/>
                  </a:cubicBezTo>
                  <a:cubicBezTo>
                    <a:pt x="1718" y="4602"/>
                    <a:pt x="1718" y="4602"/>
                    <a:pt x="1718" y="4602"/>
                  </a:cubicBezTo>
                  <a:cubicBezTo>
                    <a:pt x="2064" y="4602"/>
                    <a:pt x="2378" y="4547"/>
                    <a:pt x="2661" y="4437"/>
                  </a:cubicBezTo>
                  <a:cubicBezTo>
                    <a:pt x="2944" y="4327"/>
                    <a:pt x="3186" y="4171"/>
                    <a:pt x="3387" y="3970"/>
                  </a:cubicBezTo>
                  <a:cubicBezTo>
                    <a:pt x="3588" y="3769"/>
                    <a:pt x="3743" y="3527"/>
                    <a:pt x="3851" y="3244"/>
                  </a:cubicBezTo>
                  <a:cubicBezTo>
                    <a:pt x="3959" y="2961"/>
                    <a:pt x="4013" y="2644"/>
                    <a:pt x="4013" y="2294"/>
                  </a:cubicBezTo>
                  <a:cubicBezTo>
                    <a:pt x="4013" y="1979"/>
                    <a:pt x="3964" y="1682"/>
                    <a:pt x="3867" y="1403"/>
                  </a:cubicBezTo>
                  <a:close/>
                  <a:moveTo>
                    <a:pt x="2849" y="2842"/>
                  </a:moveTo>
                  <a:cubicBezTo>
                    <a:pt x="2795" y="3008"/>
                    <a:pt x="2717" y="3153"/>
                    <a:pt x="2616" y="3276"/>
                  </a:cubicBezTo>
                  <a:cubicBezTo>
                    <a:pt x="2514" y="3399"/>
                    <a:pt x="2388" y="3496"/>
                    <a:pt x="2237" y="3565"/>
                  </a:cubicBezTo>
                  <a:cubicBezTo>
                    <a:pt x="2085" y="3634"/>
                    <a:pt x="1912" y="3669"/>
                    <a:pt x="1718" y="3669"/>
                  </a:cubicBezTo>
                  <a:cubicBezTo>
                    <a:pt x="1063" y="3669"/>
                    <a:pt x="1063" y="3669"/>
                    <a:pt x="1063" y="3669"/>
                  </a:cubicBezTo>
                  <a:cubicBezTo>
                    <a:pt x="1063" y="933"/>
                    <a:pt x="1063" y="933"/>
                    <a:pt x="1063" y="933"/>
                  </a:cubicBezTo>
                  <a:cubicBezTo>
                    <a:pt x="1718" y="933"/>
                    <a:pt x="1718" y="933"/>
                    <a:pt x="1718" y="933"/>
                  </a:cubicBezTo>
                  <a:cubicBezTo>
                    <a:pt x="1908" y="933"/>
                    <a:pt x="2079" y="965"/>
                    <a:pt x="2230" y="1030"/>
                  </a:cubicBezTo>
                  <a:cubicBezTo>
                    <a:pt x="2381" y="1095"/>
                    <a:pt x="2509" y="1188"/>
                    <a:pt x="2612" y="1309"/>
                  </a:cubicBezTo>
                  <a:cubicBezTo>
                    <a:pt x="2716" y="1430"/>
                    <a:pt x="2795" y="1574"/>
                    <a:pt x="2849" y="1740"/>
                  </a:cubicBezTo>
                  <a:cubicBezTo>
                    <a:pt x="2903" y="1906"/>
                    <a:pt x="2930" y="2091"/>
                    <a:pt x="2930" y="2294"/>
                  </a:cubicBezTo>
                  <a:cubicBezTo>
                    <a:pt x="2930" y="2493"/>
                    <a:pt x="2903" y="2676"/>
                    <a:pt x="2849" y="28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2" name="Freeform 28">
              <a:extLst>
                <a:ext uri="{FF2B5EF4-FFF2-40B4-BE49-F238E27FC236}">
                  <a16:creationId xmlns:a16="http://schemas.microsoft.com/office/drawing/2014/main" id="{1B48E4AF-DF41-4D27-ACDD-B64D0D99DB41}"/>
                </a:ext>
              </a:extLst>
            </p:cNvPr>
            <p:cNvSpPr>
              <a:spLocks noEditPoints="1"/>
            </p:cNvSpPr>
            <p:nvPr userDrawn="1"/>
          </p:nvSpPr>
          <p:spPr bwMode="auto">
            <a:xfrm>
              <a:off x="3114" y="1561"/>
              <a:ext cx="880" cy="1043"/>
            </a:xfrm>
            <a:custGeom>
              <a:avLst/>
              <a:gdLst>
                <a:gd name="T0" fmla="*/ 2826 w 3883"/>
                <a:gd name="T1" fmla="*/ 2891 h 4602"/>
                <a:gd name="T2" fmla="*/ 3140 w 3883"/>
                <a:gd name="T3" fmla="*/ 2654 h 4602"/>
                <a:gd name="T4" fmla="*/ 3377 w 3883"/>
                <a:gd name="T5" fmla="*/ 2340 h 4602"/>
                <a:gd name="T6" fmla="*/ 3526 w 3883"/>
                <a:gd name="T7" fmla="*/ 1967 h 4602"/>
                <a:gd name="T8" fmla="*/ 3578 w 3883"/>
                <a:gd name="T9" fmla="*/ 1555 h 4602"/>
                <a:gd name="T10" fmla="*/ 3465 w 3883"/>
                <a:gd name="T11" fmla="*/ 991 h 4602"/>
                <a:gd name="T12" fmla="*/ 3150 w 3883"/>
                <a:gd name="T13" fmla="*/ 492 h 4602"/>
                <a:gd name="T14" fmla="*/ 2674 w 3883"/>
                <a:gd name="T15" fmla="*/ 136 h 4602"/>
                <a:gd name="T16" fmla="*/ 2074 w 3883"/>
                <a:gd name="T17" fmla="*/ 0 h 4602"/>
                <a:gd name="T18" fmla="*/ 0 w 3883"/>
                <a:gd name="T19" fmla="*/ 0 h 4602"/>
                <a:gd name="T20" fmla="*/ 0 w 3883"/>
                <a:gd name="T21" fmla="*/ 4602 h 4602"/>
                <a:gd name="T22" fmla="*/ 1063 w 3883"/>
                <a:gd name="T23" fmla="*/ 4602 h 4602"/>
                <a:gd name="T24" fmla="*/ 1063 w 3883"/>
                <a:gd name="T25" fmla="*/ 3118 h 4602"/>
                <a:gd name="T26" fmla="*/ 1757 w 3883"/>
                <a:gd name="T27" fmla="*/ 3118 h 4602"/>
                <a:gd name="T28" fmla="*/ 2683 w 3883"/>
                <a:gd name="T29" fmla="*/ 4602 h 4602"/>
                <a:gd name="T30" fmla="*/ 3883 w 3883"/>
                <a:gd name="T31" fmla="*/ 4602 h 4602"/>
                <a:gd name="T32" fmla="*/ 2826 w 3883"/>
                <a:gd name="T33" fmla="*/ 2891 h 4602"/>
                <a:gd name="T34" fmla="*/ 2359 w 3883"/>
                <a:gd name="T35" fmla="*/ 2012 h 4602"/>
                <a:gd name="T36" fmla="*/ 2035 w 3883"/>
                <a:gd name="T37" fmla="*/ 2191 h 4602"/>
                <a:gd name="T38" fmla="*/ 1063 w 3883"/>
                <a:gd name="T39" fmla="*/ 2191 h 4602"/>
                <a:gd name="T40" fmla="*/ 1063 w 3883"/>
                <a:gd name="T41" fmla="*/ 933 h 4602"/>
                <a:gd name="T42" fmla="*/ 2003 w 3883"/>
                <a:gd name="T43" fmla="*/ 933 h 4602"/>
                <a:gd name="T44" fmla="*/ 2340 w 3883"/>
                <a:gd name="T45" fmla="*/ 1102 h 4602"/>
                <a:gd name="T46" fmla="*/ 2495 w 3883"/>
                <a:gd name="T47" fmla="*/ 1555 h 4602"/>
                <a:gd name="T48" fmla="*/ 2359 w 3883"/>
                <a:gd name="T49" fmla="*/ 2012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3" h="4602">
                  <a:moveTo>
                    <a:pt x="2826" y="2891"/>
                  </a:moveTo>
                  <a:cubicBezTo>
                    <a:pt x="2943" y="2826"/>
                    <a:pt x="3047" y="2747"/>
                    <a:pt x="3140" y="2654"/>
                  </a:cubicBezTo>
                  <a:cubicBezTo>
                    <a:pt x="3233" y="2561"/>
                    <a:pt x="3312" y="2456"/>
                    <a:pt x="3377" y="2340"/>
                  </a:cubicBezTo>
                  <a:cubicBezTo>
                    <a:pt x="3442" y="2223"/>
                    <a:pt x="3491" y="2099"/>
                    <a:pt x="3526" y="1967"/>
                  </a:cubicBezTo>
                  <a:cubicBezTo>
                    <a:pt x="3561" y="1835"/>
                    <a:pt x="3578" y="1698"/>
                    <a:pt x="3578" y="1555"/>
                  </a:cubicBezTo>
                  <a:cubicBezTo>
                    <a:pt x="3578" y="1365"/>
                    <a:pt x="3540" y="1177"/>
                    <a:pt x="3465" y="991"/>
                  </a:cubicBezTo>
                  <a:cubicBezTo>
                    <a:pt x="3389" y="806"/>
                    <a:pt x="3284" y="639"/>
                    <a:pt x="3150" y="492"/>
                  </a:cubicBezTo>
                  <a:cubicBezTo>
                    <a:pt x="3016" y="345"/>
                    <a:pt x="2857" y="226"/>
                    <a:pt x="2674" y="136"/>
                  </a:cubicBezTo>
                  <a:cubicBezTo>
                    <a:pt x="2490" y="45"/>
                    <a:pt x="2290" y="0"/>
                    <a:pt x="2074" y="0"/>
                  </a:cubicBezTo>
                  <a:cubicBezTo>
                    <a:pt x="0" y="0"/>
                    <a:pt x="0" y="0"/>
                    <a:pt x="0" y="0"/>
                  </a:cubicBezTo>
                  <a:cubicBezTo>
                    <a:pt x="0" y="4602"/>
                    <a:pt x="0" y="4602"/>
                    <a:pt x="0" y="4602"/>
                  </a:cubicBezTo>
                  <a:cubicBezTo>
                    <a:pt x="1063" y="4602"/>
                    <a:pt x="1063" y="4602"/>
                    <a:pt x="1063" y="4602"/>
                  </a:cubicBezTo>
                  <a:cubicBezTo>
                    <a:pt x="1063" y="3118"/>
                    <a:pt x="1063" y="3118"/>
                    <a:pt x="1063" y="3118"/>
                  </a:cubicBezTo>
                  <a:cubicBezTo>
                    <a:pt x="1757" y="3118"/>
                    <a:pt x="1757" y="3118"/>
                    <a:pt x="1757" y="3118"/>
                  </a:cubicBezTo>
                  <a:cubicBezTo>
                    <a:pt x="2683" y="4602"/>
                    <a:pt x="2683" y="4602"/>
                    <a:pt x="2683" y="4602"/>
                  </a:cubicBezTo>
                  <a:cubicBezTo>
                    <a:pt x="3883" y="4602"/>
                    <a:pt x="3883" y="4602"/>
                    <a:pt x="3883" y="4602"/>
                  </a:cubicBezTo>
                  <a:lnTo>
                    <a:pt x="2826" y="2891"/>
                  </a:lnTo>
                  <a:close/>
                  <a:moveTo>
                    <a:pt x="2359" y="2012"/>
                  </a:moveTo>
                  <a:cubicBezTo>
                    <a:pt x="2269" y="2131"/>
                    <a:pt x="2161" y="2191"/>
                    <a:pt x="2035" y="2191"/>
                  </a:cubicBezTo>
                  <a:cubicBezTo>
                    <a:pt x="1063" y="2191"/>
                    <a:pt x="1063" y="2191"/>
                    <a:pt x="1063" y="2191"/>
                  </a:cubicBezTo>
                  <a:cubicBezTo>
                    <a:pt x="1063" y="933"/>
                    <a:pt x="1063" y="933"/>
                    <a:pt x="1063" y="933"/>
                  </a:cubicBezTo>
                  <a:cubicBezTo>
                    <a:pt x="2003" y="933"/>
                    <a:pt x="2003" y="933"/>
                    <a:pt x="2003" y="933"/>
                  </a:cubicBezTo>
                  <a:cubicBezTo>
                    <a:pt x="2124" y="933"/>
                    <a:pt x="2236" y="989"/>
                    <a:pt x="2340" y="1102"/>
                  </a:cubicBezTo>
                  <a:cubicBezTo>
                    <a:pt x="2444" y="1214"/>
                    <a:pt x="2495" y="1365"/>
                    <a:pt x="2495" y="1555"/>
                  </a:cubicBezTo>
                  <a:cubicBezTo>
                    <a:pt x="2495" y="1741"/>
                    <a:pt x="2450" y="1894"/>
                    <a:pt x="2359" y="20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3" name="Freeform 29">
              <a:extLst>
                <a:ext uri="{FF2B5EF4-FFF2-40B4-BE49-F238E27FC236}">
                  <a16:creationId xmlns:a16="http://schemas.microsoft.com/office/drawing/2014/main" id="{490BBF36-C97E-4CF6-B9CC-6E466F26A122}"/>
                </a:ext>
              </a:extLst>
            </p:cNvPr>
            <p:cNvSpPr>
              <a:spLocks/>
            </p:cNvSpPr>
            <p:nvPr userDrawn="1"/>
          </p:nvSpPr>
          <p:spPr bwMode="auto">
            <a:xfrm>
              <a:off x="4002" y="1561"/>
              <a:ext cx="870" cy="1051"/>
            </a:xfrm>
            <a:custGeom>
              <a:avLst/>
              <a:gdLst>
                <a:gd name="T0" fmla="*/ 3508 w 3838"/>
                <a:gd name="T1" fmla="*/ 0 h 4634"/>
                <a:gd name="T2" fmla="*/ 3838 w 3838"/>
                <a:gd name="T3" fmla="*/ 0 h 4634"/>
                <a:gd name="T4" fmla="*/ 3838 w 3838"/>
                <a:gd name="T5" fmla="*/ 2314 h 4634"/>
                <a:gd name="T6" fmla="*/ 3738 w 3838"/>
                <a:gd name="T7" fmla="*/ 3195 h 4634"/>
                <a:gd name="T8" fmla="*/ 3410 w 3838"/>
                <a:gd name="T9" fmla="*/ 3938 h 4634"/>
                <a:gd name="T10" fmla="*/ 2817 w 3838"/>
                <a:gd name="T11" fmla="*/ 4446 h 4634"/>
                <a:gd name="T12" fmla="*/ 1919 w 3838"/>
                <a:gd name="T13" fmla="*/ 4634 h 4634"/>
                <a:gd name="T14" fmla="*/ 1005 w 3838"/>
                <a:gd name="T15" fmla="*/ 4437 h 4634"/>
                <a:gd name="T16" fmla="*/ 412 w 3838"/>
                <a:gd name="T17" fmla="*/ 3912 h 4634"/>
                <a:gd name="T18" fmla="*/ 94 w 3838"/>
                <a:gd name="T19" fmla="*/ 3169 h 4634"/>
                <a:gd name="T20" fmla="*/ 0 w 3838"/>
                <a:gd name="T21" fmla="*/ 2314 h 4634"/>
                <a:gd name="T22" fmla="*/ 0 w 3838"/>
                <a:gd name="T23" fmla="*/ 0 h 4634"/>
                <a:gd name="T24" fmla="*/ 331 w 3838"/>
                <a:gd name="T25" fmla="*/ 0 h 4634"/>
                <a:gd name="T26" fmla="*/ 331 w 3838"/>
                <a:gd name="T27" fmla="*/ 2314 h 4634"/>
                <a:gd name="T28" fmla="*/ 406 w 3838"/>
                <a:gd name="T29" fmla="*/ 3059 h 4634"/>
                <a:gd name="T30" fmla="*/ 662 w 3838"/>
                <a:gd name="T31" fmla="*/ 3704 h 4634"/>
                <a:gd name="T32" fmla="*/ 1148 w 3838"/>
                <a:gd name="T33" fmla="*/ 4158 h 4634"/>
                <a:gd name="T34" fmla="*/ 1913 w 3838"/>
                <a:gd name="T35" fmla="*/ 4330 h 4634"/>
                <a:gd name="T36" fmla="*/ 2687 w 3838"/>
                <a:gd name="T37" fmla="*/ 4155 h 4634"/>
                <a:gd name="T38" fmla="*/ 3177 w 3838"/>
                <a:gd name="T39" fmla="*/ 3694 h 4634"/>
                <a:gd name="T40" fmla="*/ 3433 w 3838"/>
                <a:gd name="T41" fmla="*/ 3046 h 4634"/>
                <a:gd name="T42" fmla="*/ 3508 w 3838"/>
                <a:gd name="T43" fmla="*/ 2314 h 4634"/>
                <a:gd name="T44" fmla="*/ 3508 w 3838"/>
                <a:gd name="T45" fmla="*/ 0 h 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38" h="4634">
                  <a:moveTo>
                    <a:pt x="3508" y="0"/>
                  </a:moveTo>
                  <a:cubicBezTo>
                    <a:pt x="3838" y="0"/>
                    <a:pt x="3838" y="0"/>
                    <a:pt x="3838" y="0"/>
                  </a:cubicBezTo>
                  <a:cubicBezTo>
                    <a:pt x="3838" y="2314"/>
                    <a:pt x="3838" y="2314"/>
                    <a:pt x="3838" y="2314"/>
                  </a:cubicBezTo>
                  <a:cubicBezTo>
                    <a:pt x="3838" y="2621"/>
                    <a:pt x="3805" y="2914"/>
                    <a:pt x="3738" y="3195"/>
                  </a:cubicBezTo>
                  <a:cubicBezTo>
                    <a:pt x="3670" y="3476"/>
                    <a:pt x="3561" y="3724"/>
                    <a:pt x="3410" y="3938"/>
                  </a:cubicBezTo>
                  <a:cubicBezTo>
                    <a:pt x="3259" y="4152"/>
                    <a:pt x="3061" y="4321"/>
                    <a:pt x="2817" y="4446"/>
                  </a:cubicBezTo>
                  <a:cubicBezTo>
                    <a:pt x="2573" y="4572"/>
                    <a:pt x="2274" y="4634"/>
                    <a:pt x="1919" y="4634"/>
                  </a:cubicBezTo>
                  <a:cubicBezTo>
                    <a:pt x="1556" y="4634"/>
                    <a:pt x="1252" y="4569"/>
                    <a:pt x="1005" y="4437"/>
                  </a:cubicBezTo>
                  <a:cubicBezTo>
                    <a:pt x="759" y="4305"/>
                    <a:pt x="561" y="4130"/>
                    <a:pt x="412" y="3912"/>
                  </a:cubicBezTo>
                  <a:cubicBezTo>
                    <a:pt x="263" y="3693"/>
                    <a:pt x="157" y="3446"/>
                    <a:pt x="94" y="3169"/>
                  </a:cubicBezTo>
                  <a:cubicBezTo>
                    <a:pt x="32" y="2893"/>
                    <a:pt x="0" y="2608"/>
                    <a:pt x="0" y="2314"/>
                  </a:cubicBezTo>
                  <a:cubicBezTo>
                    <a:pt x="0" y="0"/>
                    <a:pt x="0" y="0"/>
                    <a:pt x="0" y="0"/>
                  </a:cubicBezTo>
                  <a:cubicBezTo>
                    <a:pt x="331" y="0"/>
                    <a:pt x="331" y="0"/>
                    <a:pt x="331" y="0"/>
                  </a:cubicBezTo>
                  <a:cubicBezTo>
                    <a:pt x="331" y="2314"/>
                    <a:pt x="331" y="2314"/>
                    <a:pt x="331" y="2314"/>
                  </a:cubicBezTo>
                  <a:cubicBezTo>
                    <a:pt x="331" y="2569"/>
                    <a:pt x="356" y="2817"/>
                    <a:pt x="406" y="3059"/>
                  </a:cubicBezTo>
                  <a:cubicBezTo>
                    <a:pt x="455" y="3301"/>
                    <a:pt x="541" y="3516"/>
                    <a:pt x="662" y="3704"/>
                  </a:cubicBezTo>
                  <a:cubicBezTo>
                    <a:pt x="783" y="3892"/>
                    <a:pt x="945" y="4043"/>
                    <a:pt x="1148" y="4158"/>
                  </a:cubicBezTo>
                  <a:cubicBezTo>
                    <a:pt x="1351" y="4272"/>
                    <a:pt x="1606" y="4330"/>
                    <a:pt x="1913" y="4330"/>
                  </a:cubicBezTo>
                  <a:cubicBezTo>
                    <a:pt x="2224" y="4330"/>
                    <a:pt x="2482" y="4271"/>
                    <a:pt x="2687" y="4155"/>
                  </a:cubicBezTo>
                  <a:cubicBezTo>
                    <a:pt x="2893" y="4038"/>
                    <a:pt x="3056" y="3885"/>
                    <a:pt x="3177" y="3694"/>
                  </a:cubicBezTo>
                  <a:cubicBezTo>
                    <a:pt x="3298" y="3504"/>
                    <a:pt x="3383" y="3288"/>
                    <a:pt x="3433" y="3046"/>
                  </a:cubicBezTo>
                  <a:cubicBezTo>
                    <a:pt x="3483" y="2804"/>
                    <a:pt x="3508" y="2560"/>
                    <a:pt x="3508" y="2314"/>
                  </a:cubicBezTo>
                  <a:lnTo>
                    <a:pt x="35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4" name="Freeform 30">
              <a:extLst>
                <a:ext uri="{FF2B5EF4-FFF2-40B4-BE49-F238E27FC236}">
                  <a16:creationId xmlns:a16="http://schemas.microsoft.com/office/drawing/2014/main" id="{E75C5016-2715-497C-9CB5-3764F3BCA536}"/>
                </a:ext>
              </a:extLst>
            </p:cNvPr>
            <p:cNvSpPr>
              <a:spLocks/>
            </p:cNvSpPr>
            <p:nvPr userDrawn="1"/>
          </p:nvSpPr>
          <p:spPr bwMode="auto">
            <a:xfrm>
              <a:off x="4969" y="1561"/>
              <a:ext cx="791" cy="1043"/>
            </a:xfrm>
            <a:custGeom>
              <a:avLst/>
              <a:gdLst>
                <a:gd name="T0" fmla="*/ 791 w 791"/>
                <a:gd name="T1" fmla="*/ 1043 h 1043"/>
                <a:gd name="T2" fmla="*/ 706 w 791"/>
                <a:gd name="T3" fmla="*/ 1043 h 1043"/>
                <a:gd name="T4" fmla="*/ 287 w 791"/>
                <a:gd name="T5" fmla="*/ 503 h 1043"/>
                <a:gd name="T6" fmla="*/ 74 w 791"/>
                <a:gd name="T7" fmla="*/ 722 h 1043"/>
                <a:gd name="T8" fmla="*/ 74 w 791"/>
                <a:gd name="T9" fmla="*/ 1043 h 1043"/>
                <a:gd name="T10" fmla="*/ 0 w 791"/>
                <a:gd name="T11" fmla="*/ 1043 h 1043"/>
                <a:gd name="T12" fmla="*/ 0 w 791"/>
                <a:gd name="T13" fmla="*/ 2 h 1043"/>
                <a:gd name="T14" fmla="*/ 74 w 791"/>
                <a:gd name="T15" fmla="*/ 2 h 1043"/>
                <a:gd name="T16" fmla="*/ 74 w 791"/>
                <a:gd name="T17" fmla="*/ 634 h 1043"/>
                <a:gd name="T18" fmla="*/ 682 w 791"/>
                <a:gd name="T19" fmla="*/ 0 h 1043"/>
                <a:gd name="T20" fmla="*/ 769 w 791"/>
                <a:gd name="T21" fmla="*/ 0 h 1043"/>
                <a:gd name="T22" fmla="*/ 336 w 791"/>
                <a:gd name="T23" fmla="*/ 457 h 1043"/>
                <a:gd name="T24" fmla="*/ 791 w 791"/>
                <a:gd name="T25" fmla="*/ 1043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1" h="1043">
                  <a:moveTo>
                    <a:pt x="791" y="1043"/>
                  </a:moveTo>
                  <a:lnTo>
                    <a:pt x="706" y="1043"/>
                  </a:lnTo>
                  <a:lnTo>
                    <a:pt x="287" y="503"/>
                  </a:lnTo>
                  <a:lnTo>
                    <a:pt x="74" y="722"/>
                  </a:lnTo>
                  <a:lnTo>
                    <a:pt x="74" y="1043"/>
                  </a:lnTo>
                  <a:lnTo>
                    <a:pt x="0" y="1043"/>
                  </a:lnTo>
                  <a:lnTo>
                    <a:pt x="0" y="2"/>
                  </a:lnTo>
                  <a:lnTo>
                    <a:pt x="74" y="2"/>
                  </a:lnTo>
                  <a:lnTo>
                    <a:pt x="74" y="634"/>
                  </a:lnTo>
                  <a:lnTo>
                    <a:pt x="682" y="0"/>
                  </a:lnTo>
                  <a:lnTo>
                    <a:pt x="769" y="0"/>
                  </a:lnTo>
                  <a:lnTo>
                    <a:pt x="336" y="457"/>
                  </a:lnTo>
                  <a:lnTo>
                    <a:pt x="791" y="1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5" name="Rectangle 31">
              <a:extLst>
                <a:ext uri="{FF2B5EF4-FFF2-40B4-BE49-F238E27FC236}">
                  <a16:creationId xmlns:a16="http://schemas.microsoft.com/office/drawing/2014/main" id="{129F00E0-4B2A-4039-B8F9-8F1602B9E312}"/>
                </a:ext>
              </a:extLst>
            </p:cNvPr>
            <p:cNvSpPr>
              <a:spLocks noChangeArrowheads="1"/>
            </p:cNvSpPr>
            <p:nvPr userDrawn="1"/>
          </p:nvSpPr>
          <p:spPr bwMode="auto">
            <a:xfrm>
              <a:off x="926" y="1565"/>
              <a:ext cx="115"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6" name="Rectangle 32">
              <a:extLst>
                <a:ext uri="{FF2B5EF4-FFF2-40B4-BE49-F238E27FC236}">
                  <a16:creationId xmlns:a16="http://schemas.microsoft.com/office/drawing/2014/main" id="{E1966AA1-3ADA-4371-BCF8-E7C4C0E29BCE}"/>
                </a:ext>
              </a:extLst>
            </p:cNvPr>
            <p:cNvSpPr>
              <a:spLocks noChangeArrowheads="1"/>
            </p:cNvSpPr>
            <p:nvPr userDrawn="1"/>
          </p:nvSpPr>
          <p:spPr bwMode="auto">
            <a:xfrm>
              <a:off x="349" y="1334"/>
              <a:ext cx="115"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7" name="Freeform 33">
              <a:extLst>
                <a:ext uri="{FF2B5EF4-FFF2-40B4-BE49-F238E27FC236}">
                  <a16:creationId xmlns:a16="http://schemas.microsoft.com/office/drawing/2014/main" id="{86E599FC-22A1-479C-9CAC-5B92F2F67256}"/>
                </a:ext>
              </a:extLst>
            </p:cNvPr>
            <p:cNvSpPr>
              <a:spLocks/>
            </p:cNvSpPr>
            <p:nvPr userDrawn="1"/>
          </p:nvSpPr>
          <p:spPr bwMode="auto">
            <a:xfrm>
              <a:off x="582" y="1680"/>
              <a:ext cx="344" cy="347"/>
            </a:xfrm>
            <a:custGeom>
              <a:avLst/>
              <a:gdLst>
                <a:gd name="T0" fmla="*/ 344 w 344"/>
                <a:gd name="T1" fmla="*/ 116 h 347"/>
                <a:gd name="T2" fmla="*/ 344 w 344"/>
                <a:gd name="T3" fmla="*/ 232 h 347"/>
                <a:gd name="T4" fmla="*/ 231 w 344"/>
                <a:gd name="T5" fmla="*/ 232 h 347"/>
                <a:gd name="T6" fmla="*/ 231 w 344"/>
                <a:gd name="T7" fmla="*/ 347 h 347"/>
                <a:gd name="T8" fmla="*/ 115 w 344"/>
                <a:gd name="T9" fmla="*/ 347 h 347"/>
                <a:gd name="T10" fmla="*/ 115 w 344"/>
                <a:gd name="T11" fmla="*/ 232 h 347"/>
                <a:gd name="T12" fmla="*/ 0 w 344"/>
                <a:gd name="T13" fmla="*/ 232 h 347"/>
                <a:gd name="T14" fmla="*/ 0 w 344"/>
                <a:gd name="T15" fmla="*/ 116 h 347"/>
                <a:gd name="T16" fmla="*/ 115 w 344"/>
                <a:gd name="T17" fmla="*/ 116 h 347"/>
                <a:gd name="T18" fmla="*/ 115 w 344"/>
                <a:gd name="T19" fmla="*/ 0 h 347"/>
                <a:gd name="T20" fmla="*/ 231 w 344"/>
                <a:gd name="T21" fmla="*/ 0 h 347"/>
                <a:gd name="T22" fmla="*/ 231 w 344"/>
                <a:gd name="T23" fmla="*/ 116 h 347"/>
                <a:gd name="T24" fmla="*/ 344 w 344"/>
                <a:gd name="T25" fmla="*/ 1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347">
                  <a:moveTo>
                    <a:pt x="344" y="116"/>
                  </a:moveTo>
                  <a:lnTo>
                    <a:pt x="344" y="232"/>
                  </a:lnTo>
                  <a:lnTo>
                    <a:pt x="231" y="232"/>
                  </a:lnTo>
                  <a:lnTo>
                    <a:pt x="231" y="347"/>
                  </a:lnTo>
                  <a:lnTo>
                    <a:pt x="115" y="347"/>
                  </a:lnTo>
                  <a:lnTo>
                    <a:pt x="115" y="232"/>
                  </a:lnTo>
                  <a:lnTo>
                    <a:pt x="0" y="232"/>
                  </a:lnTo>
                  <a:lnTo>
                    <a:pt x="0" y="116"/>
                  </a:lnTo>
                  <a:lnTo>
                    <a:pt x="115" y="116"/>
                  </a:lnTo>
                  <a:lnTo>
                    <a:pt x="115" y="0"/>
                  </a:lnTo>
                  <a:lnTo>
                    <a:pt x="231" y="0"/>
                  </a:lnTo>
                  <a:lnTo>
                    <a:pt x="231" y="116"/>
                  </a:lnTo>
                  <a:lnTo>
                    <a:pt x="344"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8" name="Freeform 34">
              <a:extLst>
                <a:ext uri="{FF2B5EF4-FFF2-40B4-BE49-F238E27FC236}">
                  <a16:creationId xmlns:a16="http://schemas.microsoft.com/office/drawing/2014/main" id="{312B896E-EDAF-4BD5-96DC-AE2196C335CC}"/>
                </a:ext>
              </a:extLst>
            </p:cNvPr>
            <p:cNvSpPr>
              <a:spLocks/>
            </p:cNvSpPr>
            <p:nvPr userDrawn="1"/>
          </p:nvSpPr>
          <p:spPr bwMode="auto">
            <a:xfrm>
              <a:off x="582" y="2027"/>
              <a:ext cx="231" cy="347"/>
            </a:xfrm>
            <a:custGeom>
              <a:avLst/>
              <a:gdLst>
                <a:gd name="T0" fmla="*/ 0 w 231"/>
                <a:gd name="T1" fmla="*/ 0 h 347"/>
                <a:gd name="T2" fmla="*/ 115 w 231"/>
                <a:gd name="T3" fmla="*/ 0 h 347"/>
                <a:gd name="T4" fmla="*/ 115 w 231"/>
                <a:gd name="T5" fmla="*/ 116 h 347"/>
                <a:gd name="T6" fmla="*/ 231 w 231"/>
                <a:gd name="T7" fmla="*/ 116 h 347"/>
                <a:gd name="T8" fmla="*/ 231 w 231"/>
                <a:gd name="T9" fmla="*/ 231 h 347"/>
                <a:gd name="T10" fmla="*/ 231 w 231"/>
                <a:gd name="T11" fmla="*/ 347 h 347"/>
                <a:gd name="T12" fmla="*/ 115 w 231"/>
                <a:gd name="T13" fmla="*/ 347 h 347"/>
                <a:gd name="T14" fmla="*/ 115 w 231"/>
                <a:gd name="T15" fmla="*/ 231 h 347"/>
                <a:gd name="T16" fmla="*/ 0 w 231"/>
                <a:gd name="T17" fmla="*/ 231 h 347"/>
                <a:gd name="T18" fmla="*/ 0 w 231"/>
                <a:gd name="T19" fmla="*/ 116 h 347"/>
                <a:gd name="T20" fmla="*/ 0 w 231"/>
                <a:gd name="T2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347">
                  <a:moveTo>
                    <a:pt x="0" y="0"/>
                  </a:moveTo>
                  <a:lnTo>
                    <a:pt x="115" y="0"/>
                  </a:lnTo>
                  <a:lnTo>
                    <a:pt x="115" y="116"/>
                  </a:lnTo>
                  <a:lnTo>
                    <a:pt x="231" y="116"/>
                  </a:lnTo>
                  <a:lnTo>
                    <a:pt x="231" y="231"/>
                  </a:lnTo>
                  <a:lnTo>
                    <a:pt x="231" y="347"/>
                  </a:lnTo>
                  <a:lnTo>
                    <a:pt x="115" y="347"/>
                  </a:lnTo>
                  <a:lnTo>
                    <a:pt x="115" y="231"/>
                  </a:lnTo>
                  <a:lnTo>
                    <a:pt x="0" y="231"/>
                  </a:lnTo>
                  <a:lnTo>
                    <a:pt x="0" y="1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9" name="Rectangle 35">
              <a:extLst>
                <a:ext uri="{FF2B5EF4-FFF2-40B4-BE49-F238E27FC236}">
                  <a16:creationId xmlns:a16="http://schemas.microsoft.com/office/drawing/2014/main" id="{C4FDCC94-CE23-4E66-B312-9963BB3600CB}"/>
                </a:ext>
              </a:extLst>
            </p:cNvPr>
            <p:cNvSpPr>
              <a:spLocks noChangeArrowheads="1"/>
            </p:cNvSpPr>
            <p:nvPr userDrawn="1"/>
          </p:nvSpPr>
          <p:spPr bwMode="auto">
            <a:xfrm>
              <a:off x="0" y="1218"/>
              <a:ext cx="116" cy="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0" name="Rectangle 36">
              <a:extLst>
                <a:ext uri="{FF2B5EF4-FFF2-40B4-BE49-F238E27FC236}">
                  <a16:creationId xmlns:a16="http://schemas.microsoft.com/office/drawing/2014/main" id="{42B8A297-3634-4CBD-9FE7-1A9BF4DC2FEB}"/>
                </a:ext>
              </a:extLst>
            </p:cNvPr>
            <p:cNvSpPr>
              <a:spLocks noChangeArrowheads="1"/>
            </p:cNvSpPr>
            <p:nvPr userDrawn="1"/>
          </p:nvSpPr>
          <p:spPr bwMode="auto">
            <a:xfrm>
              <a:off x="466" y="1912"/>
              <a:ext cx="116"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1" name="Rectangle 37">
              <a:extLst>
                <a:ext uri="{FF2B5EF4-FFF2-40B4-BE49-F238E27FC236}">
                  <a16:creationId xmlns:a16="http://schemas.microsoft.com/office/drawing/2014/main" id="{670791AC-D67D-4E68-B226-84E33CE7BD44}"/>
                </a:ext>
              </a:extLst>
            </p:cNvPr>
            <p:cNvSpPr>
              <a:spLocks noChangeArrowheads="1"/>
            </p:cNvSpPr>
            <p:nvPr userDrawn="1"/>
          </p:nvSpPr>
          <p:spPr bwMode="auto">
            <a:xfrm>
              <a:off x="466" y="2258"/>
              <a:ext cx="116" cy="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2" name="Rectangle 38">
              <a:extLst>
                <a:ext uri="{FF2B5EF4-FFF2-40B4-BE49-F238E27FC236}">
                  <a16:creationId xmlns:a16="http://schemas.microsoft.com/office/drawing/2014/main" id="{CCAA2563-A342-4311-9DEB-56A6879800E8}"/>
                </a:ext>
              </a:extLst>
            </p:cNvPr>
            <p:cNvSpPr>
              <a:spLocks noChangeArrowheads="1"/>
            </p:cNvSpPr>
            <p:nvPr userDrawn="1"/>
          </p:nvSpPr>
          <p:spPr bwMode="auto">
            <a:xfrm>
              <a:off x="351" y="1680"/>
              <a:ext cx="115" cy="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3" name="Rectangle 39">
              <a:extLst>
                <a:ext uri="{FF2B5EF4-FFF2-40B4-BE49-F238E27FC236}">
                  <a16:creationId xmlns:a16="http://schemas.microsoft.com/office/drawing/2014/main" id="{21CDCF69-D752-4B43-9067-A637231173E9}"/>
                </a:ext>
              </a:extLst>
            </p:cNvPr>
            <p:cNvSpPr>
              <a:spLocks noChangeArrowheads="1"/>
            </p:cNvSpPr>
            <p:nvPr userDrawn="1"/>
          </p:nvSpPr>
          <p:spPr bwMode="auto">
            <a:xfrm>
              <a:off x="235" y="2027"/>
              <a:ext cx="116" cy="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Rectangle 40">
              <a:extLst>
                <a:ext uri="{FF2B5EF4-FFF2-40B4-BE49-F238E27FC236}">
                  <a16:creationId xmlns:a16="http://schemas.microsoft.com/office/drawing/2014/main" id="{DB2D59AB-8422-49CE-98D1-8688D75975B3}"/>
                </a:ext>
              </a:extLst>
            </p:cNvPr>
            <p:cNvSpPr>
              <a:spLocks noChangeArrowheads="1"/>
            </p:cNvSpPr>
            <p:nvPr userDrawn="1"/>
          </p:nvSpPr>
          <p:spPr bwMode="auto">
            <a:xfrm>
              <a:off x="116" y="1449"/>
              <a:ext cx="115" cy="1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Freeform 41">
              <a:extLst>
                <a:ext uri="{FF2B5EF4-FFF2-40B4-BE49-F238E27FC236}">
                  <a16:creationId xmlns:a16="http://schemas.microsoft.com/office/drawing/2014/main" id="{7B7BDE88-42EE-4358-BC09-81E6166277FC}"/>
                </a:ext>
              </a:extLst>
            </p:cNvPr>
            <p:cNvSpPr>
              <a:spLocks/>
            </p:cNvSpPr>
            <p:nvPr userDrawn="1"/>
          </p:nvSpPr>
          <p:spPr bwMode="auto">
            <a:xfrm>
              <a:off x="466" y="1449"/>
              <a:ext cx="231" cy="231"/>
            </a:xfrm>
            <a:custGeom>
              <a:avLst/>
              <a:gdLst>
                <a:gd name="T0" fmla="*/ 231 w 231"/>
                <a:gd name="T1" fmla="*/ 231 h 231"/>
                <a:gd name="T2" fmla="*/ 0 w 231"/>
                <a:gd name="T3" fmla="*/ 231 h 231"/>
                <a:gd name="T4" fmla="*/ 0 w 231"/>
                <a:gd name="T5" fmla="*/ 116 h 231"/>
                <a:gd name="T6" fmla="*/ 116 w 231"/>
                <a:gd name="T7" fmla="*/ 116 h 231"/>
                <a:gd name="T8" fmla="*/ 116 w 231"/>
                <a:gd name="T9" fmla="*/ 0 h 231"/>
                <a:gd name="T10" fmla="*/ 231 w 231"/>
                <a:gd name="T11" fmla="*/ 0 h 231"/>
                <a:gd name="T12" fmla="*/ 231 w 231"/>
                <a:gd name="T13" fmla="*/ 231 h 231"/>
              </a:gdLst>
              <a:ahLst/>
              <a:cxnLst>
                <a:cxn ang="0">
                  <a:pos x="T0" y="T1"/>
                </a:cxn>
                <a:cxn ang="0">
                  <a:pos x="T2" y="T3"/>
                </a:cxn>
                <a:cxn ang="0">
                  <a:pos x="T4" y="T5"/>
                </a:cxn>
                <a:cxn ang="0">
                  <a:pos x="T6" y="T7"/>
                </a:cxn>
                <a:cxn ang="0">
                  <a:pos x="T8" y="T9"/>
                </a:cxn>
                <a:cxn ang="0">
                  <a:pos x="T10" y="T11"/>
                </a:cxn>
                <a:cxn ang="0">
                  <a:pos x="T12" y="T13"/>
                </a:cxn>
              </a:cxnLst>
              <a:rect l="0" t="0" r="r" b="b"/>
              <a:pathLst>
                <a:path w="231" h="231">
                  <a:moveTo>
                    <a:pt x="231" y="231"/>
                  </a:moveTo>
                  <a:lnTo>
                    <a:pt x="0" y="231"/>
                  </a:lnTo>
                  <a:lnTo>
                    <a:pt x="0" y="116"/>
                  </a:lnTo>
                  <a:lnTo>
                    <a:pt x="116" y="116"/>
                  </a:lnTo>
                  <a:lnTo>
                    <a:pt x="116" y="0"/>
                  </a:lnTo>
                  <a:lnTo>
                    <a:pt x="231" y="0"/>
                  </a:lnTo>
                  <a:lnTo>
                    <a:pt x="231"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86" name="Picture 85">
            <a:extLst>
              <a:ext uri="{FF2B5EF4-FFF2-40B4-BE49-F238E27FC236}">
                <a16:creationId xmlns:a16="http://schemas.microsoft.com/office/drawing/2014/main" id="{EC6890C3-D60B-479C-BF29-F1C85172A171}"/>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9018619" y="1088566"/>
            <a:ext cx="2651644" cy="560041"/>
          </a:xfrm>
          <a:prstGeom prst="rect">
            <a:avLst/>
          </a:prstGeom>
        </p:spPr>
      </p:pic>
      <p:grpSp>
        <p:nvGrpSpPr>
          <p:cNvPr id="88" name="Group 87">
            <a:extLst>
              <a:ext uri="{FF2B5EF4-FFF2-40B4-BE49-F238E27FC236}">
                <a16:creationId xmlns:a16="http://schemas.microsoft.com/office/drawing/2014/main" id="{592B3B7B-1BEF-455C-B2CF-93A0DDF7443C}"/>
              </a:ext>
            </a:extLst>
          </p:cNvPr>
          <p:cNvGrpSpPr/>
          <p:nvPr userDrawn="1"/>
        </p:nvGrpSpPr>
        <p:grpSpPr>
          <a:xfrm>
            <a:off x="5511211" y="6452293"/>
            <a:ext cx="5352206" cy="313558"/>
            <a:chOff x="1569887" y="3819000"/>
            <a:chExt cx="6318060" cy="370142"/>
          </a:xfrm>
        </p:grpSpPr>
        <p:pic>
          <p:nvPicPr>
            <p:cNvPr id="89" name="Picture 8" descr="Image result for Leeds Teaching Hospitals">
              <a:extLst>
                <a:ext uri="{FF2B5EF4-FFF2-40B4-BE49-F238E27FC236}">
                  <a16:creationId xmlns:a16="http://schemas.microsoft.com/office/drawing/2014/main" id="{79946E9D-781B-494E-B4D5-073F111E2DA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182155" y="3836307"/>
              <a:ext cx="671056" cy="33552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Image result for UCLPartners">
              <a:extLst>
                <a:ext uri="{FF2B5EF4-FFF2-40B4-BE49-F238E27FC236}">
                  <a16:creationId xmlns:a16="http://schemas.microsoft.com/office/drawing/2014/main" id="{CD114A65-3CB3-478A-BE3F-B3E5C98D71EF}"/>
                </a:ext>
              </a:extLst>
            </p:cNvPr>
            <p:cNvPicPr>
              <a:picLocks noChangeAspect="1" noChangeArrowheads="1"/>
            </p:cNvPicPr>
            <p:nvPr/>
          </p:nvPicPr>
          <p:blipFill rotWithShape="1">
            <a:blip r:embed="rId14" cstate="hqprint">
              <a:extLst>
                <a:ext uri="{28A0092B-C50C-407E-A947-70E740481C1C}">
                  <a14:useLocalDpi xmlns:a14="http://schemas.microsoft.com/office/drawing/2010/main" val="0"/>
                </a:ext>
              </a:extLst>
            </a:blip>
            <a:srcRect l="4480" t="23864" r="6877" b="30347"/>
            <a:stretch/>
          </p:blipFill>
          <p:spPr bwMode="auto">
            <a:xfrm>
              <a:off x="1569887" y="3882451"/>
              <a:ext cx="941783" cy="24324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Image result for genomics england">
              <a:extLst>
                <a:ext uri="{FF2B5EF4-FFF2-40B4-BE49-F238E27FC236}">
                  <a16:creationId xmlns:a16="http://schemas.microsoft.com/office/drawing/2014/main" id="{EE0064AE-47A8-4114-A40B-D472F4134F80}"/>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167338" y="3819000"/>
              <a:ext cx="715251" cy="37014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Image result for university of leeds">
              <a:extLst>
                <a:ext uri="{FF2B5EF4-FFF2-40B4-BE49-F238E27FC236}">
                  <a16:creationId xmlns:a16="http://schemas.microsoft.com/office/drawing/2014/main" id="{85CD6805-EA92-4863-9452-450884AC75E4}"/>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6152777" y="3894061"/>
              <a:ext cx="811211" cy="2200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descr="Image result for Queens University, Belfast">
              <a:extLst>
                <a:ext uri="{FF2B5EF4-FFF2-40B4-BE49-F238E27FC236}">
                  <a16:creationId xmlns:a16="http://schemas.microsoft.com/office/drawing/2014/main" id="{13DDD7B6-D6C4-4C62-8447-68AF6296BA9D}"/>
                </a:ext>
              </a:extLst>
            </p:cNvPr>
            <p:cNvPicPr>
              <a:picLocks noChangeAspect="1" noChangeArrowheads="1"/>
            </p:cNvPicPr>
            <p:nvPr/>
          </p:nvPicPr>
          <p:blipFill rotWithShape="1">
            <a:blip r:embed="rId17" cstate="hqprint">
              <a:extLst>
                <a:ext uri="{28A0092B-C50C-407E-A947-70E740481C1C}">
                  <a14:useLocalDpi xmlns:a14="http://schemas.microsoft.com/office/drawing/2010/main" val="0"/>
                </a:ext>
              </a:extLst>
            </a:blip>
            <a:srcRect t="11187" b="12709"/>
            <a:stretch/>
          </p:blipFill>
          <p:spPr bwMode="auto">
            <a:xfrm>
              <a:off x="7263554" y="3885275"/>
              <a:ext cx="624393" cy="23759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Image result for iqvia">
              <a:extLst>
                <a:ext uri="{FF2B5EF4-FFF2-40B4-BE49-F238E27FC236}">
                  <a16:creationId xmlns:a16="http://schemas.microsoft.com/office/drawing/2014/main" id="{F02FAE05-CD44-4FA8-B980-566E844A44CA}"/>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2811236" y="3912174"/>
              <a:ext cx="1056536" cy="1837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5704505"/>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2" r:id="rId3"/>
    <p:sldLayoutId id="2147483696" r:id="rId4"/>
    <p:sldLayoutId id="2147483698" r:id="rId5"/>
    <p:sldLayoutId id="2147483708" r:id="rId6"/>
    <p:sldLayoutId id="2147483710" r:id="rId7"/>
    <p:sldLayoutId id="2147483711" r:id="rId8"/>
    <p:sldLayoutId id="2147483712" r:id="rId9"/>
  </p:sldLayoutIdLst>
  <p:transition>
    <p:fade/>
  </p:transition>
  <p:hf sldNum="0" hdr="0" dt="0"/>
  <p:txStyles>
    <p:titleStyle>
      <a:lvl1pPr algn="l" defTabSz="914377" rtl="0" eaLnBrk="1" latinLnBrk="0" hangingPunct="1">
        <a:lnSpc>
          <a:spcPts val="3400"/>
        </a:lnSpc>
        <a:spcBef>
          <a:spcPct val="0"/>
        </a:spcBef>
        <a:buNone/>
        <a:defRPr sz="3200" b="1" kern="1200">
          <a:solidFill>
            <a:schemeClr val="accent3"/>
          </a:solidFill>
          <a:latin typeface="+mj-lt"/>
          <a:ea typeface="+mj-ea"/>
          <a:cs typeface="+mj-cs"/>
        </a:defRPr>
      </a:lvl1pPr>
    </p:titleStyle>
    <p:bodyStyle>
      <a:lvl1pPr marL="0" indent="0" algn="l" defTabSz="914377" rtl="0" eaLnBrk="1" latinLnBrk="0" hangingPunct="1">
        <a:lnSpc>
          <a:spcPct val="90000"/>
        </a:lnSpc>
        <a:spcBef>
          <a:spcPts val="0"/>
        </a:spcBef>
        <a:buFont typeface="Arial" panose="020B0604020202020204" pitchFamily="34" charset="0"/>
        <a:buNone/>
        <a:defRPr sz="1200" kern="1200">
          <a:solidFill>
            <a:schemeClr val="accent1"/>
          </a:solidFill>
          <a:latin typeface="+mn-lt"/>
          <a:ea typeface="+mn-ea"/>
          <a:cs typeface="+mn-cs"/>
        </a:defRPr>
      </a:lvl1pPr>
      <a:lvl2pPr marL="233994"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2pPr>
      <a:lvl3pPr marL="467988"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3pPr>
      <a:lvl4pPr marL="701982"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4pPr>
      <a:lvl5pPr marL="935977"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5pPr>
      <a:lvl6pPr marL="1169971"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6pPr>
      <a:lvl7pPr marL="1403965"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7pPr>
      <a:lvl8pPr marL="1637959"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8pPr>
      <a:lvl9pPr marL="1871953" indent="-233994" algn="l" defTabSz="914377" rtl="0" eaLnBrk="1" latinLnBrk="0" hangingPunct="1">
        <a:lnSpc>
          <a:spcPct val="90000"/>
        </a:lnSpc>
        <a:spcBef>
          <a:spcPts val="0"/>
        </a:spcBef>
        <a:buClr>
          <a:schemeClr val="accent2"/>
        </a:buClr>
        <a:buFont typeface="Calibri" panose="020F0502020204030204" pitchFamily="34" charset="0"/>
        <a:buChar char="—"/>
        <a:defRPr sz="1200" kern="1200">
          <a:solidFill>
            <a:schemeClr val="accent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3">
          <p15:clr>
            <a:srgbClr val="F26B43"/>
          </p15:clr>
        </p15:guide>
        <p15:guide id="4" pos="7227">
          <p15:clr>
            <a:srgbClr val="F26B43"/>
          </p15:clr>
        </p15:guide>
        <p15:guide id="5" orient="horz" pos="295">
          <p15:clr>
            <a:srgbClr val="F26B43"/>
          </p15:clr>
        </p15:guide>
        <p15:guide id="6" orient="horz" pos="1170">
          <p15:clr>
            <a:srgbClr val="F26B43"/>
          </p15:clr>
        </p15:guide>
        <p15:guide id="7" orient="horz" pos="3866">
          <p15:clr>
            <a:srgbClr val="F26B43"/>
          </p15:clr>
        </p15:guide>
        <p15:guide id="9" pos="60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nallfarrar.com/life-sciences/life-sciences-insights/disruption-and-recovery-of-cancer-from-covid-19/" TargetMode="External"/><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euro.who.int/en/about-us/governance/regional-committee-for-europe/70th-session/multimedia/video-gallerystatements-from-non-state-actors" TargetMode="External"/><Relationship Id="rId2" Type="http://schemas.openxmlformats.org/officeDocument/2006/relationships/hyperlink" Target="https://www.europeancancer.org/topic-networks/16:impact-of-covid-19-on-cancer" TargetMode="Externa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programmes/m000kqz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hyperlink" Target="https://www.carnallfarrar.com/life-sciences/life-sciences-insights/disruption-and-recovery-of-cancer-from-covid-19/"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www.carnallfarrar.com/life-sciences/life-sciences-insights/disruption-and-recovery-of-cancer-from-covid-19/" TargetMode="External"/><Relationship Id="rId2" Type="http://schemas.openxmlformats.org/officeDocument/2006/relationships/image" Target="../media/image28.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2A7498-3FA0-45C3-AE45-1E710E1AF19E}"/>
              </a:ext>
            </a:extLst>
          </p:cNvPr>
          <p:cNvSpPr>
            <a:spLocks noGrp="1"/>
          </p:cNvSpPr>
          <p:nvPr>
            <p:ph type="ctrTitle"/>
          </p:nvPr>
        </p:nvSpPr>
        <p:spPr>
          <a:xfrm>
            <a:off x="423217" y="-740075"/>
            <a:ext cx="7511393" cy="7509748"/>
          </a:xfrm>
        </p:spPr>
        <p:txBody>
          <a:bodyPr wrap="square">
            <a:spAutoFit/>
          </a:bodyPr>
          <a:lstStyle/>
          <a:p>
            <a:pPr>
              <a:lnSpc>
                <a:spcPct val="100000"/>
              </a:lnSpc>
            </a:pPr>
            <a:br>
              <a:rPr lang="en-GB" dirty="0"/>
            </a:br>
            <a:br>
              <a:rPr lang="en-GB" dirty="0"/>
            </a:br>
            <a:br>
              <a:rPr lang="en-GB" dirty="0"/>
            </a:br>
            <a:br>
              <a:rPr lang="en-GB" dirty="0"/>
            </a:br>
            <a:br>
              <a:rPr lang="en-GB" dirty="0"/>
            </a:br>
            <a:r>
              <a:rPr lang="en-GB" dirty="0"/>
              <a:t>Don’t let Cancer become the Forgotten “C”</a:t>
            </a:r>
            <a:br>
              <a:rPr lang="en-GB" dirty="0"/>
            </a:br>
            <a:r>
              <a:rPr lang="en-GB" dirty="0"/>
              <a:t>in the fight against COVID-19</a:t>
            </a:r>
            <a:br>
              <a:rPr lang="en-GB" dirty="0"/>
            </a:br>
            <a:br>
              <a:rPr lang="en-GB" dirty="0"/>
            </a:br>
            <a:r>
              <a:rPr lang="en-GB" sz="2000" dirty="0"/>
              <a:t>Prof Mark Lawler</a:t>
            </a:r>
            <a:br>
              <a:rPr lang="en-GB" sz="2000" dirty="0"/>
            </a:br>
            <a:r>
              <a:rPr lang="en-GB" sz="2000" dirty="0"/>
              <a:t>Associate Pro-Vice-Chancellor and Professor of Digital Health, </a:t>
            </a:r>
            <a:br>
              <a:rPr lang="en-GB" sz="2000" dirty="0"/>
            </a:br>
            <a:r>
              <a:rPr lang="en-GB" sz="2000" dirty="0"/>
              <a:t>Queen’s University Belfast; Scientific Director DATA-CAN, the UK’s</a:t>
            </a:r>
            <a:br>
              <a:rPr lang="en-GB" sz="2000" dirty="0"/>
            </a:br>
            <a:r>
              <a:rPr lang="en-GB" sz="2000" dirty="0"/>
              <a:t>Health Data Research Hub for Cancer</a:t>
            </a:r>
            <a:br>
              <a:rPr lang="en-GB" sz="2000" dirty="0"/>
            </a:br>
            <a:r>
              <a:rPr lang="en-GB" sz="1000" dirty="0"/>
              <a:t> </a:t>
            </a:r>
            <a:br>
              <a:rPr lang="en-GB" sz="1000" dirty="0"/>
            </a:br>
            <a:r>
              <a:rPr lang="en-GB" sz="1000" dirty="0"/>
              <a:t> </a:t>
            </a:r>
            <a:br>
              <a:rPr lang="en-GB" sz="2000" dirty="0"/>
            </a:br>
            <a:br>
              <a:rPr lang="en-GB" dirty="0"/>
            </a:br>
            <a:br>
              <a:rPr lang="en-GB" b="0" dirty="0"/>
            </a:br>
            <a:r>
              <a:rPr lang="en-GB" b="0" dirty="0"/>
              <a:t> </a:t>
            </a:r>
            <a:br>
              <a:rPr lang="en-GB" sz="1600" dirty="0"/>
            </a:br>
            <a:br>
              <a:rPr lang="en-GB" sz="1800" i="1" dirty="0"/>
            </a:br>
            <a:endParaRPr lang="en-IN" sz="1800" dirty="0"/>
          </a:p>
        </p:txBody>
      </p:sp>
    </p:spTree>
    <p:extLst>
      <p:ext uri="{BB962C8B-B14F-4D97-AF65-F5344CB8AC3E}">
        <p14:creationId xmlns:p14="http://schemas.microsoft.com/office/powerpoint/2010/main" val="202887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022080" y="455097"/>
            <a:ext cx="3091543" cy="127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4" name="Picture Placeholder 3"/>
          <p:cNvSpPr>
            <a:spLocks noGrp="1"/>
          </p:cNvSpPr>
          <p:nvPr>
            <p:ph type="pic" sz="quarter" idx="10"/>
          </p:nvPr>
        </p:nvSpPr>
        <p:spPr/>
      </p:sp>
      <p:sp>
        <p:nvSpPr>
          <p:cNvPr id="8" name="Rectangle 7"/>
          <p:cNvSpPr/>
          <p:nvPr/>
        </p:nvSpPr>
        <p:spPr>
          <a:xfrm>
            <a:off x="975359" y="689277"/>
            <a:ext cx="4731438" cy="5572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a:xfrm>
            <a:off x="719665" y="323138"/>
            <a:ext cx="7536000" cy="860253"/>
          </a:xfrm>
        </p:spPr>
        <p:txBody>
          <a:bodyPr/>
          <a:lstStyle/>
          <a:p>
            <a:r>
              <a:rPr lang="en-US" sz="3200" dirty="0"/>
              <a:t>Covid-19 and Cancer: Excess </a:t>
            </a:r>
            <a:br>
              <a:rPr lang="en-US" sz="3200" dirty="0"/>
            </a:br>
            <a:r>
              <a:rPr lang="en-US" sz="3200" dirty="0"/>
              <a:t>Mortality</a:t>
            </a:r>
          </a:p>
        </p:txBody>
      </p:sp>
      <p:sp>
        <p:nvSpPr>
          <p:cNvPr id="3" name="Content Placeholder 2"/>
          <p:cNvSpPr>
            <a:spLocks noGrp="1"/>
          </p:cNvSpPr>
          <p:nvPr>
            <p:ph idx="1"/>
          </p:nvPr>
        </p:nvSpPr>
        <p:spPr>
          <a:xfrm>
            <a:off x="322219" y="1447874"/>
            <a:ext cx="4362993" cy="5118388"/>
          </a:xfrm>
        </p:spPr>
        <p:txBody>
          <a:bodyPr/>
          <a:lstStyle/>
          <a:p>
            <a:pPr marL="342900" indent="-342900">
              <a:buFont typeface="Arial" panose="020B0604020202020204" pitchFamily="34" charset="0"/>
              <a:buChar char="•"/>
            </a:pPr>
            <a:r>
              <a:rPr lang="en-GB" sz="2000" dirty="0"/>
              <a:t>Looked at </a:t>
            </a:r>
            <a:r>
              <a:rPr lang="en-GB" sz="2000" b="1" dirty="0">
                <a:solidFill>
                  <a:srgbClr val="475DA7"/>
                </a:solidFill>
              </a:rPr>
              <a:t>excess mortality </a:t>
            </a:r>
            <a:r>
              <a:rPr lang="en-GB" sz="2000" dirty="0"/>
              <a:t>employing the 3.8M CALIBER primary/secondary  care linked data set </a:t>
            </a:r>
          </a:p>
          <a:p>
            <a:pPr marL="342900" indent="-342900">
              <a:buFont typeface="Arial" panose="020B0604020202020204" pitchFamily="34" charset="0"/>
              <a:buChar char="•"/>
            </a:pPr>
            <a:r>
              <a:rPr lang="en-GB" sz="2000" b="1" dirty="0">
                <a:solidFill>
                  <a:srgbClr val="475DA7"/>
                </a:solidFill>
              </a:rPr>
              <a:t>Modelled different scenarios </a:t>
            </a:r>
            <a:r>
              <a:rPr lang="en-GB" sz="2000" dirty="0"/>
              <a:t>to determine excess deaths due to pandemic</a:t>
            </a:r>
          </a:p>
          <a:p>
            <a:pPr marL="342900" indent="-342900">
              <a:buFont typeface="Arial" panose="020B0604020202020204" pitchFamily="34" charset="0"/>
              <a:buChar char="•"/>
            </a:pPr>
            <a:r>
              <a:rPr lang="en-GB" sz="2000" b="1" dirty="0">
                <a:solidFill>
                  <a:srgbClr val="475DA7"/>
                </a:solidFill>
              </a:rPr>
              <a:t>Used Real Time Data </a:t>
            </a:r>
            <a:r>
              <a:rPr lang="en-GB" sz="2000" dirty="0"/>
              <a:t>from Hospital Trusts </a:t>
            </a:r>
            <a:r>
              <a:rPr lang="en-GB" sz="2000" b="1" dirty="0">
                <a:solidFill>
                  <a:srgbClr val="475DA7"/>
                </a:solidFill>
              </a:rPr>
              <a:t>to Inform the Model</a:t>
            </a:r>
          </a:p>
          <a:p>
            <a:endParaRPr lang="en-GB" dirty="0"/>
          </a:p>
          <a:p>
            <a:endParaRPr lang="en-GB" dirty="0"/>
          </a:p>
        </p:txBody>
      </p:sp>
    </p:spTree>
    <p:extLst>
      <p:ext uri="{BB962C8B-B14F-4D97-AF65-F5344CB8AC3E}">
        <p14:creationId xmlns:p14="http://schemas.microsoft.com/office/powerpoint/2010/main" val="16241990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17874" y="522514"/>
            <a:ext cx="2534195" cy="992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4" name="Picture Placeholder 3"/>
          <p:cNvSpPr>
            <a:spLocks noGrp="1"/>
          </p:cNvSpPr>
          <p:nvPr>
            <p:ph type="pic" sz="quarter" idx="10"/>
          </p:nvPr>
        </p:nvSpPr>
        <p:spPr/>
      </p:sp>
      <p:pic>
        <p:nvPicPr>
          <p:cNvPr id="7" name="Picture 6">
            <a:extLst>
              <a:ext uri="{FF2B5EF4-FFF2-40B4-BE49-F238E27FC236}">
                <a16:creationId xmlns:a16="http://schemas.microsoft.com/office/drawing/2014/main" id="{3E5D4F03-622C-9946-9349-3FD4572FFE26}"/>
              </a:ext>
            </a:extLst>
          </p:cNvPr>
          <p:cNvPicPr>
            <a:picLocks noChangeAspect="1"/>
          </p:cNvPicPr>
          <p:nvPr/>
        </p:nvPicPr>
        <p:blipFill>
          <a:blip r:embed="rId3"/>
          <a:stretch>
            <a:fillRect/>
          </a:stretch>
        </p:blipFill>
        <p:spPr>
          <a:xfrm>
            <a:off x="1198238" y="137613"/>
            <a:ext cx="11145434" cy="6428649"/>
          </a:xfrm>
          <a:prstGeom prst="rect">
            <a:avLst/>
          </a:prstGeom>
        </p:spPr>
      </p:pic>
      <p:sp>
        <p:nvSpPr>
          <p:cNvPr id="8" name="Rectangle 7"/>
          <p:cNvSpPr/>
          <p:nvPr/>
        </p:nvSpPr>
        <p:spPr>
          <a:xfrm>
            <a:off x="975359" y="689277"/>
            <a:ext cx="4354287" cy="5572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a:xfrm>
            <a:off x="719665" y="323138"/>
            <a:ext cx="7536000" cy="860253"/>
          </a:xfrm>
        </p:spPr>
        <p:txBody>
          <a:bodyPr/>
          <a:lstStyle/>
          <a:p>
            <a:r>
              <a:rPr lang="en-US" sz="3200" dirty="0"/>
              <a:t>Covid-19 and Cancer: Excess </a:t>
            </a:r>
            <a:br>
              <a:rPr lang="en-US" sz="3200" dirty="0"/>
            </a:br>
            <a:r>
              <a:rPr lang="en-US" sz="3200" dirty="0"/>
              <a:t>Mortality</a:t>
            </a:r>
          </a:p>
        </p:txBody>
      </p:sp>
      <p:sp>
        <p:nvSpPr>
          <p:cNvPr id="3" name="Content Placeholder 2"/>
          <p:cNvSpPr>
            <a:spLocks noGrp="1"/>
          </p:cNvSpPr>
          <p:nvPr>
            <p:ph idx="1"/>
          </p:nvPr>
        </p:nvSpPr>
        <p:spPr>
          <a:xfrm>
            <a:off x="322219" y="1447874"/>
            <a:ext cx="4362993" cy="5118388"/>
          </a:xfrm>
        </p:spPr>
        <p:txBody>
          <a:bodyPr/>
          <a:lstStyle/>
          <a:p>
            <a:pPr marL="342900" indent="-342900">
              <a:buFont typeface="Arial" panose="020B0604020202020204" pitchFamily="34" charset="0"/>
              <a:buChar char="•"/>
            </a:pPr>
            <a:r>
              <a:rPr lang="en-GB" sz="2000" dirty="0"/>
              <a:t>Looked at </a:t>
            </a:r>
            <a:r>
              <a:rPr lang="en-GB" sz="2000" b="1" dirty="0">
                <a:solidFill>
                  <a:srgbClr val="475DA7"/>
                </a:solidFill>
              </a:rPr>
              <a:t>excess mortality </a:t>
            </a:r>
            <a:r>
              <a:rPr lang="en-GB" sz="2000" dirty="0"/>
              <a:t>employing the 3.8M CALIBER primary/secondary  care linked data set </a:t>
            </a:r>
          </a:p>
          <a:p>
            <a:pPr marL="342900" indent="-342900">
              <a:buFont typeface="Arial" panose="020B0604020202020204" pitchFamily="34" charset="0"/>
              <a:buChar char="•"/>
            </a:pPr>
            <a:r>
              <a:rPr lang="en-GB" sz="2000" b="1" dirty="0">
                <a:solidFill>
                  <a:srgbClr val="475DA7"/>
                </a:solidFill>
              </a:rPr>
              <a:t>Modelled different scenarios </a:t>
            </a:r>
            <a:r>
              <a:rPr lang="en-GB" sz="2000" dirty="0"/>
              <a:t>to determine excess deaths due to pandemic</a:t>
            </a:r>
          </a:p>
          <a:p>
            <a:pPr marL="342900" indent="-342900">
              <a:buFont typeface="Arial" panose="020B0604020202020204" pitchFamily="34" charset="0"/>
              <a:buChar char="•"/>
            </a:pPr>
            <a:r>
              <a:rPr lang="en-GB" sz="2000" b="1" dirty="0">
                <a:solidFill>
                  <a:srgbClr val="475DA7"/>
                </a:solidFill>
              </a:rPr>
              <a:t>Used Real Time Data </a:t>
            </a:r>
            <a:r>
              <a:rPr lang="en-GB" sz="2000" dirty="0"/>
              <a:t>from Hospital Trusts </a:t>
            </a:r>
            <a:r>
              <a:rPr lang="en-GB" sz="2000" b="1" dirty="0">
                <a:solidFill>
                  <a:srgbClr val="475DA7"/>
                </a:solidFill>
              </a:rPr>
              <a:t>to Inform the Model</a:t>
            </a:r>
          </a:p>
          <a:p>
            <a:pPr marL="342900" indent="-342900">
              <a:buFont typeface="Arial" panose="020B0604020202020204" pitchFamily="34" charset="0"/>
              <a:buChar char="•"/>
            </a:pPr>
            <a:r>
              <a:rPr lang="en-GB" sz="2000" b="1" dirty="0">
                <a:solidFill>
                  <a:srgbClr val="475DA7"/>
                </a:solidFill>
              </a:rPr>
              <a:t>Significant </a:t>
            </a:r>
            <a:r>
              <a:rPr lang="en-GB" sz="2000" dirty="0">
                <a:solidFill>
                  <a:schemeClr val="tx1"/>
                </a:solidFill>
              </a:rPr>
              <a:t>predicted </a:t>
            </a:r>
            <a:r>
              <a:rPr lang="en-GB" sz="2000" dirty="0"/>
              <a:t>excess deaths in one year (England)</a:t>
            </a:r>
          </a:p>
          <a:p>
            <a:pPr marL="342900" indent="-342900">
              <a:buFont typeface="Arial" panose="020B0604020202020204" pitchFamily="34" charset="0"/>
              <a:buChar char="•"/>
            </a:pPr>
            <a:r>
              <a:rPr lang="en-GB" sz="2000" b="1" dirty="0">
                <a:solidFill>
                  <a:srgbClr val="475DA7"/>
                </a:solidFill>
              </a:rPr>
              <a:t>7,165 – 17,910 </a:t>
            </a:r>
            <a:r>
              <a:rPr lang="en-GB" sz="2000" dirty="0"/>
              <a:t>excess deaths</a:t>
            </a:r>
          </a:p>
          <a:p>
            <a:endParaRPr lang="en-GB" dirty="0"/>
          </a:p>
          <a:p>
            <a:endParaRPr lang="en-GB" dirty="0"/>
          </a:p>
        </p:txBody>
      </p:sp>
      <p:sp>
        <p:nvSpPr>
          <p:cNvPr id="12" name="Oval 11"/>
          <p:cNvSpPr/>
          <p:nvPr/>
        </p:nvSpPr>
        <p:spPr>
          <a:xfrm>
            <a:off x="8499566" y="6104709"/>
            <a:ext cx="862148" cy="4615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Tree>
    <p:extLst>
      <p:ext uri="{BB962C8B-B14F-4D97-AF65-F5344CB8AC3E}">
        <p14:creationId xmlns:p14="http://schemas.microsoft.com/office/powerpoint/2010/main" val="26767103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39497" y="105272"/>
            <a:ext cx="2913415" cy="1375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a:xfrm>
            <a:off x="719665" y="323138"/>
            <a:ext cx="7536000" cy="860253"/>
          </a:xfrm>
        </p:spPr>
        <p:txBody>
          <a:bodyPr/>
          <a:lstStyle/>
          <a:p>
            <a:r>
              <a:rPr lang="en-US" sz="3200" dirty="0"/>
              <a:t>Covid-19 and Cancer: Excess </a:t>
            </a:r>
            <a:br>
              <a:rPr lang="en-US" sz="3200" dirty="0"/>
            </a:br>
            <a:r>
              <a:rPr lang="en-US" sz="3200" dirty="0"/>
              <a:t>Mortality and Comorbidities</a:t>
            </a:r>
          </a:p>
        </p:txBody>
      </p:sp>
      <p:sp>
        <p:nvSpPr>
          <p:cNvPr id="3" name="Content Placeholder 2"/>
          <p:cNvSpPr>
            <a:spLocks noGrp="1"/>
          </p:cNvSpPr>
          <p:nvPr>
            <p:ph idx="1"/>
          </p:nvPr>
        </p:nvSpPr>
        <p:spPr>
          <a:xfrm>
            <a:off x="374469" y="1607397"/>
            <a:ext cx="4362993" cy="5118388"/>
          </a:xfrm>
        </p:spPr>
        <p:txBody>
          <a:bodyPr/>
          <a:lstStyle/>
          <a:p>
            <a:pPr marL="342900" indent="-342900">
              <a:buFont typeface="Arial" panose="020B0604020202020204" pitchFamily="34" charset="0"/>
              <a:buChar char="•"/>
            </a:pPr>
            <a:r>
              <a:rPr lang="en-GB" sz="2000" dirty="0"/>
              <a:t>Looked at </a:t>
            </a:r>
            <a:r>
              <a:rPr lang="en-GB" sz="2000" b="1" dirty="0">
                <a:solidFill>
                  <a:srgbClr val="475DA7"/>
                </a:solidFill>
              </a:rPr>
              <a:t>excess mortality </a:t>
            </a:r>
            <a:r>
              <a:rPr lang="en-GB" sz="2000" dirty="0"/>
              <a:t>employing the 3.8M CALIBER primary/secondary  care linked data set </a:t>
            </a:r>
          </a:p>
          <a:p>
            <a:pPr marL="342900" indent="-342900">
              <a:buFont typeface="Arial" panose="020B0604020202020204" pitchFamily="34" charset="0"/>
              <a:buChar char="•"/>
            </a:pPr>
            <a:r>
              <a:rPr lang="en-GB" sz="2000" b="1" dirty="0">
                <a:solidFill>
                  <a:srgbClr val="475DA7"/>
                </a:solidFill>
              </a:rPr>
              <a:t>Modelled different scenarios </a:t>
            </a:r>
            <a:r>
              <a:rPr lang="en-GB" sz="2000" dirty="0"/>
              <a:t>to determine excess deaths due to pandemic</a:t>
            </a:r>
          </a:p>
          <a:p>
            <a:pPr marL="342900" indent="-342900">
              <a:buFont typeface="Arial" panose="020B0604020202020204" pitchFamily="34" charset="0"/>
              <a:buChar char="•"/>
            </a:pPr>
            <a:r>
              <a:rPr lang="en-GB" sz="2000" b="1" dirty="0">
                <a:solidFill>
                  <a:srgbClr val="475DA7"/>
                </a:solidFill>
              </a:rPr>
              <a:t>Significant </a:t>
            </a:r>
            <a:r>
              <a:rPr lang="en-GB" sz="2000" dirty="0">
                <a:solidFill>
                  <a:schemeClr val="tx1"/>
                </a:solidFill>
              </a:rPr>
              <a:t>predicted </a:t>
            </a:r>
            <a:r>
              <a:rPr lang="en-GB" sz="2000" dirty="0"/>
              <a:t>excess deaths in one year (England)</a:t>
            </a:r>
          </a:p>
          <a:p>
            <a:pPr marL="342900" indent="-342900">
              <a:buFont typeface="Arial" panose="020B0604020202020204" pitchFamily="34" charset="0"/>
              <a:buChar char="•"/>
            </a:pPr>
            <a:r>
              <a:rPr lang="en-GB" sz="2000" b="1" dirty="0">
                <a:solidFill>
                  <a:srgbClr val="475DA7"/>
                </a:solidFill>
              </a:rPr>
              <a:t>Additional risk of excess deaths with </a:t>
            </a:r>
            <a:r>
              <a:rPr lang="en-GB" sz="2000" dirty="0"/>
              <a:t>at least one additional underlying health condition</a:t>
            </a:r>
            <a:r>
              <a:rPr lang="en-GB" sz="2000" b="1" dirty="0">
                <a:solidFill>
                  <a:srgbClr val="475DA7"/>
                </a:solidFill>
              </a:rPr>
              <a:t> (comorbidities)</a:t>
            </a:r>
          </a:p>
          <a:p>
            <a:pPr marL="342900" indent="-342900">
              <a:buFont typeface="Arial" panose="020B0604020202020204" pitchFamily="34" charset="0"/>
              <a:buChar char="•"/>
            </a:pPr>
            <a:r>
              <a:rPr lang="en-GB" sz="2000" b="1" dirty="0">
                <a:solidFill>
                  <a:srgbClr val="475DA7"/>
                </a:solidFill>
              </a:rPr>
              <a:t>Cardiovascular disease, Hypertension, Obesity, Diabetes, COPD</a:t>
            </a:r>
          </a:p>
          <a:p>
            <a:endParaRPr lang="en-GB" dirty="0"/>
          </a:p>
          <a:p>
            <a:endParaRPr lang="en-GB" dirty="0"/>
          </a:p>
        </p:txBody>
      </p:sp>
      <p:sp>
        <p:nvSpPr>
          <p:cNvPr id="4" name="Picture Placeholder 3"/>
          <p:cNvSpPr>
            <a:spLocks noGrp="1"/>
          </p:cNvSpPr>
          <p:nvPr>
            <p:ph type="pic" sz="quarter" idx="10"/>
          </p:nvPr>
        </p:nvSpPr>
        <p:spPr/>
      </p:sp>
      <p:pic>
        <p:nvPicPr>
          <p:cNvPr id="5" name="Picture 4"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3"/>
          <a:srcRect l="8081" t="17154" r="7937" b="22295"/>
          <a:stretch/>
        </p:blipFill>
        <p:spPr>
          <a:xfrm>
            <a:off x="8927282" y="0"/>
            <a:ext cx="3025630" cy="1108241"/>
          </a:xfrm>
          <a:prstGeom prst="rect">
            <a:avLst/>
          </a:prstGeom>
        </p:spPr>
      </p:pic>
      <p:sp>
        <p:nvSpPr>
          <p:cNvPr id="9" name="Rectangle 8"/>
          <p:cNvSpPr/>
          <p:nvPr/>
        </p:nvSpPr>
        <p:spPr>
          <a:xfrm>
            <a:off x="9039497" y="1"/>
            <a:ext cx="2778034" cy="1010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pic>
        <p:nvPicPr>
          <p:cNvPr id="6" name="Picture 5">
            <a:extLst>
              <a:ext uri="{FF2B5EF4-FFF2-40B4-BE49-F238E27FC236}">
                <a16:creationId xmlns:a16="http://schemas.microsoft.com/office/drawing/2014/main" id="{4CD06B40-27FC-D04D-879C-C4F9DA1FECDD}"/>
              </a:ext>
            </a:extLst>
          </p:cNvPr>
          <p:cNvPicPr>
            <a:picLocks noChangeAspect="1"/>
          </p:cNvPicPr>
          <p:nvPr/>
        </p:nvPicPr>
        <p:blipFill>
          <a:blip r:embed="rId4"/>
          <a:stretch>
            <a:fillRect/>
          </a:stretch>
        </p:blipFill>
        <p:spPr>
          <a:xfrm>
            <a:off x="5251269" y="105272"/>
            <a:ext cx="7002158" cy="6426927"/>
          </a:xfrm>
          <a:prstGeom prst="rect">
            <a:avLst/>
          </a:prstGeom>
        </p:spPr>
      </p:pic>
    </p:spTree>
    <p:extLst>
      <p:ext uri="{BB962C8B-B14F-4D97-AF65-F5344CB8AC3E}">
        <p14:creationId xmlns:p14="http://schemas.microsoft.com/office/powerpoint/2010/main" val="40082460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400" b="1" dirty="0"/>
              <a:t>Trends in the number of pathology samples indicating malignant cancer (ex. NMSC)</a:t>
            </a:r>
          </a:p>
        </p:txBody>
      </p:sp>
      <p:pic>
        <p:nvPicPr>
          <p:cNvPr id="6" name="Picture 5"/>
          <p:cNvPicPr>
            <a:picLocks noChangeAspect="1"/>
          </p:cNvPicPr>
          <p:nvPr/>
        </p:nvPicPr>
        <p:blipFill>
          <a:blip r:embed="rId2"/>
          <a:stretch>
            <a:fillRect/>
          </a:stretch>
        </p:blipFill>
        <p:spPr>
          <a:xfrm>
            <a:off x="925995" y="1690688"/>
            <a:ext cx="9232280" cy="4529043"/>
          </a:xfrm>
          <a:prstGeom prst="rect">
            <a:avLst/>
          </a:prstGeom>
        </p:spPr>
      </p:pic>
      <p:sp>
        <p:nvSpPr>
          <p:cNvPr id="8" name="TextBox 7"/>
          <p:cNvSpPr txBox="1"/>
          <p:nvPr/>
        </p:nvSpPr>
        <p:spPr>
          <a:xfrm>
            <a:off x="10411394" y="2493270"/>
            <a:ext cx="1584356" cy="2923877"/>
          </a:xfrm>
          <a:prstGeom prst="rect">
            <a:avLst/>
          </a:prstGeom>
          <a:noFill/>
        </p:spPr>
        <p:txBody>
          <a:bodyPr wrap="square" rtlCol="0">
            <a:spAutoFit/>
          </a:bodyPr>
          <a:lstStyle/>
          <a:p>
            <a:r>
              <a:rPr lang="en-GB" sz="2000" b="1" dirty="0">
                <a:solidFill>
                  <a:srgbClr val="475DA7"/>
                </a:solidFill>
              </a:rPr>
              <a:t>Compared to 2016-2019 average</a:t>
            </a:r>
          </a:p>
          <a:p>
            <a:endParaRPr lang="en-GB" sz="1000" dirty="0"/>
          </a:p>
          <a:p>
            <a:r>
              <a:rPr lang="en-GB" sz="2400" dirty="0">
                <a:solidFill>
                  <a:srgbClr val="C00000"/>
                </a:solidFill>
              </a:rPr>
              <a:t>-31% </a:t>
            </a:r>
          </a:p>
          <a:p>
            <a:endParaRPr lang="en-GB" sz="1000" dirty="0"/>
          </a:p>
          <a:p>
            <a:r>
              <a:rPr lang="en-GB" sz="2000" b="1" dirty="0">
                <a:solidFill>
                  <a:srgbClr val="C00000"/>
                </a:solidFill>
              </a:rPr>
              <a:t>Five-week total to 18</a:t>
            </a:r>
            <a:r>
              <a:rPr lang="en-GB" sz="2000" b="1" baseline="30000" dirty="0">
                <a:solidFill>
                  <a:srgbClr val="C00000"/>
                </a:solidFill>
              </a:rPr>
              <a:t>th</a:t>
            </a:r>
            <a:r>
              <a:rPr lang="en-GB" sz="2000" b="1" dirty="0">
                <a:solidFill>
                  <a:srgbClr val="C00000"/>
                </a:solidFill>
              </a:rPr>
              <a:t> April:</a:t>
            </a:r>
          </a:p>
          <a:p>
            <a:endParaRPr lang="en-GB" sz="2000" dirty="0"/>
          </a:p>
        </p:txBody>
      </p:sp>
      <p:sp>
        <p:nvSpPr>
          <p:cNvPr id="9" name="Rectangle 8"/>
          <p:cNvSpPr/>
          <p:nvPr/>
        </p:nvSpPr>
        <p:spPr>
          <a:xfrm>
            <a:off x="7179398" y="2661718"/>
            <a:ext cx="2779414" cy="2254313"/>
          </a:xfrm>
          <a:prstGeom prst="rect">
            <a:avLst/>
          </a:prstGeom>
          <a:noFill/>
          <a:ln w="25400">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9" idx="3"/>
            <a:endCxn id="8" idx="1"/>
          </p:cNvCxnSpPr>
          <p:nvPr/>
        </p:nvCxnSpPr>
        <p:spPr>
          <a:xfrm flipV="1">
            <a:off x="9958812" y="3788874"/>
            <a:ext cx="452582" cy="1"/>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2986" y="5672833"/>
            <a:ext cx="888185" cy="540000"/>
          </a:xfrm>
          <a:prstGeom prst="rect">
            <a:avLst/>
          </a:prstGeom>
        </p:spPr>
      </p:pic>
      <p:sp>
        <p:nvSpPr>
          <p:cNvPr id="3" name="TextBox 2"/>
          <p:cNvSpPr txBox="1"/>
          <p:nvPr/>
        </p:nvSpPr>
        <p:spPr>
          <a:xfrm>
            <a:off x="435429" y="6627223"/>
            <a:ext cx="914400" cy="914400"/>
          </a:xfrm>
          <a:prstGeom prst="rect">
            <a:avLst/>
          </a:prstGeom>
          <a:noFill/>
        </p:spPr>
        <p:txBody>
          <a:bodyPr wrap="none" lIns="0" tIns="0" rIns="0" bIns="0" rtlCol="0">
            <a:noAutofit/>
          </a:bodyPr>
          <a:lstStyle/>
          <a:p>
            <a:pPr algn="l"/>
            <a:endParaRPr lang="en-GB" sz="1400" dirty="0">
              <a:solidFill>
                <a:srgbClr val="475DA7"/>
              </a:solidFill>
            </a:endParaRPr>
          </a:p>
        </p:txBody>
      </p:sp>
      <p:pic>
        <p:nvPicPr>
          <p:cNvPr id="10" name="Picture 9"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4"/>
          <a:srcRect l="8081" t="17154" r="7937" b="22295"/>
          <a:stretch/>
        </p:blipFill>
        <p:spPr>
          <a:xfrm>
            <a:off x="8970120" y="0"/>
            <a:ext cx="3025630" cy="1108241"/>
          </a:xfrm>
          <a:prstGeom prst="rect">
            <a:avLst/>
          </a:prstGeom>
        </p:spPr>
      </p:pic>
      <p:sp>
        <p:nvSpPr>
          <p:cNvPr id="12" name="Rectangle 11"/>
          <p:cNvSpPr/>
          <p:nvPr/>
        </p:nvSpPr>
        <p:spPr>
          <a:xfrm>
            <a:off x="174963" y="6502563"/>
            <a:ext cx="3702937" cy="307777"/>
          </a:xfrm>
          <a:prstGeom prst="rect">
            <a:avLst/>
          </a:prstGeom>
        </p:spPr>
        <p:txBody>
          <a:bodyPr wrap="none">
            <a:spAutoFit/>
          </a:bodyPr>
          <a:lstStyle/>
          <a:p>
            <a:r>
              <a:rPr lang="en-GB" sz="1400" b="1" dirty="0">
                <a:solidFill>
                  <a:srgbClr val="475DA7"/>
                </a:solidFill>
              </a:rPr>
              <a:t>With Thanks to Anna Gavin and David Donnelly</a:t>
            </a:r>
          </a:p>
        </p:txBody>
      </p:sp>
    </p:spTree>
    <p:extLst>
      <p:ext uri="{BB962C8B-B14F-4D97-AF65-F5344CB8AC3E}">
        <p14:creationId xmlns:p14="http://schemas.microsoft.com/office/powerpoint/2010/main" val="270621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4" y="19844"/>
            <a:ext cx="11765801" cy="566720"/>
          </a:xfrm>
        </p:spPr>
        <p:txBody>
          <a:bodyPr>
            <a:noAutofit/>
          </a:bodyPr>
          <a:lstStyle/>
          <a:p>
            <a:endParaRPr lang="en-GB" sz="2800" b="1" dirty="0"/>
          </a:p>
        </p:txBody>
      </p:sp>
      <p:sp>
        <p:nvSpPr>
          <p:cNvPr id="4" name="TextBox 3"/>
          <p:cNvSpPr txBox="1"/>
          <p:nvPr/>
        </p:nvSpPr>
        <p:spPr>
          <a:xfrm>
            <a:off x="267855" y="116366"/>
            <a:ext cx="1496291" cy="369332"/>
          </a:xfrm>
          <a:prstGeom prst="rect">
            <a:avLst/>
          </a:prstGeom>
          <a:noFill/>
        </p:spPr>
        <p:txBody>
          <a:bodyPr wrap="square" rtlCol="0">
            <a:spAutoFit/>
          </a:bodyPr>
          <a:lstStyle/>
          <a:p>
            <a:r>
              <a:rPr lang="en-GB" b="1" u="sng" dirty="0">
                <a:solidFill>
                  <a:srgbClr val="475DA7"/>
                </a:solidFill>
              </a:rPr>
              <a:t>Lung</a:t>
            </a:r>
            <a:r>
              <a:rPr lang="en-GB" b="1" u="sng" dirty="0"/>
              <a:t> </a:t>
            </a:r>
            <a:r>
              <a:rPr lang="en-GB" b="1" u="sng" dirty="0">
                <a:solidFill>
                  <a:srgbClr val="475DA7"/>
                </a:solidFill>
              </a:rPr>
              <a:t>cancer</a:t>
            </a:r>
          </a:p>
        </p:txBody>
      </p:sp>
      <p:sp>
        <p:nvSpPr>
          <p:cNvPr id="5" name="TextBox 4"/>
          <p:cNvSpPr txBox="1"/>
          <p:nvPr/>
        </p:nvSpPr>
        <p:spPr>
          <a:xfrm>
            <a:off x="267854" y="3256352"/>
            <a:ext cx="1496291" cy="369332"/>
          </a:xfrm>
          <a:prstGeom prst="rect">
            <a:avLst/>
          </a:prstGeom>
          <a:noFill/>
        </p:spPr>
        <p:txBody>
          <a:bodyPr wrap="square" rtlCol="0">
            <a:spAutoFit/>
          </a:bodyPr>
          <a:lstStyle/>
          <a:p>
            <a:r>
              <a:rPr lang="en-GB" b="1" u="sng" dirty="0">
                <a:solidFill>
                  <a:srgbClr val="475DA7"/>
                </a:solidFill>
              </a:rPr>
              <a:t>Bowel cancer</a:t>
            </a:r>
          </a:p>
        </p:txBody>
      </p:sp>
      <p:sp>
        <p:nvSpPr>
          <p:cNvPr id="6" name="TextBox 5"/>
          <p:cNvSpPr txBox="1"/>
          <p:nvPr/>
        </p:nvSpPr>
        <p:spPr>
          <a:xfrm>
            <a:off x="6014588" y="93183"/>
            <a:ext cx="2739159" cy="369332"/>
          </a:xfrm>
          <a:prstGeom prst="rect">
            <a:avLst/>
          </a:prstGeom>
          <a:noFill/>
        </p:spPr>
        <p:txBody>
          <a:bodyPr wrap="square" rtlCol="0">
            <a:spAutoFit/>
          </a:bodyPr>
          <a:lstStyle/>
          <a:p>
            <a:r>
              <a:rPr lang="en-GB" b="1" u="sng" dirty="0">
                <a:solidFill>
                  <a:srgbClr val="475DA7"/>
                </a:solidFill>
              </a:rPr>
              <a:t>Female breast cancer</a:t>
            </a:r>
          </a:p>
        </p:txBody>
      </p:sp>
      <p:sp>
        <p:nvSpPr>
          <p:cNvPr id="7" name="TextBox 6"/>
          <p:cNvSpPr txBox="1"/>
          <p:nvPr/>
        </p:nvSpPr>
        <p:spPr>
          <a:xfrm>
            <a:off x="6423889" y="3273245"/>
            <a:ext cx="2165927" cy="369332"/>
          </a:xfrm>
          <a:prstGeom prst="rect">
            <a:avLst/>
          </a:prstGeom>
          <a:noFill/>
        </p:spPr>
        <p:txBody>
          <a:bodyPr wrap="square" rtlCol="0">
            <a:spAutoFit/>
          </a:bodyPr>
          <a:lstStyle/>
          <a:p>
            <a:r>
              <a:rPr lang="en-GB" b="1" u="sng" dirty="0">
                <a:solidFill>
                  <a:srgbClr val="475DA7"/>
                </a:solidFill>
              </a:rPr>
              <a:t>Prostate cancer</a:t>
            </a:r>
          </a:p>
        </p:txBody>
      </p:sp>
      <p:pic>
        <p:nvPicPr>
          <p:cNvPr id="8" name="Picture 7"/>
          <p:cNvPicPr>
            <a:picLocks noChangeAspect="1"/>
          </p:cNvPicPr>
          <p:nvPr/>
        </p:nvPicPr>
        <p:blipFill>
          <a:blip r:embed="rId2"/>
          <a:stretch>
            <a:fillRect/>
          </a:stretch>
        </p:blipFill>
        <p:spPr>
          <a:xfrm>
            <a:off x="-18940" y="3677920"/>
            <a:ext cx="4011234" cy="2880000"/>
          </a:xfrm>
          <a:prstGeom prst="rect">
            <a:avLst/>
          </a:prstGeom>
        </p:spPr>
      </p:pic>
      <p:pic>
        <p:nvPicPr>
          <p:cNvPr id="9" name="Picture 8"/>
          <p:cNvPicPr>
            <a:picLocks noChangeAspect="1"/>
          </p:cNvPicPr>
          <p:nvPr/>
        </p:nvPicPr>
        <p:blipFill>
          <a:blip r:embed="rId3"/>
          <a:stretch>
            <a:fillRect/>
          </a:stretch>
        </p:blipFill>
        <p:spPr>
          <a:xfrm>
            <a:off x="-30540" y="393259"/>
            <a:ext cx="3910954" cy="2808000"/>
          </a:xfrm>
          <a:prstGeom prst="rect">
            <a:avLst/>
          </a:prstGeom>
        </p:spPr>
      </p:pic>
      <p:pic>
        <p:nvPicPr>
          <p:cNvPr id="10" name="Picture 9"/>
          <p:cNvPicPr>
            <a:picLocks noChangeAspect="1"/>
          </p:cNvPicPr>
          <p:nvPr/>
        </p:nvPicPr>
        <p:blipFill>
          <a:blip r:embed="rId4"/>
          <a:stretch>
            <a:fillRect/>
          </a:stretch>
        </p:blipFill>
        <p:spPr>
          <a:xfrm>
            <a:off x="5500572" y="462515"/>
            <a:ext cx="3910953" cy="2808000"/>
          </a:xfrm>
          <a:prstGeom prst="rect">
            <a:avLst/>
          </a:prstGeom>
        </p:spPr>
      </p:pic>
      <p:pic>
        <p:nvPicPr>
          <p:cNvPr id="11" name="Picture 10"/>
          <p:cNvPicPr>
            <a:picLocks noChangeAspect="1"/>
          </p:cNvPicPr>
          <p:nvPr/>
        </p:nvPicPr>
        <p:blipFill>
          <a:blip r:embed="rId5"/>
          <a:stretch>
            <a:fillRect/>
          </a:stretch>
        </p:blipFill>
        <p:spPr>
          <a:xfrm>
            <a:off x="5559606" y="3611906"/>
            <a:ext cx="3910953" cy="2808000"/>
          </a:xfrm>
          <a:prstGeom prst="rect">
            <a:avLst/>
          </a:prstGeom>
        </p:spPr>
      </p:pic>
      <p:sp>
        <p:nvSpPr>
          <p:cNvPr id="12" name="TextBox 11"/>
          <p:cNvSpPr txBox="1"/>
          <p:nvPr/>
        </p:nvSpPr>
        <p:spPr>
          <a:xfrm>
            <a:off x="3946636" y="747704"/>
            <a:ext cx="1677528" cy="1969770"/>
          </a:xfrm>
          <a:prstGeom prst="rect">
            <a:avLst/>
          </a:prstGeom>
          <a:noFill/>
        </p:spPr>
        <p:txBody>
          <a:bodyPr wrap="square" rtlCol="0">
            <a:spAutoFit/>
          </a:bodyPr>
          <a:lstStyle/>
          <a:p>
            <a:r>
              <a:rPr lang="en-GB" sz="1600" b="1" dirty="0">
                <a:solidFill>
                  <a:srgbClr val="475DA7"/>
                </a:solidFill>
              </a:rPr>
              <a:t>Compared to 2016-2019 average</a:t>
            </a:r>
          </a:p>
          <a:p>
            <a:endParaRPr lang="en-GB" sz="1000" dirty="0">
              <a:solidFill>
                <a:srgbClr val="C00000"/>
              </a:solidFill>
            </a:endParaRPr>
          </a:p>
          <a:p>
            <a:r>
              <a:rPr lang="en-GB" sz="2200" b="1" dirty="0">
                <a:solidFill>
                  <a:srgbClr val="C00000"/>
                </a:solidFill>
              </a:rPr>
              <a:t>-56%</a:t>
            </a:r>
            <a:r>
              <a:rPr lang="en-GB" sz="1600" b="1" dirty="0">
                <a:solidFill>
                  <a:srgbClr val="C00000"/>
                </a:solidFill>
              </a:rPr>
              <a:t> </a:t>
            </a:r>
          </a:p>
          <a:p>
            <a:endParaRPr lang="en-GB" sz="1000" dirty="0"/>
          </a:p>
          <a:p>
            <a:r>
              <a:rPr lang="en-GB" sz="1600" b="1" dirty="0">
                <a:solidFill>
                  <a:srgbClr val="C00000"/>
                </a:solidFill>
              </a:rPr>
              <a:t>Five-week total to 18</a:t>
            </a:r>
            <a:r>
              <a:rPr lang="en-GB" sz="1600" b="1" baseline="30000" dirty="0">
                <a:solidFill>
                  <a:srgbClr val="C00000"/>
                </a:solidFill>
              </a:rPr>
              <a:t>th</a:t>
            </a:r>
            <a:r>
              <a:rPr lang="en-GB" sz="1600" b="1" dirty="0">
                <a:solidFill>
                  <a:srgbClr val="C00000"/>
                </a:solidFill>
              </a:rPr>
              <a:t> April 2020</a:t>
            </a:r>
          </a:p>
        </p:txBody>
      </p:sp>
      <p:sp>
        <p:nvSpPr>
          <p:cNvPr id="13" name="Rectangle 12"/>
          <p:cNvSpPr/>
          <p:nvPr/>
        </p:nvSpPr>
        <p:spPr>
          <a:xfrm>
            <a:off x="2758196" y="974898"/>
            <a:ext cx="1122218" cy="1495425"/>
          </a:xfrm>
          <a:prstGeom prst="rect">
            <a:avLst/>
          </a:prstGeom>
          <a:noFill/>
          <a:ln w="25400">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4" name="Straight Arrow Connector 13"/>
          <p:cNvCxnSpPr/>
          <p:nvPr/>
        </p:nvCxnSpPr>
        <p:spPr>
          <a:xfrm>
            <a:off x="3717043" y="1816249"/>
            <a:ext cx="338849" cy="2095"/>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2294" y="3739236"/>
            <a:ext cx="1681269" cy="1969770"/>
          </a:xfrm>
          <a:prstGeom prst="rect">
            <a:avLst/>
          </a:prstGeom>
          <a:noFill/>
        </p:spPr>
        <p:txBody>
          <a:bodyPr wrap="square" rtlCol="0">
            <a:spAutoFit/>
          </a:bodyPr>
          <a:lstStyle/>
          <a:p>
            <a:r>
              <a:rPr lang="en-GB" sz="1600" b="1" dirty="0">
                <a:solidFill>
                  <a:srgbClr val="475DA7"/>
                </a:solidFill>
              </a:rPr>
              <a:t>Compared to 2016-2019 average</a:t>
            </a:r>
          </a:p>
          <a:p>
            <a:endParaRPr lang="en-GB" sz="1000" dirty="0"/>
          </a:p>
          <a:p>
            <a:r>
              <a:rPr lang="en-GB" sz="2200" b="1" dirty="0">
                <a:solidFill>
                  <a:srgbClr val="C00000"/>
                </a:solidFill>
              </a:rPr>
              <a:t>-30%</a:t>
            </a:r>
            <a:r>
              <a:rPr lang="en-GB" sz="1600" b="1" dirty="0">
                <a:solidFill>
                  <a:srgbClr val="C00000"/>
                </a:solidFill>
              </a:rPr>
              <a:t> </a:t>
            </a:r>
          </a:p>
          <a:p>
            <a:endParaRPr lang="en-GB" sz="1000" dirty="0"/>
          </a:p>
          <a:p>
            <a:r>
              <a:rPr lang="en-GB" sz="1600" b="1" dirty="0">
                <a:solidFill>
                  <a:srgbClr val="C00000"/>
                </a:solidFill>
              </a:rPr>
              <a:t>Five-week total to 18</a:t>
            </a:r>
            <a:r>
              <a:rPr lang="en-GB" sz="1600" b="1" baseline="30000" dirty="0">
                <a:solidFill>
                  <a:srgbClr val="C00000"/>
                </a:solidFill>
              </a:rPr>
              <a:t>th</a:t>
            </a:r>
            <a:r>
              <a:rPr lang="en-GB" sz="1600" b="1" dirty="0">
                <a:solidFill>
                  <a:srgbClr val="C00000"/>
                </a:solidFill>
              </a:rPr>
              <a:t> April 2020</a:t>
            </a:r>
          </a:p>
        </p:txBody>
      </p:sp>
      <p:sp>
        <p:nvSpPr>
          <p:cNvPr id="25" name="Rectangle 24"/>
          <p:cNvSpPr/>
          <p:nvPr/>
        </p:nvSpPr>
        <p:spPr>
          <a:xfrm>
            <a:off x="2824418" y="4068742"/>
            <a:ext cx="1122218" cy="1495425"/>
          </a:xfrm>
          <a:prstGeom prst="rect">
            <a:avLst/>
          </a:prstGeom>
          <a:noFill/>
          <a:ln w="25400">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26" name="Straight Arrow Connector 25"/>
          <p:cNvCxnSpPr/>
          <p:nvPr/>
        </p:nvCxnSpPr>
        <p:spPr>
          <a:xfrm flipV="1">
            <a:off x="3776738" y="4896388"/>
            <a:ext cx="285197" cy="1"/>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581304" y="1381124"/>
            <a:ext cx="1584356" cy="830997"/>
          </a:xfrm>
          <a:prstGeom prst="rect">
            <a:avLst/>
          </a:prstGeom>
          <a:noFill/>
        </p:spPr>
        <p:txBody>
          <a:bodyPr wrap="square" rtlCol="0">
            <a:spAutoFit/>
          </a:bodyPr>
          <a:lstStyle/>
          <a:p>
            <a:endParaRPr lang="en-GB" sz="1000" dirty="0"/>
          </a:p>
          <a:p>
            <a:r>
              <a:rPr lang="en-GB" sz="2200" b="1" dirty="0">
                <a:solidFill>
                  <a:srgbClr val="C00000"/>
                </a:solidFill>
              </a:rPr>
              <a:t>-11%</a:t>
            </a:r>
            <a:r>
              <a:rPr lang="en-GB" sz="1600" b="1" dirty="0">
                <a:solidFill>
                  <a:srgbClr val="C00000"/>
                </a:solidFill>
              </a:rPr>
              <a:t> </a:t>
            </a:r>
          </a:p>
          <a:p>
            <a:endParaRPr lang="en-GB" sz="1600" dirty="0"/>
          </a:p>
        </p:txBody>
      </p:sp>
      <p:sp>
        <p:nvSpPr>
          <p:cNvPr id="28" name="Rectangle 27"/>
          <p:cNvSpPr/>
          <p:nvPr/>
        </p:nvSpPr>
        <p:spPr>
          <a:xfrm>
            <a:off x="8203208" y="780570"/>
            <a:ext cx="1122218" cy="1495425"/>
          </a:xfrm>
          <a:prstGeom prst="rect">
            <a:avLst/>
          </a:prstGeom>
          <a:noFill/>
          <a:ln w="25400">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29" name="Straight Arrow Connector 28"/>
          <p:cNvCxnSpPr/>
          <p:nvPr/>
        </p:nvCxnSpPr>
        <p:spPr>
          <a:xfrm flipV="1">
            <a:off x="9308415" y="1722609"/>
            <a:ext cx="285197" cy="1"/>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581304" y="3948088"/>
            <a:ext cx="1821398" cy="1723549"/>
          </a:xfrm>
          <a:prstGeom prst="rect">
            <a:avLst/>
          </a:prstGeom>
          <a:noFill/>
        </p:spPr>
        <p:txBody>
          <a:bodyPr wrap="square" rtlCol="0">
            <a:spAutoFit/>
          </a:bodyPr>
          <a:lstStyle/>
          <a:p>
            <a:r>
              <a:rPr lang="en-GB" sz="1600" b="1" dirty="0">
                <a:solidFill>
                  <a:srgbClr val="475DA7"/>
                </a:solidFill>
              </a:rPr>
              <a:t>Compared to 2016-2019 average</a:t>
            </a:r>
          </a:p>
          <a:p>
            <a:endParaRPr lang="en-GB" sz="1000" dirty="0"/>
          </a:p>
          <a:p>
            <a:r>
              <a:rPr lang="en-GB" sz="2200" b="1" dirty="0">
                <a:solidFill>
                  <a:srgbClr val="C00000"/>
                </a:solidFill>
              </a:rPr>
              <a:t>-55%</a:t>
            </a:r>
            <a:r>
              <a:rPr lang="en-GB" sz="1600" b="1" dirty="0">
                <a:solidFill>
                  <a:srgbClr val="C00000"/>
                </a:solidFill>
              </a:rPr>
              <a:t> </a:t>
            </a:r>
          </a:p>
          <a:p>
            <a:endParaRPr lang="en-GB" sz="1000" dirty="0"/>
          </a:p>
          <a:p>
            <a:r>
              <a:rPr lang="en-GB" sz="1600" b="1" dirty="0">
                <a:solidFill>
                  <a:srgbClr val="C00000"/>
                </a:solidFill>
              </a:rPr>
              <a:t>Five-week total to 18</a:t>
            </a:r>
            <a:r>
              <a:rPr lang="en-GB" sz="1600" b="1" baseline="30000" dirty="0">
                <a:solidFill>
                  <a:srgbClr val="C00000"/>
                </a:solidFill>
              </a:rPr>
              <a:t>th</a:t>
            </a:r>
            <a:r>
              <a:rPr lang="en-GB" sz="1600" b="1" dirty="0">
                <a:solidFill>
                  <a:srgbClr val="C00000"/>
                </a:solidFill>
              </a:rPr>
              <a:t> April 2020</a:t>
            </a:r>
          </a:p>
        </p:txBody>
      </p:sp>
      <p:sp>
        <p:nvSpPr>
          <p:cNvPr id="31" name="Rectangle 30"/>
          <p:cNvSpPr/>
          <p:nvPr/>
        </p:nvSpPr>
        <p:spPr>
          <a:xfrm>
            <a:off x="8217424" y="3929736"/>
            <a:ext cx="1251599" cy="1773436"/>
          </a:xfrm>
          <a:prstGeom prst="rect">
            <a:avLst/>
          </a:prstGeom>
          <a:noFill/>
          <a:ln w="25400">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32" name="Straight Arrow Connector 31"/>
          <p:cNvCxnSpPr/>
          <p:nvPr/>
        </p:nvCxnSpPr>
        <p:spPr>
          <a:xfrm flipV="1">
            <a:off x="9338453" y="4809862"/>
            <a:ext cx="285197" cy="3871"/>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84398" y="6295473"/>
            <a:ext cx="888185" cy="540000"/>
          </a:xfrm>
          <a:prstGeom prst="rect">
            <a:avLst/>
          </a:prstGeom>
        </p:spPr>
      </p:pic>
      <p:sp>
        <p:nvSpPr>
          <p:cNvPr id="33" name="Rectangle 32"/>
          <p:cNvSpPr/>
          <p:nvPr/>
        </p:nvSpPr>
        <p:spPr>
          <a:xfrm>
            <a:off x="174963" y="6502563"/>
            <a:ext cx="3702937" cy="307777"/>
          </a:xfrm>
          <a:prstGeom prst="rect">
            <a:avLst/>
          </a:prstGeom>
        </p:spPr>
        <p:txBody>
          <a:bodyPr wrap="none">
            <a:spAutoFit/>
          </a:bodyPr>
          <a:lstStyle/>
          <a:p>
            <a:r>
              <a:rPr lang="en-GB" sz="1400" b="1" dirty="0">
                <a:solidFill>
                  <a:srgbClr val="475DA7"/>
                </a:solidFill>
              </a:rPr>
              <a:t>With Thanks to Anna Gavin and David Donnelly</a:t>
            </a:r>
          </a:p>
        </p:txBody>
      </p:sp>
      <p:sp>
        <p:nvSpPr>
          <p:cNvPr id="3" name="Rectangle 2"/>
          <p:cNvSpPr/>
          <p:nvPr/>
        </p:nvSpPr>
        <p:spPr>
          <a:xfrm>
            <a:off x="9581304" y="1922611"/>
            <a:ext cx="1959767" cy="646331"/>
          </a:xfrm>
          <a:prstGeom prst="rect">
            <a:avLst/>
          </a:prstGeom>
        </p:spPr>
        <p:txBody>
          <a:bodyPr wrap="none">
            <a:spAutoFit/>
          </a:bodyPr>
          <a:lstStyle/>
          <a:p>
            <a:r>
              <a:rPr lang="en-GB" b="1" dirty="0">
                <a:solidFill>
                  <a:srgbClr val="C00000"/>
                </a:solidFill>
              </a:rPr>
              <a:t>Five-week total to </a:t>
            </a:r>
          </a:p>
          <a:p>
            <a:r>
              <a:rPr lang="en-GB" b="1" dirty="0">
                <a:solidFill>
                  <a:srgbClr val="C00000"/>
                </a:solidFill>
              </a:rPr>
              <a:t>18</a:t>
            </a:r>
            <a:r>
              <a:rPr lang="en-GB" b="1" baseline="30000" dirty="0">
                <a:solidFill>
                  <a:srgbClr val="C00000"/>
                </a:solidFill>
              </a:rPr>
              <a:t>th</a:t>
            </a:r>
            <a:r>
              <a:rPr lang="en-GB" b="1" dirty="0">
                <a:solidFill>
                  <a:srgbClr val="C00000"/>
                </a:solidFill>
              </a:rPr>
              <a:t> April 2020</a:t>
            </a:r>
          </a:p>
        </p:txBody>
      </p:sp>
    </p:spTree>
    <p:extLst>
      <p:ext uri="{BB962C8B-B14F-4D97-AF65-F5344CB8AC3E}">
        <p14:creationId xmlns:p14="http://schemas.microsoft.com/office/powerpoint/2010/main" val="244865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6" y="175498"/>
            <a:ext cx="9386207" cy="1325563"/>
          </a:xfrm>
        </p:spPr>
        <p:txBody>
          <a:bodyPr>
            <a:noAutofit/>
          </a:bodyPr>
          <a:lstStyle/>
          <a:p>
            <a:r>
              <a:rPr lang="en-GB" dirty="0">
                <a:solidFill>
                  <a:srgbClr val="475DA7"/>
                </a:solidFill>
              </a:rPr>
              <a:t>Covid-19 – Significant Impact on Recruitment to Cancer Clinical Research/Cancer Clinical Trials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42" y="5183428"/>
            <a:ext cx="1714979" cy="1057335"/>
          </a:xfrm>
          <a:prstGeom prst="rect">
            <a:avLst/>
          </a:prstGeom>
        </p:spPr>
      </p:pic>
      <p:graphicFrame>
        <p:nvGraphicFramePr>
          <p:cNvPr id="7" name="Table 6"/>
          <p:cNvGraphicFramePr>
            <a:graphicFrameLocks noGrp="1"/>
          </p:cNvGraphicFramePr>
          <p:nvPr/>
        </p:nvGraphicFramePr>
        <p:xfrm>
          <a:off x="1546785" y="2414802"/>
          <a:ext cx="8279825" cy="2512794"/>
        </p:xfrm>
        <a:graphic>
          <a:graphicData uri="http://schemas.openxmlformats.org/drawingml/2006/table">
            <a:tbl>
              <a:tblPr firstRow="1" firstCol="1" bandRow="1">
                <a:tableStyleId>{5C22544A-7EE6-4342-B048-85BDC9FD1C3A}</a:tableStyleId>
              </a:tblPr>
              <a:tblGrid>
                <a:gridCol w="812224">
                  <a:extLst>
                    <a:ext uri="{9D8B030D-6E8A-4147-A177-3AD203B41FA5}">
                      <a16:colId xmlns:a16="http://schemas.microsoft.com/office/drawing/2014/main" val="3267994696"/>
                    </a:ext>
                  </a:extLst>
                </a:gridCol>
                <a:gridCol w="914400">
                  <a:extLst>
                    <a:ext uri="{9D8B030D-6E8A-4147-A177-3AD203B41FA5}">
                      <a16:colId xmlns:a16="http://schemas.microsoft.com/office/drawing/2014/main" val="855035530"/>
                    </a:ext>
                  </a:extLst>
                </a:gridCol>
                <a:gridCol w="1052945">
                  <a:extLst>
                    <a:ext uri="{9D8B030D-6E8A-4147-A177-3AD203B41FA5}">
                      <a16:colId xmlns:a16="http://schemas.microsoft.com/office/drawing/2014/main" val="1839344572"/>
                    </a:ext>
                  </a:extLst>
                </a:gridCol>
                <a:gridCol w="858982">
                  <a:extLst>
                    <a:ext uri="{9D8B030D-6E8A-4147-A177-3AD203B41FA5}">
                      <a16:colId xmlns:a16="http://schemas.microsoft.com/office/drawing/2014/main" val="2898780569"/>
                    </a:ext>
                  </a:extLst>
                </a:gridCol>
                <a:gridCol w="872836">
                  <a:extLst>
                    <a:ext uri="{9D8B030D-6E8A-4147-A177-3AD203B41FA5}">
                      <a16:colId xmlns:a16="http://schemas.microsoft.com/office/drawing/2014/main" val="698179020"/>
                    </a:ext>
                  </a:extLst>
                </a:gridCol>
                <a:gridCol w="955964">
                  <a:extLst>
                    <a:ext uri="{9D8B030D-6E8A-4147-A177-3AD203B41FA5}">
                      <a16:colId xmlns:a16="http://schemas.microsoft.com/office/drawing/2014/main" val="1778801791"/>
                    </a:ext>
                  </a:extLst>
                </a:gridCol>
                <a:gridCol w="845127">
                  <a:extLst>
                    <a:ext uri="{9D8B030D-6E8A-4147-A177-3AD203B41FA5}">
                      <a16:colId xmlns:a16="http://schemas.microsoft.com/office/drawing/2014/main" val="2301507392"/>
                    </a:ext>
                  </a:extLst>
                </a:gridCol>
                <a:gridCol w="983673">
                  <a:extLst>
                    <a:ext uri="{9D8B030D-6E8A-4147-A177-3AD203B41FA5}">
                      <a16:colId xmlns:a16="http://schemas.microsoft.com/office/drawing/2014/main" val="1577879876"/>
                    </a:ext>
                  </a:extLst>
                </a:gridCol>
                <a:gridCol w="983674">
                  <a:extLst>
                    <a:ext uri="{9D8B030D-6E8A-4147-A177-3AD203B41FA5}">
                      <a16:colId xmlns:a16="http://schemas.microsoft.com/office/drawing/2014/main" val="3771417783"/>
                    </a:ext>
                  </a:extLst>
                </a:gridCol>
              </a:tblGrid>
              <a:tr h="1256397">
                <a:tc>
                  <a:txBody>
                    <a:bodyPr/>
                    <a:lstStyle/>
                    <a:p>
                      <a:pP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NICTN  </a:t>
                      </a:r>
                    </a:p>
                  </a:txBody>
                  <a:tcPr marL="60093" marR="60093" marT="0" marB="0"/>
                </a:tc>
                <a:tc>
                  <a:txBody>
                    <a:bodyPr/>
                    <a:lstStyle/>
                    <a:p>
                      <a:pPr>
                        <a:lnSpc>
                          <a:spcPct val="115000"/>
                        </a:lnSpc>
                        <a:spcAft>
                          <a:spcPts val="0"/>
                        </a:spcAft>
                      </a:pPr>
                      <a:r>
                        <a:rPr lang="en-GB" sz="1200" dirty="0">
                          <a:effectLst/>
                        </a:rPr>
                        <a:t>No of active studies in portfolio 20/03/2020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tc>
                  <a:txBody>
                    <a:bodyPr/>
                    <a:lstStyle/>
                    <a:p>
                      <a:pPr>
                        <a:lnSpc>
                          <a:spcPct val="115000"/>
                        </a:lnSpc>
                        <a:spcAft>
                          <a:spcPts val="0"/>
                        </a:spcAft>
                      </a:pPr>
                      <a:r>
                        <a:rPr lang="en-GB" sz="1200" dirty="0">
                          <a:effectLst/>
                        </a:rPr>
                        <a:t>Suspended/on hold prior to COVID for other reasons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tc>
                  <a:txBody>
                    <a:bodyPr/>
                    <a:lstStyle/>
                    <a:p>
                      <a:pPr>
                        <a:lnSpc>
                          <a:spcPct val="115000"/>
                        </a:lnSpc>
                        <a:spcAft>
                          <a:spcPts val="0"/>
                        </a:spcAft>
                      </a:pPr>
                      <a:r>
                        <a:rPr lang="en-GB" sz="1200" dirty="0">
                          <a:effectLst/>
                        </a:rPr>
                        <a:t>Remained opened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tc>
                  <a:txBody>
                    <a:bodyPr/>
                    <a:lstStyle/>
                    <a:p>
                      <a:pPr>
                        <a:lnSpc>
                          <a:spcPct val="115000"/>
                        </a:lnSpc>
                        <a:spcAft>
                          <a:spcPts val="0"/>
                        </a:spcAft>
                      </a:pPr>
                      <a:r>
                        <a:rPr lang="en-GB" sz="1200" dirty="0">
                          <a:effectLst/>
                        </a:rPr>
                        <a:t>Suspended by Sponsor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tc>
                  <a:txBody>
                    <a:bodyPr/>
                    <a:lstStyle/>
                    <a:p>
                      <a:pPr>
                        <a:lnSpc>
                          <a:spcPct val="115000"/>
                        </a:lnSpc>
                        <a:spcAft>
                          <a:spcPts val="0"/>
                        </a:spcAft>
                      </a:pPr>
                      <a:r>
                        <a:rPr lang="en-GB" sz="1200" dirty="0">
                          <a:effectLst/>
                        </a:rPr>
                        <a:t>Suspended by NICTN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tc>
                  <a:txBody>
                    <a:bodyPr/>
                    <a:lstStyle/>
                    <a:p>
                      <a:pPr>
                        <a:lnSpc>
                          <a:spcPct val="115000"/>
                        </a:lnSpc>
                        <a:spcAft>
                          <a:spcPts val="0"/>
                        </a:spcAft>
                      </a:pPr>
                      <a:r>
                        <a:rPr lang="en-GB" sz="1200" dirty="0">
                          <a:effectLst/>
                        </a:rPr>
                        <a:t>Not planned to re-open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tc>
                  <a:txBody>
                    <a:bodyPr/>
                    <a:lstStyle/>
                    <a:p>
                      <a:pPr>
                        <a:lnSpc>
                          <a:spcPct val="115000"/>
                        </a:lnSpc>
                        <a:spcAft>
                          <a:spcPts val="0"/>
                        </a:spcAft>
                      </a:pPr>
                      <a:r>
                        <a:rPr lang="en-GB" sz="1200" dirty="0">
                          <a:solidFill>
                            <a:schemeClr val="bg1"/>
                          </a:solidFill>
                          <a:effectLst/>
                        </a:rPr>
                        <a:t>Now re-opened</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tc>
                  <a:txBody>
                    <a:bodyPr/>
                    <a:lstStyle/>
                    <a:p>
                      <a:pPr>
                        <a:lnSpc>
                          <a:spcPct val="115000"/>
                        </a:lnSpc>
                        <a:spcAft>
                          <a:spcPts val="0"/>
                        </a:spcAft>
                      </a:pPr>
                      <a:r>
                        <a:rPr lang="en-GB" sz="1200" dirty="0">
                          <a:solidFill>
                            <a:schemeClr val="bg1"/>
                          </a:solidFill>
                          <a:effectLst/>
                        </a:rPr>
                        <a:t>New studies since 20/03/2020</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093" marR="60093" marT="0" marB="0"/>
                </a:tc>
                <a:extLst>
                  <a:ext uri="{0D108BD9-81ED-4DB2-BD59-A6C34878D82A}">
                    <a16:rowId xmlns:a16="http://schemas.microsoft.com/office/drawing/2014/main" val="1747473926"/>
                  </a:ext>
                </a:extLst>
              </a:tr>
              <a:tr h="1256397">
                <a:tc>
                  <a:txBody>
                    <a:bodyPr/>
                    <a:lstStyle/>
                    <a:p>
                      <a:pPr>
                        <a:lnSpc>
                          <a:spcPct val="115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0093" marR="60093" marT="0" marB="0"/>
                </a:tc>
                <a:tc>
                  <a:txBody>
                    <a:bodyPr/>
                    <a:lstStyle/>
                    <a:p>
                      <a:pPr algn="ctr">
                        <a:lnSpc>
                          <a:spcPct val="200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75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14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27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34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2400" b="1" dirty="0">
                          <a:effectLst/>
                          <a:latin typeface="+mn-lt"/>
                          <a:ea typeface="Calibri" panose="020F0502020204030204" pitchFamily="34" charset="0"/>
                          <a:cs typeface="Arial" panose="020B0604020202020204" pitchFamily="34" charset="0"/>
                        </a:rPr>
                        <a:t>7</a:t>
                      </a:r>
                    </a:p>
                  </a:txBody>
                  <a:tcPr marL="68580" marR="68580" marT="0" marB="0">
                    <a:solidFill>
                      <a:srgbClr val="CAB3DB"/>
                    </a:solidFill>
                  </a:tcPr>
                </a:tc>
                <a:tc>
                  <a:txBody>
                    <a:bodyPr/>
                    <a:lstStyle/>
                    <a:p>
                      <a:pPr algn="ctr">
                        <a:lnSpc>
                          <a:spcPct val="200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AB3DB"/>
                    </a:solidFill>
                  </a:tcPr>
                </a:tc>
                <a:extLst>
                  <a:ext uri="{0D108BD9-81ED-4DB2-BD59-A6C34878D82A}">
                    <a16:rowId xmlns:a16="http://schemas.microsoft.com/office/drawing/2014/main" val="1054988272"/>
                  </a:ext>
                </a:extLst>
              </a:tr>
            </a:tbl>
          </a:graphicData>
        </a:graphic>
      </p:graphicFrame>
      <p:sp>
        <p:nvSpPr>
          <p:cNvPr id="10" name="Rectangular Callout 9"/>
          <p:cNvSpPr/>
          <p:nvPr/>
        </p:nvSpPr>
        <p:spPr>
          <a:xfrm>
            <a:off x="7291228" y="5183428"/>
            <a:ext cx="2535382" cy="1163782"/>
          </a:xfrm>
          <a:prstGeom prst="wedgeRectCallout">
            <a:avLst>
              <a:gd name="adj1" fmla="val -9087"/>
              <a:gd name="adj2" fmla="val -113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From mid </a:t>
            </a:r>
            <a:r>
              <a:rPr lang="en-GB" b="1" dirty="0"/>
              <a:t>May 2020 </a:t>
            </a:r>
            <a:r>
              <a:rPr lang="en-GB" dirty="0"/>
              <a:t>on-going portfolio review for studies that can safely be re-opened  </a:t>
            </a:r>
          </a:p>
        </p:txBody>
      </p:sp>
      <p:sp>
        <p:nvSpPr>
          <p:cNvPr id="6" name="Content Placeholder 2"/>
          <p:cNvSpPr>
            <a:spLocks noGrp="1"/>
          </p:cNvSpPr>
          <p:nvPr>
            <p:ph idx="1"/>
          </p:nvPr>
        </p:nvSpPr>
        <p:spPr>
          <a:xfrm>
            <a:off x="544285" y="1578260"/>
            <a:ext cx="10598332" cy="1199195"/>
          </a:xfrm>
        </p:spPr>
        <p:txBody>
          <a:bodyPr>
            <a:normAutofit/>
          </a:bodyPr>
          <a:lstStyle/>
          <a:p>
            <a:r>
              <a:rPr lang="en-GB" sz="2000" dirty="0"/>
              <a:t>From 19</a:t>
            </a:r>
            <a:r>
              <a:rPr lang="en-GB" sz="2000" baseline="30000" dirty="0"/>
              <a:t> </a:t>
            </a:r>
            <a:r>
              <a:rPr lang="en-GB" sz="2000" dirty="0"/>
              <a:t>March 2020, </a:t>
            </a:r>
            <a:r>
              <a:rPr lang="en-GB" sz="2000" b="1" dirty="0">
                <a:solidFill>
                  <a:srgbClr val="475DA7"/>
                </a:solidFill>
              </a:rPr>
              <a:t>recruitment to all cancer clinical trials in NI was suspended with the exception of paediatric studies and 3 haematology studies </a:t>
            </a:r>
            <a:r>
              <a:rPr lang="en-GB" sz="2000" dirty="0"/>
              <a:t>deemed critical to clinical need</a:t>
            </a:r>
          </a:p>
          <a:p>
            <a:endParaRPr lang="en-GB" dirty="0"/>
          </a:p>
          <a:p>
            <a:endParaRPr lang="en-GB" dirty="0"/>
          </a:p>
          <a:p>
            <a:endParaRPr lang="en-GB" sz="3200" dirty="0"/>
          </a:p>
          <a:p>
            <a:endParaRPr lang="en-GB" sz="3200" dirty="0"/>
          </a:p>
          <a:p>
            <a:endParaRPr lang="en-GB" dirty="0"/>
          </a:p>
        </p:txBody>
      </p:sp>
      <p:sp>
        <p:nvSpPr>
          <p:cNvPr id="8" name="Rectangular Callout 7"/>
          <p:cNvSpPr/>
          <p:nvPr/>
        </p:nvSpPr>
        <p:spPr>
          <a:xfrm>
            <a:off x="10039349" y="5183428"/>
            <a:ext cx="2050474" cy="1163782"/>
          </a:xfrm>
          <a:prstGeom prst="wedgeRectCallout">
            <a:avLst>
              <a:gd name="adj1" fmla="val -73877"/>
              <a:gd name="adj2" fmla="val -121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Rapid approval and opening of PACE: ‘</a:t>
            </a:r>
            <a:r>
              <a:rPr lang="en-US" sz="1400" b="1" dirty="0"/>
              <a:t>Patients with AML and COVID-19 Epidemiology’</a:t>
            </a:r>
            <a:endParaRPr lang="en-GB" dirty="0"/>
          </a:p>
        </p:txBody>
      </p:sp>
      <p:sp>
        <p:nvSpPr>
          <p:cNvPr id="5" name="TextBox 4"/>
          <p:cNvSpPr txBox="1"/>
          <p:nvPr/>
        </p:nvSpPr>
        <p:spPr>
          <a:xfrm>
            <a:off x="757646" y="6496595"/>
            <a:ext cx="914400" cy="914400"/>
          </a:xfrm>
          <a:prstGeom prst="rect">
            <a:avLst/>
          </a:prstGeom>
          <a:noFill/>
        </p:spPr>
        <p:txBody>
          <a:bodyPr wrap="none" lIns="0" tIns="0" rIns="0" bIns="0" rtlCol="0">
            <a:noAutofit/>
          </a:bodyPr>
          <a:lstStyle/>
          <a:p>
            <a:pPr algn="l"/>
            <a:r>
              <a:rPr lang="en-GB" sz="1400" b="1" dirty="0">
                <a:solidFill>
                  <a:srgbClr val="475DA7"/>
                </a:solidFill>
              </a:rPr>
              <a:t>With thanks to Melanie Morris and Ruth Boyd</a:t>
            </a:r>
          </a:p>
        </p:txBody>
      </p:sp>
      <p:pic>
        <p:nvPicPr>
          <p:cNvPr id="9" name="Picture 8"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3"/>
          <a:srcRect l="8081" t="17154" r="7937" b="22295"/>
          <a:stretch/>
        </p:blipFill>
        <p:spPr>
          <a:xfrm>
            <a:off x="8996951" y="0"/>
            <a:ext cx="3025630" cy="1108241"/>
          </a:xfrm>
          <a:prstGeom prst="rect">
            <a:avLst/>
          </a:prstGeom>
        </p:spPr>
      </p:pic>
      <p:sp>
        <p:nvSpPr>
          <p:cNvPr id="3" name="Oval 2"/>
          <p:cNvSpPr/>
          <p:nvPr/>
        </p:nvSpPr>
        <p:spPr>
          <a:xfrm>
            <a:off x="5364480" y="3775782"/>
            <a:ext cx="1515291" cy="8397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cxnSp>
        <p:nvCxnSpPr>
          <p:cNvPr id="12" name="Straight Arrow Connector 11"/>
          <p:cNvCxnSpPr/>
          <p:nvPr/>
        </p:nvCxnSpPr>
        <p:spPr>
          <a:xfrm flipV="1">
            <a:off x="5843451" y="4713509"/>
            <a:ext cx="165463" cy="7467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78471" y="5468982"/>
            <a:ext cx="914400" cy="914400"/>
          </a:xfrm>
          <a:prstGeom prst="rect">
            <a:avLst/>
          </a:prstGeom>
          <a:noFill/>
        </p:spPr>
        <p:txBody>
          <a:bodyPr wrap="none" lIns="0" tIns="0" rIns="0" bIns="0" rtlCol="0">
            <a:noAutofit/>
          </a:bodyPr>
          <a:lstStyle/>
          <a:p>
            <a:pPr algn="l"/>
            <a:r>
              <a:rPr lang="en-GB" sz="2000" b="1" dirty="0">
                <a:solidFill>
                  <a:srgbClr val="FF0000"/>
                </a:solidFill>
              </a:rPr>
              <a:t>&gt;80% of trials </a:t>
            </a:r>
          </a:p>
          <a:p>
            <a:pPr algn="l"/>
            <a:r>
              <a:rPr lang="en-GB" sz="2000" b="1" dirty="0">
                <a:solidFill>
                  <a:srgbClr val="FF0000"/>
                </a:solidFill>
              </a:rPr>
              <a:t>suspended</a:t>
            </a:r>
          </a:p>
        </p:txBody>
      </p:sp>
    </p:spTree>
    <p:extLst>
      <p:ext uri="{BB962C8B-B14F-4D97-AF65-F5344CB8AC3E}">
        <p14:creationId xmlns:p14="http://schemas.microsoft.com/office/powerpoint/2010/main" val="145363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Additional Evidence</a:t>
            </a:r>
          </a:p>
        </p:txBody>
      </p:sp>
      <p:sp>
        <p:nvSpPr>
          <p:cNvPr id="3" name="Content Placeholder 2"/>
          <p:cNvSpPr>
            <a:spLocks noGrp="1"/>
          </p:cNvSpPr>
          <p:nvPr>
            <p:ph idx="1"/>
          </p:nvPr>
        </p:nvSpPr>
        <p:spPr>
          <a:xfrm>
            <a:off x="839787" y="1850479"/>
            <a:ext cx="10847115" cy="4362752"/>
          </a:xfrm>
        </p:spPr>
        <p:txBody>
          <a:bodyPr/>
          <a:lstStyle/>
          <a:p>
            <a:pPr>
              <a:spcAft>
                <a:spcPts val="0"/>
              </a:spcAft>
            </a:pPr>
            <a:r>
              <a:rPr lang="en-IE" sz="1800" dirty="0" err="1"/>
              <a:t>Sud</a:t>
            </a:r>
            <a:r>
              <a:rPr lang="en-IE" sz="1800" dirty="0"/>
              <a:t> A, </a:t>
            </a:r>
            <a:r>
              <a:rPr lang="en-IE" sz="1800" dirty="0" err="1"/>
              <a:t>Torr</a:t>
            </a:r>
            <a:r>
              <a:rPr lang="en-IE" sz="1800" dirty="0"/>
              <a:t> B, Loveday C, Jones M, </a:t>
            </a:r>
            <a:r>
              <a:rPr lang="en-IE" sz="1800" dirty="0" err="1"/>
              <a:t>Broggio</a:t>
            </a:r>
            <a:r>
              <a:rPr lang="en-IE" sz="1800" dirty="0"/>
              <a:t>  J,  Scott S, </a:t>
            </a:r>
            <a:r>
              <a:rPr lang="en-IE" sz="1800" dirty="0" err="1"/>
              <a:t>Gronthoud</a:t>
            </a:r>
            <a:r>
              <a:rPr lang="en-IE" sz="1800" dirty="0"/>
              <a:t> F, , Nicol DL, Garrett A, </a:t>
            </a:r>
            <a:r>
              <a:rPr lang="en-IE" sz="1800" dirty="0" err="1"/>
              <a:t>Jhanji</a:t>
            </a:r>
            <a:r>
              <a:rPr lang="en-IE" sz="1800" dirty="0"/>
              <a:t> S, Boyce SA, Williams M, </a:t>
            </a:r>
            <a:r>
              <a:rPr lang="en-IE" sz="1800" dirty="0" err="1"/>
              <a:t>Lyratzopoulos</a:t>
            </a:r>
            <a:r>
              <a:rPr lang="en-IE" sz="1800" dirty="0"/>
              <a:t> G, Barry C, </a:t>
            </a:r>
            <a:r>
              <a:rPr lang="en-IE" sz="1800" dirty="0" err="1"/>
              <a:t>Riboli</a:t>
            </a:r>
            <a:r>
              <a:rPr lang="en-IE" sz="1800" dirty="0"/>
              <a:t> E, </a:t>
            </a:r>
            <a:r>
              <a:rPr lang="en-IE" sz="1800" dirty="0" err="1"/>
              <a:t>Kipps</a:t>
            </a:r>
            <a:r>
              <a:rPr lang="en-IE" sz="1800" dirty="0"/>
              <a:t> E, Muller DC, Larkin </a:t>
            </a:r>
            <a:r>
              <a:rPr lang="en-IE" sz="1800" dirty="0" err="1"/>
              <a:t>Navani</a:t>
            </a:r>
            <a:r>
              <a:rPr lang="en-IE" sz="1800" dirty="0"/>
              <a:t> N, Swanton C, </a:t>
            </a:r>
            <a:r>
              <a:rPr lang="en-IE" sz="1800" dirty="0" err="1">
                <a:solidFill>
                  <a:schemeClr val="tx1"/>
                </a:solidFill>
              </a:rPr>
              <a:t>McFerran</a:t>
            </a:r>
            <a:r>
              <a:rPr lang="en-IE" sz="1800" dirty="0">
                <a:solidFill>
                  <a:schemeClr val="tx1"/>
                </a:solidFill>
              </a:rPr>
              <a:t> E, Lawler M, </a:t>
            </a:r>
            <a:r>
              <a:rPr lang="en-IE" sz="1800" dirty="0" err="1"/>
              <a:t>Houlston</a:t>
            </a:r>
            <a:r>
              <a:rPr lang="en-IE" sz="1800" dirty="0"/>
              <a:t> R, Turnbull C. </a:t>
            </a:r>
          </a:p>
          <a:p>
            <a:r>
              <a:rPr lang="en-IE" sz="1800" dirty="0"/>
              <a:t>COVID-19 Lockdown and its impact on the two-week wait pathway for suspected cancer</a:t>
            </a:r>
            <a:r>
              <a:rPr lang="en-IE" sz="1800" i="1" dirty="0"/>
              <a:t> </a:t>
            </a:r>
            <a:r>
              <a:rPr lang="en-GB" sz="1800" i="1" dirty="0"/>
              <a:t>(Lancet Oncology 2020)</a:t>
            </a:r>
          </a:p>
          <a:p>
            <a:pPr>
              <a:spcAft>
                <a:spcPts val="0"/>
              </a:spcAft>
            </a:pPr>
            <a:r>
              <a:rPr lang="en-IE" sz="1800" dirty="0"/>
              <a:t>Loveday C,  </a:t>
            </a:r>
            <a:r>
              <a:rPr lang="en-IE" sz="1800" dirty="0" err="1"/>
              <a:t>Sud</a:t>
            </a:r>
            <a:r>
              <a:rPr lang="en-IE" sz="1800" dirty="0"/>
              <a:t> A, Jones M, </a:t>
            </a:r>
            <a:r>
              <a:rPr lang="en-IE" sz="1800" dirty="0" err="1"/>
              <a:t>Broggio</a:t>
            </a:r>
            <a:r>
              <a:rPr lang="en-IE" sz="1800" dirty="0"/>
              <a:t>  J,  Scott S, </a:t>
            </a:r>
            <a:r>
              <a:rPr lang="en-IE" sz="1800" dirty="0" err="1"/>
              <a:t>Torr</a:t>
            </a:r>
            <a:r>
              <a:rPr lang="en-IE" sz="1800" dirty="0"/>
              <a:t> B,; Garrett, A, Nicol DL, </a:t>
            </a:r>
            <a:r>
              <a:rPr lang="en-IE" sz="1800" dirty="0" err="1"/>
              <a:t>Jhanji</a:t>
            </a:r>
            <a:r>
              <a:rPr lang="en-IE" sz="1800" dirty="0"/>
              <a:t> S, Boyce SA, Williams M, </a:t>
            </a:r>
            <a:r>
              <a:rPr lang="en-IE" sz="1800" dirty="0" err="1"/>
              <a:t>Lyratzopoulos</a:t>
            </a:r>
            <a:r>
              <a:rPr lang="en-IE" sz="1800" dirty="0"/>
              <a:t> G, Barry C, </a:t>
            </a:r>
            <a:r>
              <a:rPr lang="en-IE" sz="1800" dirty="0" err="1"/>
              <a:t>Riboli</a:t>
            </a:r>
            <a:r>
              <a:rPr lang="en-IE" sz="1800" dirty="0"/>
              <a:t> E, </a:t>
            </a:r>
            <a:r>
              <a:rPr lang="en-IE" sz="1800" dirty="0" err="1"/>
              <a:t>Kipps</a:t>
            </a:r>
            <a:r>
              <a:rPr lang="en-IE" sz="1800" dirty="0"/>
              <a:t> E, </a:t>
            </a:r>
            <a:r>
              <a:rPr lang="en-IE" sz="1800" dirty="0" err="1">
                <a:solidFill>
                  <a:schemeClr val="tx1"/>
                </a:solidFill>
              </a:rPr>
              <a:t>McFerran</a:t>
            </a:r>
            <a:r>
              <a:rPr lang="en-IE" sz="1800" dirty="0">
                <a:solidFill>
                  <a:schemeClr val="tx1"/>
                </a:solidFill>
              </a:rPr>
              <a:t> E, </a:t>
            </a:r>
            <a:r>
              <a:rPr lang="en-IE" sz="1800" dirty="0"/>
              <a:t>Muller DC, </a:t>
            </a:r>
            <a:r>
              <a:rPr lang="en-IE" sz="1800" dirty="0" err="1"/>
              <a:t>Abulafi</a:t>
            </a:r>
            <a:r>
              <a:rPr lang="en-IE" sz="1800" dirty="0"/>
              <a:t> M, </a:t>
            </a:r>
            <a:r>
              <a:rPr lang="en-IE" sz="1800" dirty="0">
                <a:solidFill>
                  <a:schemeClr val="tx1"/>
                </a:solidFill>
              </a:rPr>
              <a:t>Lawler M, </a:t>
            </a:r>
            <a:r>
              <a:rPr lang="en-IE" sz="1800" dirty="0" err="1"/>
              <a:t>Houlston</a:t>
            </a:r>
            <a:r>
              <a:rPr lang="en-IE" sz="1800" dirty="0"/>
              <a:t> R, Turnbull C. </a:t>
            </a:r>
          </a:p>
          <a:p>
            <a:r>
              <a:rPr lang="en-GB" sz="1800" dirty="0"/>
              <a:t>Prioritisation by Faecal Immunochemistry Testing (FIT) to mitigate the impact of delays in the 2-week wait colorectal cancer referral pathway during the COVID-19 pandemic: a UK modelling study </a:t>
            </a:r>
            <a:r>
              <a:rPr lang="en-GB" sz="1800" i="1" dirty="0"/>
              <a:t>(</a:t>
            </a:r>
            <a:r>
              <a:rPr lang="en-IE" sz="1800" i="1" dirty="0"/>
              <a:t>Gut</a:t>
            </a:r>
            <a:r>
              <a:rPr lang="en-IE" sz="1800" dirty="0"/>
              <a:t> </a:t>
            </a:r>
            <a:r>
              <a:rPr lang="en-IE" sz="1800" i="1" dirty="0"/>
              <a:t>2020)</a:t>
            </a:r>
          </a:p>
          <a:p>
            <a:pPr>
              <a:spcAft>
                <a:spcPts val="0"/>
              </a:spcAft>
            </a:pPr>
            <a:r>
              <a:rPr lang="en-IE" sz="1800" dirty="0">
                <a:solidFill>
                  <a:schemeClr val="tx1"/>
                </a:solidFill>
              </a:rPr>
              <a:t>Lawler M, </a:t>
            </a:r>
            <a:r>
              <a:rPr lang="en-IE" sz="1800" dirty="0"/>
              <a:t>Rodin D, </a:t>
            </a:r>
            <a:r>
              <a:rPr lang="en-IE" sz="1800" dirty="0">
                <a:solidFill>
                  <a:schemeClr val="tx1"/>
                </a:solidFill>
              </a:rPr>
              <a:t>Sullivan R. </a:t>
            </a:r>
          </a:p>
          <a:p>
            <a:pPr>
              <a:spcAft>
                <a:spcPts val="600"/>
              </a:spcAft>
            </a:pPr>
            <a:r>
              <a:rPr lang="en-IE" sz="1800" dirty="0"/>
              <a:t>COVID-19 and cancer on both sides of the pond: Different continents, similar challenges </a:t>
            </a:r>
            <a:r>
              <a:rPr lang="en-IE" sz="1800" i="1" dirty="0"/>
              <a:t>JAMA </a:t>
            </a:r>
            <a:r>
              <a:rPr lang="en-IE" sz="1800" i="1" dirty="0" err="1"/>
              <a:t>Oncol</a:t>
            </a:r>
            <a:r>
              <a:rPr lang="en-IE" sz="1800" i="1" dirty="0"/>
              <a:t>, in preparation</a:t>
            </a:r>
            <a:endParaRPr lang="en-GB" sz="1800" i="1" dirty="0"/>
          </a:p>
          <a:p>
            <a:r>
              <a:rPr lang="en-GB" sz="1800" i="1" dirty="0"/>
              <a:t>Others in development</a:t>
            </a:r>
          </a:p>
          <a:p>
            <a:endParaRPr lang="en-GB" dirty="0"/>
          </a:p>
        </p:txBody>
      </p:sp>
      <p:pic>
        <p:nvPicPr>
          <p:cNvPr id="4" name="Picture 3"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2"/>
          <a:srcRect l="8081" t="17154" r="7937" b="22295"/>
          <a:stretch/>
        </p:blipFill>
        <p:spPr>
          <a:xfrm>
            <a:off x="8944699" y="0"/>
            <a:ext cx="3025630" cy="1108241"/>
          </a:xfrm>
          <a:prstGeom prst="rect">
            <a:avLst/>
          </a:prstGeom>
        </p:spPr>
      </p:pic>
    </p:spTree>
    <p:extLst>
      <p:ext uri="{BB962C8B-B14F-4D97-AF65-F5344CB8AC3E}">
        <p14:creationId xmlns:p14="http://schemas.microsoft.com/office/powerpoint/2010/main" val="391775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Step Forwards Two Steps Backwards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a:t>Assuming </a:t>
            </a:r>
            <a:r>
              <a:rPr lang="en-GB" sz="2400" b="1" dirty="0">
                <a:solidFill>
                  <a:schemeClr val="accent3"/>
                </a:solidFill>
              </a:rPr>
              <a:t>3 months of disruption </a:t>
            </a:r>
            <a:r>
              <a:rPr lang="en-GB" sz="2400" dirty="0"/>
              <a:t>(which may be conservative), </a:t>
            </a:r>
            <a:r>
              <a:rPr lang="en-GB" sz="2400" b="1" dirty="0">
                <a:solidFill>
                  <a:schemeClr val="accent3"/>
                </a:solidFill>
              </a:rPr>
              <a:t>stage shift </a:t>
            </a:r>
            <a:r>
              <a:rPr lang="en-GB" sz="2400" dirty="0"/>
              <a:t>in detection of cancer (i.e. detecting cancer later rather than earlier) due to disruptions to the cancer pathway </a:t>
            </a:r>
            <a:r>
              <a:rPr lang="en-GB" sz="2400" b="1" dirty="0">
                <a:solidFill>
                  <a:schemeClr val="accent3"/>
                </a:solidFill>
              </a:rPr>
              <a:t>could significantly affect five-year survival</a:t>
            </a:r>
          </a:p>
          <a:p>
            <a:pPr marL="342900" indent="-342900">
              <a:buFont typeface="Arial" panose="020B0604020202020204" pitchFamily="34" charset="0"/>
              <a:buChar char="•"/>
            </a:pPr>
            <a:r>
              <a:rPr lang="en-GB" sz="2400" dirty="0"/>
              <a:t>For certain cancers e.g. colorectal, </a:t>
            </a:r>
          </a:p>
          <a:p>
            <a:r>
              <a:rPr lang="en-GB" sz="2400" dirty="0"/>
              <a:t>     the </a:t>
            </a:r>
            <a:r>
              <a:rPr lang="en-GB" sz="2400" b="1" dirty="0">
                <a:solidFill>
                  <a:schemeClr val="accent3"/>
                </a:solidFill>
              </a:rPr>
              <a:t>COVID-19 pandemic could set us </a:t>
            </a:r>
          </a:p>
          <a:p>
            <a:r>
              <a:rPr lang="en-GB" sz="2400" b="1" dirty="0">
                <a:solidFill>
                  <a:schemeClr val="accent3"/>
                </a:solidFill>
              </a:rPr>
              <a:t>     back nearly a decade</a:t>
            </a:r>
          </a:p>
          <a:p>
            <a:pPr marL="342900" indent="-342900">
              <a:buFont typeface="Arial" panose="020B0604020202020204" pitchFamily="34" charset="0"/>
              <a:buChar char="•"/>
            </a:pPr>
            <a:endParaRPr lang="en-GB" sz="2400" b="1" dirty="0">
              <a:solidFill>
                <a:schemeClr val="accent3"/>
              </a:solidFill>
            </a:endParaRPr>
          </a:p>
        </p:txBody>
      </p:sp>
      <p:sp>
        <p:nvSpPr>
          <p:cNvPr id="6" name="Picture Placeholder 5"/>
          <p:cNvSpPr>
            <a:spLocks noGrp="1"/>
          </p:cNvSpPr>
          <p:nvPr>
            <p:ph type="pic" sz="quarter" idx="10"/>
          </p:nvPr>
        </p:nvSpPr>
        <p:spPr/>
      </p:sp>
      <p:pic>
        <p:nvPicPr>
          <p:cNvPr id="4" name="Picture 3"/>
          <p:cNvPicPr/>
          <p:nvPr/>
        </p:nvPicPr>
        <p:blipFill>
          <a:blip r:embed="rId2"/>
          <a:stretch>
            <a:fillRect/>
          </a:stretch>
        </p:blipFill>
        <p:spPr>
          <a:xfrm>
            <a:off x="6426927" y="1850479"/>
            <a:ext cx="5106262" cy="4362752"/>
          </a:xfrm>
          <a:prstGeom prst="rect">
            <a:avLst/>
          </a:prstGeom>
          <a:ln>
            <a:solidFill>
              <a:schemeClr val="accent1">
                <a:lumMod val="40000"/>
                <a:lumOff val="60000"/>
              </a:schemeClr>
            </a:solidFill>
          </a:ln>
        </p:spPr>
      </p:pic>
      <p:sp>
        <p:nvSpPr>
          <p:cNvPr id="5" name="Rectangle 4"/>
          <p:cNvSpPr/>
          <p:nvPr/>
        </p:nvSpPr>
        <p:spPr>
          <a:xfrm>
            <a:off x="6348548" y="1527313"/>
            <a:ext cx="6096000" cy="369332"/>
          </a:xfrm>
          <a:prstGeom prst="rect">
            <a:avLst/>
          </a:prstGeom>
        </p:spPr>
        <p:txBody>
          <a:bodyPr>
            <a:spAutoFit/>
          </a:bodyPr>
          <a:lstStyle/>
          <a:p>
            <a:r>
              <a:rPr lang="en-GB" b="1" dirty="0">
                <a:latin typeface="Calibri" panose="020F0502020204030204" pitchFamily="34" charset="0"/>
                <a:ea typeface="PMingLiU"/>
                <a:cs typeface="Arial" panose="020B0604020202020204" pitchFamily="34" charset="0"/>
              </a:rPr>
              <a:t>Five-year survival anticipated for 2020 (England)</a:t>
            </a:r>
            <a:endParaRPr lang="en-GB" dirty="0"/>
          </a:p>
        </p:txBody>
      </p:sp>
      <p:sp>
        <p:nvSpPr>
          <p:cNvPr id="7" name="Rectangle 6"/>
          <p:cNvSpPr/>
          <p:nvPr/>
        </p:nvSpPr>
        <p:spPr>
          <a:xfrm>
            <a:off x="6348548" y="6136287"/>
            <a:ext cx="6096000" cy="400110"/>
          </a:xfrm>
          <a:prstGeom prst="rect">
            <a:avLst/>
          </a:prstGeom>
        </p:spPr>
        <p:txBody>
          <a:bodyPr>
            <a:spAutoFit/>
          </a:bodyPr>
          <a:lstStyle/>
          <a:p>
            <a:r>
              <a:rPr lang="en-GB" sz="1000" b="1" dirty="0">
                <a:solidFill>
                  <a:schemeClr val="accent3"/>
                </a:solidFill>
                <a:hlinkClick r:id="rId3"/>
              </a:rPr>
              <a:t>https://www.carnallfarrar.com/life-sciences/life-sciences-insights/disruption-and-recovery-of-cancer-from-covid-19/</a:t>
            </a:r>
            <a:r>
              <a:rPr lang="en-GB" sz="1000" b="1" dirty="0">
                <a:solidFill>
                  <a:schemeClr val="accent3"/>
                </a:solidFill>
              </a:rPr>
              <a:t>)</a:t>
            </a:r>
            <a:endParaRPr lang="en-GB" sz="1000" dirty="0"/>
          </a:p>
        </p:txBody>
      </p:sp>
    </p:spTree>
    <p:extLst>
      <p:ext uri="{BB962C8B-B14F-4D97-AF65-F5344CB8AC3E}">
        <p14:creationId xmlns:p14="http://schemas.microsoft.com/office/powerpoint/2010/main" val="147194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International Viewpoint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dirty="0"/>
              <a:t>Researchers in many other countries </a:t>
            </a:r>
            <a:r>
              <a:rPr lang="en-GB" sz="2000" b="1" dirty="0">
                <a:solidFill>
                  <a:srgbClr val="475DA7"/>
                </a:solidFill>
              </a:rPr>
              <a:t>following our approach </a:t>
            </a:r>
            <a:r>
              <a:rPr lang="en-GB" sz="2000" dirty="0"/>
              <a:t>in analysing (near) real time data - they are at different stages - published data still relatively scarce</a:t>
            </a:r>
          </a:p>
          <a:p>
            <a:pPr marL="342900" indent="-342900">
              <a:buFont typeface="Arial" panose="020B0604020202020204" pitchFamily="34" charset="0"/>
              <a:buChar char="•"/>
            </a:pPr>
            <a:r>
              <a:rPr lang="en-GB" sz="2000" dirty="0"/>
              <a:t>Presented our data to the </a:t>
            </a:r>
            <a:r>
              <a:rPr lang="en-GB" sz="2000" b="1" dirty="0">
                <a:solidFill>
                  <a:srgbClr val="475DA7"/>
                </a:solidFill>
              </a:rPr>
              <a:t>European Cancer Organisation</a:t>
            </a:r>
            <a:r>
              <a:rPr lang="en-GB" sz="2000" dirty="0"/>
              <a:t>  (Europe's largest multidisciplinary cancer organisation) - a lot of interest and anecdotally similar situation being experienced across Europe, but  drops may be less profound</a:t>
            </a:r>
          </a:p>
          <a:p>
            <a:pPr marL="342900" indent="-342900">
              <a:buFont typeface="Arial" panose="020B0604020202020204" pitchFamily="34" charset="0"/>
              <a:buChar char="•"/>
            </a:pPr>
            <a:r>
              <a:rPr lang="en-GB" sz="2000" dirty="0"/>
              <a:t>Prof Lawler is </a:t>
            </a:r>
            <a:r>
              <a:rPr lang="en-GB" sz="2000" b="1" dirty="0">
                <a:solidFill>
                  <a:srgbClr val="475DA7"/>
                </a:solidFill>
              </a:rPr>
              <a:t>co-leading</a:t>
            </a:r>
            <a:r>
              <a:rPr lang="en-GB" sz="2000" dirty="0"/>
              <a:t> a European Cancer Organisation </a:t>
            </a:r>
            <a:r>
              <a:rPr lang="en-GB" sz="2000" b="1" dirty="0">
                <a:solidFill>
                  <a:srgbClr val="475DA7"/>
                </a:solidFill>
              </a:rPr>
              <a:t>Special Network on Covid-19 and Cancer (</a:t>
            </a:r>
            <a:r>
              <a:rPr lang="en-GB" sz="2000" b="1" dirty="0">
                <a:solidFill>
                  <a:srgbClr val="475DA7"/>
                </a:solidFill>
                <a:hlinkClick r:id="rId2"/>
              </a:rPr>
              <a:t>https://www.europeancancer.org/topic-networks/16:impact-of-covid-19-on-cancer</a:t>
            </a:r>
            <a:r>
              <a:rPr lang="en-GB" sz="2000" b="1" dirty="0">
                <a:solidFill>
                  <a:srgbClr val="475DA7"/>
                </a:solidFill>
              </a:rPr>
              <a:t>) </a:t>
            </a:r>
          </a:p>
          <a:p>
            <a:pPr marL="342900" indent="-342900">
              <a:buFont typeface="Arial" panose="020B0604020202020204" pitchFamily="34" charset="0"/>
              <a:buChar char="•"/>
            </a:pPr>
            <a:r>
              <a:rPr lang="en-GB" sz="2000" b="1" dirty="0">
                <a:solidFill>
                  <a:srgbClr val="475DA7"/>
                </a:solidFill>
              </a:rPr>
              <a:t>Linking in with other international studies</a:t>
            </a:r>
          </a:p>
          <a:p>
            <a:pPr marL="342900" indent="-342900">
              <a:buFont typeface="Arial" panose="020B0604020202020204" pitchFamily="34" charset="0"/>
              <a:buChar char="•"/>
            </a:pPr>
            <a:r>
              <a:rPr lang="en-GB" sz="2000" b="1" dirty="0">
                <a:solidFill>
                  <a:srgbClr val="475DA7"/>
                </a:solidFill>
              </a:rPr>
              <a:t>Provided evidence into WHO Europe (70</a:t>
            </a:r>
            <a:r>
              <a:rPr lang="en-GB" sz="2000" b="1" baseline="30000" dirty="0">
                <a:solidFill>
                  <a:srgbClr val="475DA7"/>
                </a:solidFill>
              </a:rPr>
              <a:t>th</a:t>
            </a:r>
            <a:r>
              <a:rPr lang="en-GB" sz="2000" b="1" dirty="0">
                <a:solidFill>
                  <a:srgbClr val="475DA7"/>
                </a:solidFill>
              </a:rPr>
              <a:t> Session WHO Regional Committee for Europe)</a:t>
            </a:r>
          </a:p>
          <a:p>
            <a:r>
              <a:rPr lang="en-GB" sz="2000" dirty="0">
                <a:hlinkClick r:id="rId3"/>
              </a:rPr>
              <a:t>https</a:t>
            </a:r>
            <a:r>
              <a:rPr lang="en-GB" sz="2000">
                <a:hlinkClick r:id="rId3"/>
              </a:rPr>
              <a:t>://www.euro.who.int/en/about-us/governance/regional-committee-for-europe/70th-session/multimedia/video-gallerystatements-from-non-state-actors</a:t>
            </a:r>
            <a:r>
              <a:rPr lang="en-GB" sz="2000"/>
              <a:t> </a:t>
            </a:r>
            <a:endParaRPr lang="en-GB"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7" y="5974080"/>
            <a:ext cx="1236617" cy="809897"/>
          </a:xfrm>
          <a:prstGeom prst="rect">
            <a:avLst/>
          </a:prstGeom>
        </p:spPr>
      </p:pic>
    </p:spTree>
    <p:extLst>
      <p:ext uri="{BB962C8B-B14F-4D97-AF65-F5344CB8AC3E}">
        <p14:creationId xmlns:p14="http://schemas.microsoft.com/office/powerpoint/2010/main" val="363594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p:txBody>
          <a:bodyPr/>
          <a:lstStyle/>
          <a:p>
            <a:r>
              <a:rPr lang="en-US" dirty="0"/>
              <a:t>Covid-19 and Cancer </a:t>
            </a:r>
            <a:br>
              <a:rPr lang="en-US" dirty="0"/>
            </a:br>
            <a:r>
              <a:rPr lang="en-US" dirty="0"/>
              <a:t>Impact</a:t>
            </a:r>
            <a:endParaRPr lang="en-GB" dirty="0"/>
          </a:p>
        </p:txBody>
      </p:sp>
      <p:sp>
        <p:nvSpPr>
          <p:cNvPr id="3" name="Content Placeholder 2"/>
          <p:cNvSpPr>
            <a:spLocks noGrp="1"/>
          </p:cNvSpPr>
          <p:nvPr>
            <p:ph idx="1"/>
          </p:nvPr>
        </p:nvSpPr>
        <p:spPr>
          <a:xfrm>
            <a:off x="839788" y="1604006"/>
            <a:ext cx="11073538" cy="4362752"/>
          </a:xfrm>
        </p:spPr>
        <p:txBody>
          <a:bodyPr/>
          <a:lstStyle/>
          <a:p>
            <a:pPr marL="342900" indent="-342900">
              <a:buFont typeface="Arial" panose="020B0604020202020204" pitchFamily="34" charset="0"/>
              <a:buChar char="•"/>
            </a:pPr>
            <a:r>
              <a:rPr lang="en-GB" sz="2000" b="1" dirty="0">
                <a:solidFill>
                  <a:srgbClr val="475DA7"/>
                </a:solidFill>
              </a:rPr>
              <a:t>Results shared </a:t>
            </a:r>
            <a:r>
              <a:rPr lang="en-GB" sz="2000" dirty="0"/>
              <a:t>pre-submission with governmental/NHS stakeholders including all four CMOs, National Cancer Director and SAGE, </a:t>
            </a:r>
            <a:r>
              <a:rPr lang="en-GB" sz="2000" b="1" dirty="0">
                <a:solidFill>
                  <a:srgbClr val="475DA7"/>
                </a:solidFill>
              </a:rPr>
              <a:t>contributed to decision </a:t>
            </a:r>
            <a:r>
              <a:rPr lang="en-GB" sz="2000" dirty="0"/>
              <a:t>to start restoring cancer services</a:t>
            </a:r>
          </a:p>
          <a:p>
            <a:pPr marL="342900" indent="-342900">
              <a:buFont typeface="Arial" panose="020B0604020202020204" pitchFamily="34" charset="0"/>
              <a:buChar char="•"/>
            </a:pPr>
            <a:r>
              <a:rPr lang="en-GB" sz="2000" b="1" dirty="0">
                <a:solidFill>
                  <a:srgbClr val="475DA7"/>
                </a:solidFill>
              </a:rPr>
              <a:t>Association of British Pharmaceutic Industries: </a:t>
            </a:r>
            <a:r>
              <a:rPr lang="en-GB" sz="2000" dirty="0"/>
              <a:t>DATA-CAN should be supported to help </a:t>
            </a:r>
            <a:r>
              <a:rPr lang="en-GB" sz="2000" b="1" dirty="0">
                <a:solidFill>
                  <a:srgbClr val="475DA7"/>
                </a:solidFill>
              </a:rPr>
              <a:t>“restore standards of care in cancer.”</a:t>
            </a:r>
            <a:r>
              <a:rPr lang="en-GB" sz="2000" b="1" baseline="30000" dirty="0">
                <a:solidFill>
                  <a:srgbClr val="475DA7"/>
                </a:solidFill>
              </a:rPr>
              <a:t> </a:t>
            </a:r>
          </a:p>
          <a:p>
            <a:pPr marL="342900" indent="-342900">
              <a:buFont typeface="Arial" panose="020B0604020202020204" pitchFamily="34" charset="0"/>
              <a:buChar char="•"/>
            </a:pPr>
            <a:r>
              <a:rPr lang="en-GB" sz="2000" b="1" dirty="0">
                <a:solidFill>
                  <a:srgbClr val="475DA7"/>
                </a:solidFill>
              </a:rPr>
              <a:t>Research Community </a:t>
            </a:r>
            <a:r>
              <a:rPr lang="en-GB" sz="2000" dirty="0"/>
              <a:t>– Over 18,000 hits on </a:t>
            </a:r>
            <a:r>
              <a:rPr lang="en-GB" sz="2000" dirty="0" err="1"/>
              <a:t>ResearchGate</a:t>
            </a:r>
            <a:r>
              <a:rPr lang="en-GB" sz="2000" dirty="0"/>
              <a:t> </a:t>
            </a:r>
          </a:p>
          <a:p>
            <a:pPr marL="342900" indent="-342900">
              <a:buFont typeface="Arial" panose="020B0604020202020204" pitchFamily="34" charset="0"/>
              <a:buChar char="•"/>
            </a:pPr>
            <a:r>
              <a:rPr lang="en-GB" sz="2000" b="1" dirty="0">
                <a:solidFill>
                  <a:srgbClr val="475DA7"/>
                </a:solidFill>
              </a:rPr>
              <a:t>Media/Public: Main story </a:t>
            </a:r>
            <a:r>
              <a:rPr lang="en-GB" sz="2000" dirty="0"/>
              <a:t>Guardian, Telegraph; </a:t>
            </a:r>
            <a:r>
              <a:rPr lang="en-GB" sz="2000" b="1" dirty="0">
                <a:solidFill>
                  <a:srgbClr val="475DA7"/>
                </a:solidFill>
              </a:rPr>
              <a:t>significant coverage </a:t>
            </a:r>
            <a:r>
              <a:rPr lang="en-GB" sz="2000" dirty="0"/>
              <a:t>Daily Mail, Financial Times, Sun, Sunday Independent, Wall Street Journal, others including print/online in France, Germany and Spain</a:t>
            </a:r>
          </a:p>
          <a:p>
            <a:pPr marL="342900" indent="-342900">
              <a:buFont typeface="Arial" panose="020B0604020202020204" pitchFamily="34" charset="0"/>
              <a:buChar char="•"/>
            </a:pPr>
            <a:r>
              <a:rPr lang="en-GB" sz="2000" b="1" dirty="0">
                <a:solidFill>
                  <a:srgbClr val="475DA7"/>
                </a:solidFill>
              </a:rPr>
              <a:t>Lead story </a:t>
            </a:r>
            <a:r>
              <a:rPr lang="en-GB" sz="2000" dirty="0"/>
              <a:t>on Sky News; Interviews with BBC, ITV, Channel 4, NBC News, SBS News, multiple local radio</a:t>
            </a:r>
          </a:p>
          <a:p>
            <a:pPr marL="342900" indent="-342900">
              <a:buFont typeface="Arial" panose="020B0604020202020204" pitchFamily="34" charset="0"/>
              <a:buChar char="•"/>
            </a:pPr>
            <a:r>
              <a:rPr lang="en-GB" sz="2000" b="1" dirty="0">
                <a:solidFill>
                  <a:srgbClr val="475DA7"/>
                </a:solidFill>
              </a:rPr>
              <a:t>Media Question to Prime Minister </a:t>
            </a:r>
            <a:r>
              <a:rPr lang="en-GB" sz="2000" dirty="0"/>
              <a:t>on his first press briefing post return from COVID-19 hospitalisation</a:t>
            </a:r>
          </a:p>
          <a:p>
            <a:pPr marL="342900" indent="-342900">
              <a:buFont typeface="Arial" panose="020B0604020202020204" pitchFamily="34" charset="0"/>
              <a:buChar char="•"/>
            </a:pPr>
            <a:r>
              <a:rPr lang="en-GB" sz="2000" b="1" dirty="0">
                <a:solidFill>
                  <a:srgbClr val="475DA7"/>
                </a:solidFill>
              </a:rPr>
              <a:t>6</a:t>
            </a:r>
            <a:r>
              <a:rPr lang="en-GB" sz="2000" b="1" baseline="30000" dirty="0">
                <a:solidFill>
                  <a:srgbClr val="475DA7"/>
                </a:solidFill>
              </a:rPr>
              <a:t>th</a:t>
            </a:r>
            <a:r>
              <a:rPr lang="en-GB" sz="2000" b="1" dirty="0">
                <a:solidFill>
                  <a:srgbClr val="475DA7"/>
                </a:solidFill>
              </a:rPr>
              <a:t> July Panorama  </a:t>
            </a:r>
            <a:r>
              <a:rPr lang="en-GB" sz="2000" dirty="0">
                <a:hlinkClick r:id="rId3"/>
              </a:rPr>
              <a:t>https://www.bbc.co.uk/programmes/m000kqzv</a:t>
            </a:r>
            <a:endParaRPr lang="en-GB" sz="2000" dirty="0"/>
          </a:p>
          <a:p>
            <a:pPr marL="342900" indent="-342900">
              <a:buFont typeface="Arial" panose="020B0604020202020204" pitchFamily="34" charset="0"/>
              <a:buChar char="•"/>
            </a:pPr>
            <a:r>
              <a:rPr lang="en-GB" sz="2000" b="1" dirty="0">
                <a:solidFill>
                  <a:schemeClr val="accent3"/>
                </a:solidFill>
              </a:rPr>
              <a:t>31</a:t>
            </a:r>
            <a:r>
              <a:rPr lang="en-GB" sz="2000" b="1" baseline="30000" dirty="0">
                <a:solidFill>
                  <a:schemeClr val="accent3"/>
                </a:solidFill>
              </a:rPr>
              <a:t>st</a:t>
            </a:r>
            <a:r>
              <a:rPr lang="en-GB" sz="2000" b="1" dirty="0">
                <a:solidFill>
                  <a:schemeClr val="accent3"/>
                </a:solidFill>
              </a:rPr>
              <a:t> July </a:t>
            </a:r>
            <a:r>
              <a:rPr lang="en-GB" sz="2000" dirty="0"/>
              <a:t>“Phase III Letter” from </a:t>
            </a:r>
            <a:r>
              <a:rPr lang="en-GB" sz="2000" b="1" dirty="0">
                <a:solidFill>
                  <a:schemeClr val="accent3"/>
                </a:solidFill>
              </a:rPr>
              <a:t>Simon Stevens (CEO NHS)</a:t>
            </a:r>
            <a:r>
              <a:rPr lang="en-GB" sz="2000" dirty="0"/>
              <a:t> lays out </a:t>
            </a:r>
            <a:r>
              <a:rPr lang="en-GB" sz="2000" b="1" dirty="0">
                <a:solidFill>
                  <a:schemeClr val="accent3"/>
                </a:solidFill>
              </a:rPr>
              <a:t>mandatory steps to address cancer</a:t>
            </a:r>
            <a:r>
              <a:rPr lang="en-GB" sz="2000" dirty="0"/>
              <a:t>, listing it as the “</a:t>
            </a:r>
            <a:r>
              <a:rPr lang="en-GB" sz="2000" b="1" dirty="0">
                <a:solidFill>
                  <a:schemeClr val="accent3"/>
                </a:solidFill>
              </a:rPr>
              <a:t>first priority for recovery”</a:t>
            </a:r>
          </a:p>
          <a:p>
            <a:r>
              <a:rPr lang="en-GB" sz="2000" dirty="0"/>
              <a:t> </a:t>
            </a:r>
            <a:endParaRPr lang="en-GB" sz="2000" b="1" dirty="0">
              <a:solidFill>
                <a:srgbClr val="475DA7"/>
              </a:solidFill>
            </a:endParaRPr>
          </a:p>
          <a:p>
            <a:endParaRPr lang="en-GB" dirty="0"/>
          </a:p>
        </p:txBody>
      </p:sp>
      <p:pic>
        <p:nvPicPr>
          <p:cNvPr id="5" name="Picture 4"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4"/>
          <a:srcRect l="8081" t="17154" r="7937" b="22295"/>
          <a:stretch/>
        </p:blipFill>
        <p:spPr>
          <a:xfrm>
            <a:off x="8944699" y="0"/>
            <a:ext cx="3025630" cy="1108241"/>
          </a:xfrm>
          <a:prstGeom prst="rect">
            <a:avLst/>
          </a:prstGeom>
        </p:spPr>
      </p:pic>
    </p:spTree>
    <p:extLst>
      <p:ext uri="{BB962C8B-B14F-4D97-AF65-F5344CB8AC3E}">
        <p14:creationId xmlns:p14="http://schemas.microsoft.com/office/powerpoint/2010/main" val="12228910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a:xfrm>
            <a:off x="639491" y="274377"/>
            <a:ext cx="8447087" cy="677108"/>
          </a:xfrm>
        </p:spPr>
        <p:txBody>
          <a:bodyPr/>
          <a:lstStyle/>
          <a:p>
            <a:r>
              <a:rPr lang="en-US" sz="3200" dirty="0"/>
              <a:t>COVID-19 and Cancer – What was the Spark?</a:t>
            </a:r>
            <a:endParaRPr lang="en-GB" sz="3200" dirty="0"/>
          </a:p>
        </p:txBody>
      </p:sp>
      <p:sp>
        <p:nvSpPr>
          <p:cNvPr id="3" name="Content Placeholder 2"/>
          <p:cNvSpPr>
            <a:spLocks noGrp="1"/>
          </p:cNvSpPr>
          <p:nvPr>
            <p:ph idx="1"/>
          </p:nvPr>
        </p:nvSpPr>
        <p:spPr>
          <a:xfrm>
            <a:off x="6426926" y="1693725"/>
            <a:ext cx="5564776" cy="4362752"/>
          </a:xfrm>
        </p:spPr>
        <p:txBody>
          <a:bodyPr/>
          <a:lstStyle/>
          <a:p>
            <a:pPr marL="342900" indent="-342900">
              <a:buFont typeface="Arial" panose="020B0604020202020204" pitchFamily="34" charset="0"/>
              <a:buChar char="•"/>
            </a:pPr>
            <a:r>
              <a:rPr lang="en-GB" sz="2000" b="1" dirty="0">
                <a:solidFill>
                  <a:srgbClr val="475DA7"/>
                </a:solidFill>
              </a:rPr>
              <a:t>Data-Driven Collaboration </a:t>
            </a:r>
            <a:r>
              <a:rPr lang="en-GB" sz="2000" dirty="0"/>
              <a:t>between DATA-CAN and University College London</a:t>
            </a:r>
          </a:p>
          <a:p>
            <a:pPr marL="342900" indent="-342900">
              <a:buFont typeface="Arial" panose="020B0604020202020204" pitchFamily="34" charset="0"/>
              <a:buChar char="•"/>
            </a:pPr>
            <a:r>
              <a:rPr lang="en-GB" sz="2000" b="1" dirty="0">
                <a:solidFill>
                  <a:srgbClr val="475DA7"/>
                </a:solidFill>
              </a:rPr>
              <a:t>Accessing Real Time Data</a:t>
            </a:r>
            <a:r>
              <a:rPr lang="en-GB" sz="2000" dirty="0"/>
              <a:t> from Hospital Trusts (England and Northern Ireland)</a:t>
            </a:r>
          </a:p>
          <a:p>
            <a:pPr marL="342900" indent="-342900">
              <a:buFont typeface="Arial" panose="020B0604020202020204" pitchFamily="34" charset="0"/>
              <a:buChar char="•"/>
            </a:pPr>
            <a:r>
              <a:rPr lang="en-GB" sz="2000" b="1" dirty="0">
                <a:solidFill>
                  <a:srgbClr val="475DA7"/>
                </a:solidFill>
              </a:rPr>
              <a:t>Modelling excess deaths </a:t>
            </a:r>
            <a:r>
              <a:rPr lang="en-GB" sz="2000" dirty="0"/>
              <a:t>due to the adverse effects of the COVID-19 pandemic</a:t>
            </a:r>
          </a:p>
        </p:txBody>
      </p:sp>
      <p:pic>
        <p:nvPicPr>
          <p:cNvPr id="5" name="Picture 4"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3"/>
          <a:srcRect l="8081" t="17154" r="7937" b="22295"/>
          <a:stretch/>
        </p:blipFill>
        <p:spPr>
          <a:xfrm>
            <a:off x="8966072" y="29457"/>
            <a:ext cx="3025630" cy="1108241"/>
          </a:xfrm>
          <a:prstGeom prst="rect">
            <a:avLst/>
          </a:prstGeom>
        </p:spPr>
      </p:pic>
      <p:pic>
        <p:nvPicPr>
          <p:cNvPr id="6" name="Picture 5">
            <a:extLst>
              <a:ext uri="{FF2B5EF4-FFF2-40B4-BE49-F238E27FC236}">
                <a16:creationId xmlns:a16="http://schemas.microsoft.com/office/drawing/2014/main" id="{F1EBA5D6-59FD-4AEA-BF2D-B0ECA456D5EB}"/>
              </a:ext>
            </a:extLst>
          </p:cNvPr>
          <p:cNvPicPr>
            <a:picLocks noChangeAspect="1"/>
          </p:cNvPicPr>
          <p:nvPr/>
        </p:nvPicPr>
        <p:blipFill>
          <a:blip r:embed="rId4"/>
          <a:stretch>
            <a:fillRect/>
          </a:stretch>
        </p:blipFill>
        <p:spPr>
          <a:xfrm>
            <a:off x="311683" y="1367413"/>
            <a:ext cx="5586549" cy="2137483"/>
          </a:xfrm>
          <a:prstGeom prst="rect">
            <a:avLst/>
          </a:prstGeom>
        </p:spPr>
      </p:pic>
      <p:sp>
        <p:nvSpPr>
          <p:cNvPr id="4" name="Rectangle 3"/>
          <p:cNvSpPr/>
          <p:nvPr/>
        </p:nvSpPr>
        <p:spPr>
          <a:xfrm>
            <a:off x="311683" y="3366040"/>
            <a:ext cx="6096000" cy="646331"/>
          </a:xfrm>
          <a:prstGeom prst="rect">
            <a:avLst/>
          </a:prstGeom>
        </p:spPr>
        <p:txBody>
          <a:bodyPr>
            <a:spAutoFit/>
          </a:bodyPr>
          <a:lstStyle/>
          <a:p>
            <a:r>
              <a:rPr lang="en-US" dirty="0">
                <a:solidFill>
                  <a:schemeClr val="accent3"/>
                </a:solidFill>
                <a:latin typeface="Calibri" panose="020F0502020204030204" pitchFamily="34" charset="0"/>
                <a:ea typeface="Calibri" panose="020F0502020204030204" pitchFamily="34" charset="0"/>
              </a:rPr>
              <a:t>“patients are starting to fear a COVID-19 diagnosis </a:t>
            </a:r>
          </a:p>
          <a:p>
            <a:r>
              <a:rPr lang="en-US" dirty="0">
                <a:solidFill>
                  <a:schemeClr val="accent3"/>
                </a:solidFill>
                <a:latin typeface="Calibri" panose="020F0502020204030204" pitchFamily="34" charset="0"/>
                <a:ea typeface="Calibri" panose="020F0502020204030204" pitchFamily="34" charset="0"/>
              </a:rPr>
              <a:t>more than a cancer diagnosis”</a:t>
            </a:r>
            <a:endParaRPr lang="en-GB" dirty="0">
              <a:solidFill>
                <a:schemeClr val="accent3"/>
              </a:solidFill>
            </a:endParaRPr>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97828" y="826095"/>
            <a:ext cx="1280162" cy="624945"/>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B3B4976-DF66-3E4F-AA40-47CEBB77C1B1}"/>
              </a:ext>
            </a:extLst>
          </p:cNvPr>
          <p:cNvPicPr>
            <a:picLocks noChangeAspect="1"/>
          </p:cNvPicPr>
          <p:nvPr/>
        </p:nvPicPr>
        <p:blipFill>
          <a:blip r:embed="rId6"/>
          <a:stretch>
            <a:fillRect/>
          </a:stretch>
        </p:blipFill>
        <p:spPr>
          <a:xfrm>
            <a:off x="6423275" y="3835293"/>
            <a:ext cx="5768725" cy="2973977"/>
          </a:xfrm>
          <a:prstGeom prst="rect">
            <a:avLst/>
          </a:prstGeom>
          <a:ln>
            <a:solidFill>
              <a:schemeClr val="tx1"/>
            </a:solidFill>
          </a:ln>
        </p:spPr>
      </p:pic>
      <p:sp>
        <p:nvSpPr>
          <p:cNvPr id="9" name="Rectangle 8"/>
          <p:cNvSpPr/>
          <p:nvPr/>
        </p:nvSpPr>
        <p:spPr>
          <a:xfrm>
            <a:off x="5373189" y="6426926"/>
            <a:ext cx="1050086" cy="43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pic>
        <p:nvPicPr>
          <p:cNvPr id="10" name="Picture 9" descr="A screenshot of a newspaper&#10;&#10;Description automatically generated">
            <a:extLst>
              <a:ext uri="{FF2B5EF4-FFF2-40B4-BE49-F238E27FC236}">
                <a16:creationId xmlns:a16="http://schemas.microsoft.com/office/drawing/2014/main" id="{AF7A5619-F60C-4A05-A3A3-F869241B9CB2}"/>
              </a:ext>
            </a:extLst>
          </p:cNvPr>
          <p:cNvPicPr>
            <a:picLocks noChangeAspect="1"/>
          </p:cNvPicPr>
          <p:nvPr/>
        </p:nvPicPr>
        <p:blipFill rotWithShape="1">
          <a:blip r:embed="rId7"/>
          <a:srcRect t="21380" b="45288"/>
          <a:stretch/>
        </p:blipFill>
        <p:spPr>
          <a:xfrm>
            <a:off x="399634" y="4039740"/>
            <a:ext cx="4874110" cy="276953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3229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Implications and Actions</a:t>
            </a:r>
          </a:p>
        </p:txBody>
      </p:sp>
      <p:sp>
        <p:nvSpPr>
          <p:cNvPr id="3" name="Content Placeholder 2"/>
          <p:cNvSpPr>
            <a:spLocks noGrp="1"/>
          </p:cNvSpPr>
          <p:nvPr>
            <p:ph idx="1"/>
          </p:nvPr>
        </p:nvSpPr>
        <p:spPr>
          <a:xfrm>
            <a:off x="839788" y="1693725"/>
            <a:ext cx="10925492" cy="4362752"/>
          </a:xfrm>
        </p:spPr>
        <p:txBody>
          <a:bodyPr/>
          <a:lstStyle/>
          <a:p>
            <a:r>
              <a:rPr lang="en-GB" sz="2000" b="1" dirty="0">
                <a:solidFill>
                  <a:schemeClr val="accent3"/>
                </a:solidFill>
              </a:rPr>
              <a:t>Quoted extensively </a:t>
            </a:r>
            <a:r>
              <a:rPr lang="en-GB" sz="2000" dirty="0"/>
              <a:t>in recent report from </a:t>
            </a:r>
            <a:r>
              <a:rPr lang="en-GB" sz="2000" b="1" dirty="0" err="1">
                <a:solidFill>
                  <a:schemeClr val="accent3"/>
                </a:solidFill>
              </a:rPr>
              <a:t>Carnall</a:t>
            </a:r>
            <a:r>
              <a:rPr lang="en-GB" sz="2000" b="1" dirty="0">
                <a:solidFill>
                  <a:schemeClr val="accent3"/>
                </a:solidFill>
              </a:rPr>
              <a:t> Farrar and the Institute for Public Policy Research (</a:t>
            </a:r>
            <a:r>
              <a:rPr lang="en-GB" sz="2000" b="1" dirty="0">
                <a:solidFill>
                  <a:schemeClr val="accent3"/>
                </a:solidFill>
                <a:hlinkClick r:id="rId2"/>
              </a:rPr>
              <a:t>https://www.carnallfarrar.com/life-sciences/life-sciences-insights/disruption-and-recovery-of-cancer-from-covid-19/</a:t>
            </a:r>
            <a:r>
              <a:rPr lang="en-GB" sz="2000" b="1" dirty="0">
                <a:solidFill>
                  <a:schemeClr val="accent3"/>
                </a:solidFill>
              </a:rPr>
              <a:t>)</a:t>
            </a:r>
          </a:p>
          <a:p>
            <a:r>
              <a:rPr lang="en-GB" sz="2000" b="1" dirty="0">
                <a:solidFill>
                  <a:schemeClr val="accent3"/>
                </a:solidFill>
              </a:rPr>
              <a:t>8</a:t>
            </a:r>
            <a:r>
              <a:rPr lang="en-GB" sz="2000" b="1" baseline="30000" dirty="0">
                <a:solidFill>
                  <a:schemeClr val="accent3"/>
                </a:solidFill>
              </a:rPr>
              <a:t>th</a:t>
            </a:r>
            <a:r>
              <a:rPr lang="en-GB" sz="2000" b="1" dirty="0">
                <a:solidFill>
                  <a:schemeClr val="accent3"/>
                </a:solidFill>
              </a:rPr>
              <a:t> September </a:t>
            </a:r>
            <a:r>
              <a:rPr lang="en-GB" sz="2000" dirty="0"/>
              <a:t>Question to Health Secretary </a:t>
            </a:r>
            <a:r>
              <a:rPr lang="en-GB" sz="2000" b="1" dirty="0">
                <a:solidFill>
                  <a:schemeClr val="accent3"/>
                </a:solidFill>
              </a:rPr>
              <a:t>Matt Hancock </a:t>
            </a:r>
            <a:r>
              <a:rPr lang="en-GB" sz="2000" dirty="0"/>
              <a:t>from the Health and Social Care Select Committee based on our data</a:t>
            </a:r>
          </a:p>
          <a:p>
            <a:r>
              <a:rPr lang="en-GB" sz="2000" dirty="0"/>
              <a:t>Our research on </a:t>
            </a:r>
            <a:r>
              <a:rPr lang="en-GB" sz="2000" b="1" dirty="0">
                <a:solidFill>
                  <a:srgbClr val="475DA7"/>
                </a:solidFill>
              </a:rPr>
              <a:t>excess deaths </a:t>
            </a:r>
            <a:r>
              <a:rPr lang="en-GB" sz="2000" dirty="0"/>
              <a:t>and </a:t>
            </a:r>
            <a:r>
              <a:rPr lang="en-GB" sz="2000" b="1" dirty="0">
                <a:solidFill>
                  <a:srgbClr val="475DA7"/>
                </a:solidFill>
              </a:rPr>
              <a:t>significant perturbations of cancer care </a:t>
            </a:r>
            <a:r>
              <a:rPr lang="en-GB" sz="2000" dirty="0"/>
              <a:t>have </a:t>
            </a:r>
            <a:r>
              <a:rPr lang="en-GB" sz="2000" b="1" dirty="0">
                <a:solidFill>
                  <a:srgbClr val="475DA7"/>
                </a:solidFill>
              </a:rPr>
              <a:t>profound implications </a:t>
            </a:r>
            <a:r>
              <a:rPr lang="en-GB" sz="2000" dirty="0"/>
              <a:t>for health services globally and </a:t>
            </a:r>
            <a:r>
              <a:rPr lang="en-GB" sz="2000" b="1" dirty="0">
                <a:solidFill>
                  <a:srgbClr val="475DA7"/>
                </a:solidFill>
              </a:rPr>
              <a:t>must be addressed urgently</a:t>
            </a:r>
          </a:p>
          <a:p>
            <a:r>
              <a:rPr lang="en-GB" sz="2000" dirty="0"/>
              <a:t>Highlights </a:t>
            </a:r>
            <a:r>
              <a:rPr lang="en-GB" sz="2000" b="1" dirty="0">
                <a:solidFill>
                  <a:srgbClr val="475DA7"/>
                </a:solidFill>
              </a:rPr>
              <a:t>why unlocking the power of data </a:t>
            </a:r>
            <a:r>
              <a:rPr lang="en-GB" sz="2000" dirty="0">
                <a:solidFill>
                  <a:schemeClr val="tx1"/>
                </a:solidFill>
              </a:rPr>
              <a:t>is so important and </a:t>
            </a:r>
            <a:r>
              <a:rPr lang="en-GB" sz="2000" dirty="0"/>
              <a:t>emphasises the </a:t>
            </a:r>
            <a:r>
              <a:rPr lang="en-GB" sz="2000" b="1" dirty="0">
                <a:solidFill>
                  <a:srgbClr val="475DA7"/>
                </a:solidFill>
              </a:rPr>
              <a:t>absolute requirement to access weekly data in (near) real time  - </a:t>
            </a:r>
            <a:r>
              <a:rPr lang="en-GB" sz="2000" dirty="0">
                <a:solidFill>
                  <a:schemeClr val="tx1"/>
                </a:solidFill>
              </a:rPr>
              <a:t>so rather than “Follow the Science”, “</a:t>
            </a:r>
            <a:r>
              <a:rPr lang="en-GB" sz="2000" b="1" dirty="0">
                <a:solidFill>
                  <a:srgbClr val="475DA7"/>
                </a:solidFill>
              </a:rPr>
              <a:t>Follow the Data”</a:t>
            </a:r>
            <a:endParaRPr lang="en-GB" sz="2000" dirty="0"/>
          </a:p>
          <a:p>
            <a:r>
              <a:rPr lang="en-GB" sz="2000" b="1" dirty="0">
                <a:solidFill>
                  <a:srgbClr val="475DA7"/>
                </a:solidFill>
              </a:rPr>
              <a:t>Data-empowered real-time sharing </a:t>
            </a:r>
            <a:r>
              <a:rPr lang="en-GB" sz="2000" dirty="0"/>
              <a:t>by Hospital Trusts represents a </a:t>
            </a:r>
            <a:r>
              <a:rPr lang="en-GB" sz="2000" b="1" dirty="0">
                <a:solidFill>
                  <a:srgbClr val="475DA7"/>
                </a:solidFill>
              </a:rPr>
              <a:t>“culture change”</a:t>
            </a:r>
            <a:r>
              <a:rPr lang="en-GB" sz="2000" dirty="0"/>
              <a:t> on </a:t>
            </a:r>
            <a:r>
              <a:rPr lang="en-GB" sz="2000" b="1" dirty="0">
                <a:solidFill>
                  <a:srgbClr val="475DA7"/>
                </a:solidFill>
              </a:rPr>
              <a:t>data deployment for better healthcare</a:t>
            </a:r>
            <a:r>
              <a:rPr lang="en-GB" sz="2000" dirty="0"/>
              <a:t>. </a:t>
            </a:r>
          </a:p>
          <a:p>
            <a:r>
              <a:rPr lang="en-GB" sz="2000" dirty="0"/>
              <a:t>Getting back to Pre COVID-19 levels </a:t>
            </a:r>
            <a:r>
              <a:rPr lang="en-GB" sz="2000" b="1" dirty="0">
                <a:solidFill>
                  <a:schemeClr val="accent3"/>
                </a:solidFill>
              </a:rPr>
              <a:t>isn’t enough </a:t>
            </a:r>
            <a:r>
              <a:rPr lang="en-GB" sz="2000" dirty="0"/>
              <a:t>- The </a:t>
            </a:r>
            <a:r>
              <a:rPr lang="en-GB" sz="2000" b="1" dirty="0">
                <a:solidFill>
                  <a:srgbClr val="475DA7"/>
                </a:solidFill>
              </a:rPr>
              <a:t>New Normal can’t be the same as the Old Normal</a:t>
            </a:r>
          </a:p>
        </p:txBody>
      </p:sp>
    </p:spTree>
    <p:extLst>
      <p:ext uri="{BB962C8B-B14F-4D97-AF65-F5344CB8AC3E}">
        <p14:creationId xmlns:p14="http://schemas.microsoft.com/office/powerpoint/2010/main" val="71199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Supporting the recovery</a:t>
            </a:r>
          </a:p>
        </p:txBody>
      </p:sp>
      <p:sp>
        <p:nvSpPr>
          <p:cNvPr id="3" name="Content Placeholder 2"/>
          <p:cNvSpPr>
            <a:spLocks noGrp="1"/>
          </p:cNvSpPr>
          <p:nvPr>
            <p:ph idx="1"/>
          </p:nvPr>
        </p:nvSpPr>
        <p:spPr>
          <a:xfrm>
            <a:off x="839787" y="1624056"/>
            <a:ext cx="11077892" cy="4362752"/>
          </a:xfrm>
        </p:spPr>
        <p:txBody>
          <a:bodyPr/>
          <a:lstStyle/>
          <a:p>
            <a:pPr marL="342900" indent="-342900">
              <a:buFont typeface="Arial" panose="020B0604020202020204" pitchFamily="34" charset="0"/>
              <a:buChar char="•"/>
            </a:pPr>
            <a:r>
              <a:rPr lang="en-GB" sz="2400" b="1" dirty="0">
                <a:solidFill>
                  <a:schemeClr val="accent3"/>
                </a:solidFill>
              </a:rPr>
              <a:t>Presentational/diagnostic/treatment delays </a:t>
            </a:r>
            <a:r>
              <a:rPr lang="en-GB" sz="2400" dirty="0"/>
              <a:t>in </a:t>
            </a:r>
            <a:r>
              <a:rPr lang="en-GB" sz="2400" b="1" dirty="0">
                <a:solidFill>
                  <a:schemeClr val="accent3"/>
                </a:solidFill>
              </a:rPr>
              <a:t>colorectal cancer </a:t>
            </a:r>
            <a:r>
              <a:rPr lang="en-GB" sz="2400" dirty="0"/>
              <a:t>due to the COVID-19 pandemic have potential to cause </a:t>
            </a:r>
            <a:r>
              <a:rPr lang="en-GB" sz="2400" b="1" dirty="0">
                <a:solidFill>
                  <a:schemeClr val="accent3"/>
                </a:solidFill>
              </a:rPr>
              <a:t>significant excess deaths and loss of life years</a:t>
            </a:r>
          </a:p>
          <a:p>
            <a:pPr marL="342900" indent="-342900">
              <a:buFont typeface="Arial" panose="020B0604020202020204" pitchFamily="34" charset="0"/>
              <a:buChar char="•"/>
            </a:pPr>
            <a:r>
              <a:rPr lang="en-GB" sz="2400" dirty="0"/>
              <a:t>Our work</a:t>
            </a:r>
            <a:r>
              <a:rPr lang="en-GB" sz="2400" baseline="30000" dirty="0"/>
              <a:t>1</a:t>
            </a:r>
            <a:r>
              <a:rPr lang="en-GB" sz="2400" dirty="0"/>
              <a:t> shows that </a:t>
            </a:r>
            <a:r>
              <a:rPr lang="en-GB" sz="2400" b="1" dirty="0">
                <a:solidFill>
                  <a:schemeClr val="accent3"/>
                </a:solidFill>
              </a:rPr>
              <a:t>prioritisation using Faecal Immunochemical Testing </a:t>
            </a:r>
            <a:r>
              <a:rPr lang="en-GB" sz="2400" dirty="0"/>
              <a:t>(FIT – a test to help in highlighting suspicion of cancer) can </a:t>
            </a:r>
            <a:r>
              <a:rPr lang="en-GB" sz="2400" b="1" dirty="0">
                <a:solidFill>
                  <a:schemeClr val="accent3"/>
                </a:solidFill>
              </a:rPr>
              <a:t>help avoid nearly 90% of these deaths</a:t>
            </a:r>
            <a:r>
              <a:rPr lang="en-GB" sz="2400" dirty="0"/>
              <a:t> attributable to presentational/diagnostic delay, whilst </a:t>
            </a:r>
            <a:r>
              <a:rPr lang="en-GB" sz="2400" b="1" dirty="0">
                <a:solidFill>
                  <a:schemeClr val="accent3"/>
                </a:solidFill>
              </a:rPr>
              <a:t>reducing immediate requirement for colonoscopy</a:t>
            </a:r>
            <a:r>
              <a:rPr lang="en-GB" sz="2400" b="1" dirty="0"/>
              <a:t> </a:t>
            </a:r>
            <a:r>
              <a:rPr lang="en-GB" sz="2400" dirty="0"/>
              <a:t>(the key test for diagnosing cancer) </a:t>
            </a:r>
            <a:r>
              <a:rPr lang="en-GB" sz="2400" b="1" dirty="0">
                <a:solidFill>
                  <a:schemeClr val="accent3"/>
                </a:solidFill>
              </a:rPr>
              <a:t>by &gt;80%.  </a:t>
            </a:r>
          </a:p>
          <a:p>
            <a:pPr marL="342900" indent="-342900">
              <a:buFont typeface="Arial" panose="020B0604020202020204" pitchFamily="34" charset="0"/>
              <a:buChar char="•"/>
            </a:pPr>
            <a:r>
              <a:rPr lang="en-GB" sz="2400" dirty="0"/>
              <a:t>Can </a:t>
            </a:r>
            <a:r>
              <a:rPr lang="en-GB" sz="2400" b="1" dirty="0">
                <a:solidFill>
                  <a:schemeClr val="accent3"/>
                </a:solidFill>
              </a:rPr>
              <a:t>help support </a:t>
            </a:r>
            <a:r>
              <a:rPr lang="en-GB" sz="2400" dirty="0"/>
              <a:t>both the </a:t>
            </a:r>
            <a:r>
              <a:rPr lang="en-GB" sz="2400" b="1" dirty="0">
                <a:solidFill>
                  <a:schemeClr val="accent3"/>
                </a:solidFill>
              </a:rPr>
              <a:t>health system </a:t>
            </a:r>
            <a:r>
              <a:rPr lang="en-GB" sz="2400" dirty="0"/>
              <a:t>(by prioritising use of tests (e.g. colon-</a:t>
            </a:r>
            <a:r>
              <a:rPr lang="en-GB" sz="2400" dirty="0" err="1"/>
              <a:t>oscopy</a:t>
            </a:r>
            <a:r>
              <a:rPr lang="en-GB" sz="2400" dirty="0"/>
              <a:t>) for those who most require them, solving capacity problems, </a:t>
            </a:r>
            <a:r>
              <a:rPr lang="en-GB" sz="2400" b="1" dirty="0">
                <a:solidFill>
                  <a:schemeClr val="accent3"/>
                </a:solidFill>
              </a:rPr>
              <a:t>but more importantly patients </a:t>
            </a:r>
            <a:r>
              <a:rPr lang="en-GB" sz="2400" dirty="0"/>
              <a:t>– to ensure that presentational/diagnostic delays are reduced</a:t>
            </a:r>
          </a:p>
          <a:p>
            <a:pPr marL="342900" indent="-342900">
              <a:buFont typeface="Arial" panose="020B0604020202020204" pitchFamily="34" charset="0"/>
              <a:buChar char="•"/>
            </a:pPr>
            <a:r>
              <a:rPr lang="en-GB" sz="2400" b="1" dirty="0">
                <a:solidFill>
                  <a:schemeClr val="accent3"/>
                </a:solidFill>
              </a:rPr>
              <a:t>Only a short term solution </a:t>
            </a:r>
            <a:r>
              <a:rPr lang="en-GB" sz="2400" dirty="0"/>
              <a:t>– need to ensure we have sufficient colonoscopy long term</a:t>
            </a:r>
          </a:p>
        </p:txBody>
      </p:sp>
      <p:sp>
        <p:nvSpPr>
          <p:cNvPr id="4" name="Rectangle 3"/>
          <p:cNvSpPr/>
          <p:nvPr/>
        </p:nvSpPr>
        <p:spPr>
          <a:xfrm>
            <a:off x="739637" y="5791660"/>
            <a:ext cx="11178042" cy="646331"/>
          </a:xfrm>
          <a:prstGeom prst="rect">
            <a:avLst/>
          </a:prstGeom>
        </p:spPr>
        <p:txBody>
          <a:bodyPr wrap="square">
            <a:spAutoFit/>
          </a:bodyPr>
          <a:lstStyle/>
          <a:p>
            <a:pPr>
              <a:spcAft>
                <a:spcPts val="0"/>
              </a:spcAft>
            </a:pPr>
            <a:r>
              <a:rPr lang="en-IE" sz="1200" baseline="30000" dirty="0">
                <a:solidFill>
                  <a:srgbClr val="0070C0"/>
                </a:solidFill>
              </a:rPr>
              <a:t>1</a:t>
            </a:r>
            <a:r>
              <a:rPr lang="en-IE" sz="1200" dirty="0">
                <a:solidFill>
                  <a:srgbClr val="0070C0"/>
                </a:solidFill>
              </a:rPr>
              <a:t>Loveday C,  </a:t>
            </a:r>
            <a:r>
              <a:rPr lang="en-IE" sz="1200" dirty="0" err="1">
                <a:solidFill>
                  <a:srgbClr val="0070C0"/>
                </a:solidFill>
              </a:rPr>
              <a:t>Sud</a:t>
            </a:r>
            <a:r>
              <a:rPr lang="en-IE" sz="1200" dirty="0">
                <a:solidFill>
                  <a:srgbClr val="0070C0"/>
                </a:solidFill>
              </a:rPr>
              <a:t> A, Jones M, </a:t>
            </a:r>
            <a:r>
              <a:rPr lang="en-IE" sz="1200" dirty="0" err="1">
                <a:solidFill>
                  <a:srgbClr val="0070C0"/>
                </a:solidFill>
              </a:rPr>
              <a:t>Broggio</a:t>
            </a:r>
            <a:r>
              <a:rPr lang="en-IE" sz="1200" dirty="0">
                <a:solidFill>
                  <a:srgbClr val="0070C0"/>
                </a:solidFill>
              </a:rPr>
              <a:t>  J,  Scott S, </a:t>
            </a:r>
            <a:r>
              <a:rPr lang="en-IE" sz="1200" dirty="0" err="1">
                <a:solidFill>
                  <a:srgbClr val="0070C0"/>
                </a:solidFill>
              </a:rPr>
              <a:t>Torr</a:t>
            </a:r>
            <a:r>
              <a:rPr lang="en-IE" sz="1200" dirty="0">
                <a:solidFill>
                  <a:srgbClr val="0070C0"/>
                </a:solidFill>
              </a:rPr>
              <a:t> B,; Garrett, A, Nicol DL, </a:t>
            </a:r>
            <a:r>
              <a:rPr lang="en-IE" sz="1200" dirty="0" err="1">
                <a:solidFill>
                  <a:srgbClr val="0070C0"/>
                </a:solidFill>
              </a:rPr>
              <a:t>Jhanji</a:t>
            </a:r>
            <a:r>
              <a:rPr lang="en-IE" sz="1200" dirty="0">
                <a:solidFill>
                  <a:srgbClr val="0070C0"/>
                </a:solidFill>
              </a:rPr>
              <a:t> S, Boyce SA, Williams M, </a:t>
            </a:r>
            <a:r>
              <a:rPr lang="en-IE" sz="1200" dirty="0" err="1">
                <a:solidFill>
                  <a:srgbClr val="0070C0"/>
                </a:solidFill>
              </a:rPr>
              <a:t>Lyratzopoulos</a:t>
            </a:r>
            <a:r>
              <a:rPr lang="en-IE" sz="1200" dirty="0">
                <a:solidFill>
                  <a:srgbClr val="0070C0"/>
                </a:solidFill>
              </a:rPr>
              <a:t> G, Barry C, </a:t>
            </a:r>
            <a:r>
              <a:rPr lang="en-IE" sz="1200" dirty="0" err="1">
                <a:solidFill>
                  <a:srgbClr val="0070C0"/>
                </a:solidFill>
              </a:rPr>
              <a:t>Riboli</a:t>
            </a:r>
            <a:r>
              <a:rPr lang="en-IE" sz="1200" dirty="0">
                <a:solidFill>
                  <a:srgbClr val="0070C0"/>
                </a:solidFill>
              </a:rPr>
              <a:t> E, </a:t>
            </a:r>
            <a:r>
              <a:rPr lang="en-IE" sz="1200" dirty="0" err="1">
                <a:solidFill>
                  <a:srgbClr val="0070C0"/>
                </a:solidFill>
              </a:rPr>
              <a:t>Kipps</a:t>
            </a:r>
            <a:r>
              <a:rPr lang="en-IE" sz="1200" dirty="0">
                <a:solidFill>
                  <a:srgbClr val="0070C0"/>
                </a:solidFill>
              </a:rPr>
              <a:t> E, </a:t>
            </a:r>
            <a:r>
              <a:rPr lang="en-IE" sz="1200" dirty="0" err="1">
                <a:solidFill>
                  <a:srgbClr val="0070C0"/>
                </a:solidFill>
              </a:rPr>
              <a:t>McFerran</a:t>
            </a:r>
            <a:r>
              <a:rPr lang="en-IE" sz="1200" dirty="0">
                <a:solidFill>
                  <a:srgbClr val="0070C0"/>
                </a:solidFill>
              </a:rPr>
              <a:t> E, Muller DC, </a:t>
            </a:r>
            <a:r>
              <a:rPr lang="en-IE" sz="1200" dirty="0" err="1">
                <a:solidFill>
                  <a:srgbClr val="0070C0"/>
                </a:solidFill>
              </a:rPr>
              <a:t>Abulafi</a:t>
            </a:r>
            <a:r>
              <a:rPr lang="en-IE" sz="1200" dirty="0">
                <a:solidFill>
                  <a:srgbClr val="0070C0"/>
                </a:solidFill>
              </a:rPr>
              <a:t> M, Lawler M, </a:t>
            </a:r>
            <a:r>
              <a:rPr lang="en-IE" sz="1200" dirty="0" err="1">
                <a:solidFill>
                  <a:srgbClr val="0070C0"/>
                </a:solidFill>
              </a:rPr>
              <a:t>Houlston</a:t>
            </a:r>
            <a:r>
              <a:rPr lang="en-IE" sz="1200" dirty="0">
                <a:solidFill>
                  <a:srgbClr val="0070C0"/>
                </a:solidFill>
              </a:rPr>
              <a:t> R, Turnbull C. </a:t>
            </a:r>
            <a:r>
              <a:rPr lang="en-GB" sz="1200" dirty="0">
                <a:solidFill>
                  <a:srgbClr val="0070C0"/>
                </a:solidFill>
              </a:rPr>
              <a:t>Prioritisation by Faecal Immunochemistry Testing (FIT) to mitigate the impact of delays in the 2-week wait colorectal cancer referral pathway during the COVID-19 pandemic: a UK modelling study </a:t>
            </a:r>
            <a:r>
              <a:rPr lang="en-IE" sz="1200" i="1" dirty="0">
                <a:solidFill>
                  <a:srgbClr val="0070C0"/>
                </a:solidFill>
              </a:rPr>
              <a:t>Gut</a:t>
            </a:r>
            <a:r>
              <a:rPr lang="en-IE" sz="1200" dirty="0">
                <a:solidFill>
                  <a:srgbClr val="0070C0"/>
                </a:solidFill>
              </a:rPr>
              <a:t> </a:t>
            </a:r>
            <a:r>
              <a:rPr lang="en-IE" sz="1200" i="1" dirty="0">
                <a:solidFill>
                  <a:srgbClr val="0070C0"/>
                </a:solidFill>
              </a:rPr>
              <a:t>2020</a:t>
            </a:r>
          </a:p>
        </p:txBody>
      </p:sp>
    </p:spTree>
    <p:extLst>
      <p:ext uri="{BB962C8B-B14F-4D97-AF65-F5344CB8AC3E}">
        <p14:creationId xmlns:p14="http://schemas.microsoft.com/office/powerpoint/2010/main" val="2342653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E4A6CB0-49FA-FE43-ABD7-713503BF62D0}"/>
              </a:ext>
            </a:extLst>
          </p:cNvPr>
          <p:cNvSpPr txBox="1">
            <a:spLocks/>
          </p:cNvSpPr>
          <p:nvPr/>
        </p:nvSpPr>
        <p:spPr>
          <a:xfrm>
            <a:off x="624405" y="1819858"/>
            <a:ext cx="6792395" cy="3046988"/>
          </a:xfrm>
          <a:prstGeom prst="rect">
            <a:avLst/>
          </a:prstGeom>
        </p:spPr>
        <p:txBody>
          <a:bodyPr vert="horz" wrap="square" lIns="0" tIns="0" rIns="0" bIns="0" rtlCol="0" anchor="t" anchorCtr="0">
            <a:spAutoFit/>
          </a:bodyPr>
          <a:lstStyle>
            <a:lvl1pPr algn="l" defTabSz="914377" rtl="0" eaLnBrk="1" latinLnBrk="0" hangingPunct="1">
              <a:lnSpc>
                <a:spcPts val="3400"/>
              </a:lnSpc>
              <a:spcBef>
                <a:spcPct val="0"/>
              </a:spcBef>
              <a:buNone/>
              <a:defRPr sz="3200" b="1" kern="1200">
                <a:solidFill>
                  <a:schemeClr val="accent3"/>
                </a:solidFill>
                <a:latin typeface="+mj-lt"/>
                <a:ea typeface="+mj-ea"/>
                <a:cs typeface="+mj-cs"/>
              </a:defRPr>
            </a:lvl1pPr>
          </a:lstStyle>
          <a:p>
            <a:pPr>
              <a:lnSpc>
                <a:spcPct val="150000"/>
              </a:lnSpc>
            </a:pPr>
            <a:r>
              <a:rPr lang="en-US" sz="4400" dirty="0">
                <a:solidFill>
                  <a:schemeClr val="bg1"/>
                </a:solidFill>
              </a:rPr>
              <a:t> </a:t>
            </a:r>
          </a:p>
          <a:p>
            <a:pPr>
              <a:lnSpc>
                <a:spcPct val="150000"/>
              </a:lnSpc>
            </a:pPr>
            <a:r>
              <a:rPr lang="en-US" sz="4400" dirty="0">
                <a:solidFill>
                  <a:schemeClr val="bg1"/>
                </a:solidFill>
              </a:rPr>
              <a:t>Unlocking the Power of Data to improve cancer care</a:t>
            </a:r>
            <a:endParaRPr lang="en-GB" sz="4400" dirty="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4DF5284F-8CF1-CE4E-833F-F005CEDF3E40}"/>
              </a:ext>
            </a:extLst>
          </p:cNvPr>
          <p:cNvPicPr>
            <a:picLocks noChangeAspect="1"/>
          </p:cNvPicPr>
          <p:nvPr/>
        </p:nvPicPr>
        <p:blipFill rotWithShape="1">
          <a:blip r:embed="rId3"/>
          <a:srcRect l="8081" t="17154" r="7937" b="22295"/>
          <a:stretch/>
        </p:blipFill>
        <p:spPr>
          <a:xfrm>
            <a:off x="9166370" y="0"/>
            <a:ext cx="3025630" cy="1005840"/>
          </a:xfrm>
          <a:prstGeom prst="rect">
            <a:avLst/>
          </a:prstGeom>
        </p:spPr>
      </p:pic>
    </p:spTree>
    <p:extLst>
      <p:ext uri="{BB962C8B-B14F-4D97-AF65-F5344CB8AC3E}">
        <p14:creationId xmlns:p14="http://schemas.microsoft.com/office/powerpoint/2010/main" val="399293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p:txBody>
          <a:bodyPr/>
          <a:lstStyle/>
          <a:p>
            <a:r>
              <a:rPr lang="en-US" sz="3200" dirty="0"/>
              <a:t>Covid-19 and Cancer </a:t>
            </a:r>
            <a:br>
              <a:rPr lang="en-US" sz="3200" dirty="0"/>
            </a:br>
            <a:r>
              <a:rPr lang="en-US" sz="3200" dirty="0"/>
              <a:t>Real Time Data analysis</a:t>
            </a:r>
            <a:endParaRPr lang="en-GB" sz="32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b="1" dirty="0">
                <a:solidFill>
                  <a:srgbClr val="475DA7"/>
                </a:solidFill>
              </a:rPr>
              <a:t>DATA-CAN</a:t>
            </a:r>
            <a:r>
              <a:rPr lang="en-GB" sz="2000" dirty="0"/>
              <a:t> researchers accessed / analysed data from Hospital Trusts across the UK </a:t>
            </a:r>
          </a:p>
          <a:p>
            <a:pPr marL="342900" indent="-342900">
              <a:buFont typeface="Arial" panose="020B0604020202020204" pitchFamily="34" charset="0"/>
              <a:buChar char="•"/>
            </a:pPr>
            <a:r>
              <a:rPr lang="en-GB" sz="2000" dirty="0"/>
              <a:t>Decided to initially look at two measures which are routinely captured</a:t>
            </a:r>
          </a:p>
          <a:p>
            <a:pPr marL="342900" indent="-342900">
              <a:buFont typeface="Arial" panose="020B0604020202020204" pitchFamily="34" charset="0"/>
              <a:buChar char="•"/>
            </a:pPr>
            <a:r>
              <a:rPr lang="en-GB" sz="2000" b="1" dirty="0">
                <a:solidFill>
                  <a:srgbClr val="475DA7"/>
                </a:solidFill>
              </a:rPr>
              <a:t>2 Week Waiting</a:t>
            </a:r>
            <a:r>
              <a:rPr lang="en-GB" sz="2000" dirty="0"/>
              <a:t> Time for Cancer Referrals (early warning system for suspicion of cancer)</a:t>
            </a:r>
          </a:p>
          <a:p>
            <a:r>
              <a:rPr lang="en-GB" sz="2000" b="1" dirty="0">
                <a:solidFill>
                  <a:srgbClr val="C00000"/>
                </a:solidFill>
              </a:rPr>
              <a:t> </a:t>
            </a:r>
          </a:p>
          <a:p>
            <a:pPr marL="342900" indent="-342900">
              <a:buFont typeface="Arial" panose="020B0604020202020204" pitchFamily="34" charset="0"/>
              <a:buChar char="•"/>
            </a:pPr>
            <a:r>
              <a:rPr lang="en-GB" sz="2000" b="1" dirty="0">
                <a:solidFill>
                  <a:srgbClr val="475DA7"/>
                </a:solidFill>
              </a:rPr>
              <a:t>Chemotherapy attendances </a:t>
            </a:r>
            <a:r>
              <a:rPr lang="en-GB" sz="2000" dirty="0"/>
              <a:t>(proxy measure of the “health” of the cancer service)</a:t>
            </a:r>
          </a:p>
          <a:p>
            <a:r>
              <a:rPr lang="en-GB" sz="2000" b="1" dirty="0">
                <a:solidFill>
                  <a:srgbClr val="C00000"/>
                </a:solidFill>
              </a:rPr>
              <a:t> </a:t>
            </a:r>
          </a:p>
        </p:txBody>
      </p:sp>
      <p:sp>
        <p:nvSpPr>
          <p:cNvPr id="4"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3"/>
          <a:srcRect l="8081" t="17154" r="7937" b="22295"/>
          <a:stretch/>
        </p:blipFill>
        <p:spPr>
          <a:xfrm>
            <a:off x="8996950" y="0"/>
            <a:ext cx="3025630" cy="1108241"/>
          </a:xfrm>
          <a:prstGeom prst="rect">
            <a:avLst/>
          </a:prstGeom>
        </p:spPr>
      </p:pic>
    </p:spTree>
    <p:extLst>
      <p:ext uri="{BB962C8B-B14F-4D97-AF65-F5344CB8AC3E}">
        <p14:creationId xmlns:p14="http://schemas.microsoft.com/office/powerpoint/2010/main" val="1780348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0937" y="6461760"/>
            <a:ext cx="5634446"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3" name="Rectangle 2"/>
          <p:cNvSpPr/>
          <p:nvPr/>
        </p:nvSpPr>
        <p:spPr>
          <a:xfrm>
            <a:off x="9074331" y="121920"/>
            <a:ext cx="2760618" cy="1550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pic>
        <p:nvPicPr>
          <p:cNvPr id="4" name="Picture 3">
            <a:extLst>
              <a:ext uri="{FF2B5EF4-FFF2-40B4-BE49-F238E27FC236}">
                <a16:creationId xmlns:a16="http://schemas.microsoft.com/office/drawing/2014/main" id="{B89B3A57-D4FB-754D-A8A3-12B78B8E5CA2}"/>
              </a:ext>
            </a:extLst>
          </p:cNvPr>
          <p:cNvPicPr>
            <a:picLocks noChangeAspect="1"/>
          </p:cNvPicPr>
          <p:nvPr/>
        </p:nvPicPr>
        <p:blipFill>
          <a:blip r:embed="rId2"/>
          <a:stretch>
            <a:fillRect/>
          </a:stretch>
        </p:blipFill>
        <p:spPr>
          <a:xfrm>
            <a:off x="1158240" y="0"/>
            <a:ext cx="10343960" cy="6858000"/>
          </a:xfrm>
          <a:prstGeom prst="rect">
            <a:avLst/>
          </a:prstGeom>
        </p:spPr>
      </p:pic>
      <p:sp>
        <p:nvSpPr>
          <p:cNvPr id="6" name="Rectangle 5"/>
          <p:cNvSpPr/>
          <p:nvPr/>
        </p:nvSpPr>
        <p:spPr>
          <a:xfrm>
            <a:off x="5826034" y="261257"/>
            <a:ext cx="470263" cy="5808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7" name="Rectangle 6"/>
          <p:cNvSpPr/>
          <p:nvPr/>
        </p:nvSpPr>
        <p:spPr>
          <a:xfrm>
            <a:off x="11107783" y="261256"/>
            <a:ext cx="470263" cy="5808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Tree>
    <p:extLst>
      <p:ext uri="{BB962C8B-B14F-4D97-AF65-F5344CB8AC3E}">
        <p14:creationId xmlns:p14="http://schemas.microsoft.com/office/powerpoint/2010/main" val="343614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p:txBody>
          <a:bodyPr/>
          <a:lstStyle/>
          <a:p>
            <a:r>
              <a:rPr lang="en-US" sz="3200" dirty="0"/>
              <a:t>Covid-19 and Cancer </a:t>
            </a:r>
            <a:br>
              <a:rPr lang="en-US" sz="3200" dirty="0"/>
            </a:br>
            <a:r>
              <a:rPr lang="en-US" sz="3200" dirty="0"/>
              <a:t>Real Time Data analysis</a:t>
            </a:r>
            <a:endParaRPr lang="en-GB" sz="32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b="1" dirty="0">
                <a:solidFill>
                  <a:srgbClr val="475DA7"/>
                </a:solidFill>
              </a:rPr>
              <a:t>DATA-CAN</a:t>
            </a:r>
            <a:r>
              <a:rPr lang="en-GB" sz="2000" dirty="0"/>
              <a:t> researchers accessed / analysed data from Hospital Trusts across the UK </a:t>
            </a:r>
          </a:p>
          <a:p>
            <a:pPr marL="342900" indent="-342900">
              <a:buFont typeface="Arial" panose="020B0604020202020204" pitchFamily="34" charset="0"/>
              <a:buChar char="•"/>
            </a:pPr>
            <a:r>
              <a:rPr lang="en-GB" sz="2000" dirty="0"/>
              <a:t>Decided to initially look at two measures which are routinely captured</a:t>
            </a:r>
          </a:p>
          <a:p>
            <a:pPr marL="342900" indent="-342900">
              <a:buFont typeface="Arial" panose="020B0604020202020204" pitchFamily="34" charset="0"/>
              <a:buChar char="•"/>
            </a:pPr>
            <a:r>
              <a:rPr lang="en-GB" sz="2000" b="1" dirty="0">
                <a:solidFill>
                  <a:srgbClr val="475DA7"/>
                </a:solidFill>
              </a:rPr>
              <a:t>2 Week Waiting</a:t>
            </a:r>
            <a:r>
              <a:rPr lang="en-GB" sz="2000" dirty="0"/>
              <a:t> Time for Cancer Referrals (early warning system for suspicion of cancer)</a:t>
            </a:r>
          </a:p>
          <a:p>
            <a:pPr marL="342900" indent="-342900">
              <a:buFont typeface="Arial" panose="020B0604020202020204" pitchFamily="34" charset="0"/>
              <a:buChar char="•"/>
            </a:pPr>
            <a:r>
              <a:rPr lang="en-GB" sz="2000" b="1" dirty="0">
                <a:solidFill>
                  <a:srgbClr val="C00000"/>
                </a:solidFill>
              </a:rPr>
              <a:t>-68.7% to -84.3%; median = -70.4%</a:t>
            </a:r>
          </a:p>
          <a:p>
            <a:pPr marL="342900" indent="-342900">
              <a:buFont typeface="Arial" panose="020B0604020202020204" pitchFamily="34" charset="0"/>
              <a:buChar char="•"/>
            </a:pPr>
            <a:r>
              <a:rPr lang="en-GB" sz="2000" b="1" dirty="0">
                <a:solidFill>
                  <a:srgbClr val="475DA7"/>
                </a:solidFill>
              </a:rPr>
              <a:t>Chemotherapy attendances </a:t>
            </a:r>
            <a:r>
              <a:rPr lang="en-GB" sz="2000" dirty="0"/>
              <a:t>(proxy measure of the “health” of the cancer service)</a:t>
            </a:r>
          </a:p>
          <a:p>
            <a:pPr marL="342900" indent="-342900">
              <a:buFont typeface="Arial" panose="020B0604020202020204" pitchFamily="34" charset="0"/>
              <a:buChar char="•"/>
            </a:pPr>
            <a:r>
              <a:rPr lang="en-GB" sz="2000" b="1" dirty="0">
                <a:solidFill>
                  <a:srgbClr val="C00000"/>
                </a:solidFill>
              </a:rPr>
              <a:t>-26.3% to -63.4%; median = -41.5%</a:t>
            </a:r>
          </a:p>
        </p:txBody>
      </p:sp>
      <p:sp>
        <p:nvSpPr>
          <p:cNvPr id="4"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3"/>
          <a:srcRect l="8081" t="17154" r="7937" b="22295"/>
          <a:stretch/>
        </p:blipFill>
        <p:spPr>
          <a:xfrm>
            <a:off x="8996950" y="0"/>
            <a:ext cx="3025630" cy="1108241"/>
          </a:xfrm>
          <a:prstGeom prst="rect">
            <a:avLst/>
          </a:prstGeom>
        </p:spPr>
      </p:pic>
    </p:spTree>
    <p:extLst>
      <p:ext uri="{BB962C8B-B14F-4D97-AF65-F5344CB8AC3E}">
        <p14:creationId xmlns:p14="http://schemas.microsoft.com/office/powerpoint/2010/main" val="22057178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0928-0D0E-4FA6-89F0-F3C6B36B18DF}"/>
              </a:ext>
            </a:extLst>
          </p:cNvPr>
          <p:cNvSpPr>
            <a:spLocks noGrp="1"/>
          </p:cNvSpPr>
          <p:nvPr>
            <p:ph type="title"/>
          </p:nvPr>
        </p:nvSpPr>
        <p:spPr/>
        <p:txBody>
          <a:bodyPr/>
          <a:lstStyle/>
          <a:p>
            <a:r>
              <a:rPr lang="en-US" sz="3200" dirty="0"/>
              <a:t>COVID-19 and Cancer </a:t>
            </a:r>
            <a:br>
              <a:rPr lang="en-US" sz="3200" dirty="0"/>
            </a:br>
            <a:r>
              <a:rPr lang="en-US" sz="3200" dirty="0"/>
              <a:t>Real Time Data analysis</a:t>
            </a:r>
            <a:endParaRPr lang="en-GB" sz="3200" dirty="0"/>
          </a:p>
        </p:txBody>
      </p:sp>
      <p:sp>
        <p:nvSpPr>
          <p:cNvPr id="3" name="Content Placeholder 2"/>
          <p:cNvSpPr>
            <a:spLocks noGrp="1"/>
          </p:cNvSpPr>
          <p:nvPr>
            <p:ph idx="1"/>
          </p:nvPr>
        </p:nvSpPr>
        <p:spPr>
          <a:xfrm>
            <a:off x="839787" y="1850479"/>
            <a:ext cx="11003869" cy="4362752"/>
          </a:xfrm>
        </p:spPr>
        <p:txBody>
          <a:bodyPr/>
          <a:lstStyle/>
          <a:p>
            <a:pPr marL="342900" indent="-342900">
              <a:buFont typeface="Arial" panose="020B0604020202020204" pitchFamily="34" charset="0"/>
              <a:buChar char="•"/>
            </a:pPr>
            <a:r>
              <a:rPr lang="en-GB" sz="2000" b="1" dirty="0">
                <a:solidFill>
                  <a:srgbClr val="475DA7"/>
                </a:solidFill>
              </a:rPr>
              <a:t>DATA-CAN</a:t>
            </a:r>
            <a:r>
              <a:rPr lang="en-GB" sz="2000" dirty="0"/>
              <a:t> researchers accessed / analysed data from  large Hospital Trusts across England and all 5 Trusts in NI</a:t>
            </a:r>
          </a:p>
          <a:p>
            <a:pPr marL="342900" indent="-342900">
              <a:buFont typeface="Arial" panose="020B0604020202020204" pitchFamily="34" charset="0"/>
              <a:buChar char="•"/>
            </a:pPr>
            <a:r>
              <a:rPr lang="en-GB" sz="2000" dirty="0"/>
              <a:t>Looked at two measures to determine the effect of the pandemic on cancer services</a:t>
            </a:r>
          </a:p>
          <a:p>
            <a:pPr marL="342900" indent="-342900">
              <a:buFont typeface="Arial" panose="020B0604020202020204" pitchFamily="34" charset="0"/>
              <a:buChar char="•"/>
            </a:pPr>
            <a:r>
              <a:rPr lang="en-GB" sz="2000" b="1" dirty="0">
                <a:solidFill>
                  <a:srgbClr val="475DA7"/>
                </a:solidFill>
              </a:rPr>
              <a:t>2 Week Waiting</a:t>
            </a:r>
            <a:r>
              <a:rPr lang="en-GB" sz="2000" dirty="0"/>
              <a:t> Time for Cancer Referrals (early warning system for suspicion of cancer)</a:t>
            </a:r>
          </a:p>
          <a:p>
            <a:pPr marL="342900" indent="-342900">
              <a:buFont typeface="Arial" panose="020B0604020202020204" pitchFamily="34" charset="0"/>
              <a:buChar char="•"/>
            </a:pPr>
            <a:r>
              <a:rPr lang="en-GB" sz="2000" b="1" dirty="0">
                <a:solidFill>
                  <a:srgbClr val="C00000"/>
                </a:solidFill>
              </a:rPr>
              <a:t>7 out of 10 people with suspicion of cancer were not getting referred to cancer specialist services</a:t>
            </a:r>
            <a:endParaRPr lang="en-GB" sz="2000" b="1" dirty="0">
              <a:solidFill>
                <a:srgbClr val="FFC000"/>
              </a:solidFill>
            </a:endParaRPr>
          </a:p>
          <a:p>
            <a:pPr marL="342900" indent="-342900">
              <a:buFont typeface="Arial" panose="020B0604020202020204" pitchFamily="34" charset="0"/>
              <a:buChar char="•"/>
            </a:pPr>
            <a:r>
              <a:rPr lang="en-GB" sz="2000" b="1" dirty="0">
                <a:solidFill>
                  <a:srgbClr val="475DA7"/>
                </a:solidFill>
              </a:rPr>
              <a:t>Chemotherapy attendances </a:t>
            </a:r>
            <a:r>
              <a:rPr lang="en-GB" sz="2000" dirty="0"/>
              <a:t>(proxy measure of the “health” of the cancer service)</a:t>
            </a:r>
          </a:p>
          <a:p>
            <a:pPr marL="342900" indent="-342900">
              <a:buFont typeface="Arial" panose="020B0604020202020204" pitchFamily="34" charset="0"/>
              <a:buChar char="•"/>
            </a:pPr>
            <a:r>
              <a:rPr lang="en-GB" sz="2000" b="1" dirty="0">
                <a:solidFill>
                  <a:srgbClr val="C00000"/>
                </a:solidFill>
              </a:rPr>
              <a:t>4 out of 10 cancer patients were not getting access to their chemotherapy</a:t>
            </a:r>
          </a:p>
          <a:p>
            <a:pPr marL="342900" indent="-342900">
              <a:buFont typeface="Arial" panose="020B0604020202020204" pitchFamily="34" charset="0"/>
              <a:buChar char="•"/>
            </a:pPr>
            <a:r>
              <a:rPr lang="en-GB" sz="2000" b="1" dirty="0">
                <a:solidFill>
                  <a:schemeClr val="accent3"/>
                </a:solidFill>
              </a:rPr>
              <a:t>First data that drew attention of the government, academia, NHS and the public to the disastrous effect of COVID-19 on Cancer</a:t>
            </a:r>
          </a:p>
          <a:p>
            <a:pPr marL="342900" indent="-342900">
              <a:buFont typeface="Arial" panose="020B0604020202020204" pitchFamily="34" charset="0"/>
              <a:buChar char="•"/>
            </a:pPr>
            <a:endParaRPr lang="en-GB" sz="2000" b="1" dirty="0">
              <a:solidFill>
                <a:srgbClr val="C00000"/>
              </a:solidFill>
            </a:endParaRPr>
          </a:p>
          <a:p>
            <a:pPr marL="342900" indent="-342900">
              <a:buFont typeface="Arial" panose="020B0604020202020204" pitchFamily="34" charset="0"/>
              <a:buChar char="•"/>
            </a:pPr>
            <a:endParaRPr lang="en-GB" sz="2000" b="1" dirty="0">
              <a:solidFill>
                <a:srgbClr val="C00000"/>
              </a:solidFill>
            </a:endParaRPr>
          </a:p>
        </p:txBody>
      </p:sp>
      <p:sp>
        <p:nvSpPr>
          <p:cNvPr id="4"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382588" y="6498269"/>
            <a:ext cx="914400" cy="914400"/>
          </a:xfrm>
          <a:prstGeom prst="rect">
            <a:avLst/>
          </a:prstGeom>
          <a:noFill/>
        </p:spPr>
        <p:txBody>
          <a:bodyPr wrap="none" lIns="0" tIns="0" rIns="0" bIns="0" rtlCol="0">
            <a:noAutofit/>
          </a:bodyPr>
          <a:lstStyle/>
          <a:p>
            <a:pPr algn="l"/>
            <a:r>
              <a:rPr lang="en-GB" sz="1400" b="1" dirty="0">
                <a:solidFill>
                  <a:srgbClr val="475DA7"/>
                </a:solidFill>
              </a:rPr>
              <a:t>With thanks to Cara Anderson, Kathryn Boyd and Joy Peacock</a:t>
            </a:r>
          </a:p>
        </p:txBody>
      </p:sp>
      <p:pic>
        <p:nvPicPr>
          <p:cNvPr id="7" name="Picture 6"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3"/>
          <a:srcRect l="8081" t="17154" r="7937" b="22295"/>
          <a:stretch/>
        </p:blipFill>
        <p:spPr>
          <a:xfrm>
            <a:off x="8996950" y="0"/>
            <a:ext cx="3025630" cy="1108241"/>
          </a:xfrm>
          <a:prstGeom prst="rect">
            <a:avLst/>
          </a:prstGeom>
        </p:spPr>
      </p:pic>
    </p:spTree>
    <p:extLst>
      <p:ext uri="{BB962C8B-B14F-4D97-AF65-F5344CB8AC3E}">
        <p14:creationId xmlns:p14="http://schemas.microsoft.com/office/powerpoint/2010/main" val="8701535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839788" y="1850479"/>
            <a:ext cx="5756397" cy="4362752"/>
          </a:xfrm>
        </p:spPr>
        <p:txBody>
          <a:bodyPr>
            <a:normAutofit/>
          </a:bodyPr>
          <a:lstStyle/>
          <a:p>
            <a:pPr lvl="1"/>
            <a:endParaRPr lang="en-GB" dirty="0"/>
          </a:p>
          <a:p>
            <a:pPr lvl="1"/>
            <a:endParaRPr lang="en-GB" dirty="0"/>
          </a:p>
          <a:p>
            <a:endParaRPr lang="en-GB" dirty="0"/>
          </a:p>
          <a:p>
            <a:pPr lvl="1"/>
            <a:endParaRPr lang="en-GB" dirty="0"/>
          </a:p>
        </p:txBody>
      </p:sp>
      <p:sp>
        <p:nvSpPr>
          <p:cNvPr id="7" name="Title 1">
            <a:extLst>
              <a:ext uri="{FF2B5EF4-FFF2-40B4-BE49-F238E27FC236}">
                <a16:creationId xmlns:a16="http://schemas.microsoft.com/office/drawing/2014/main" id="{1CD00928-0D0E-4FA6-89F0-F3C6B36B18DF}"/>
              </a:ext>
            </a:extLst>
          </p:cNvPr>
          <p:cNvSpPr>
            <a:spLocks noGrp="1"/>
          </p:cNvSpPr>
          <p:nvPr>
            <p:ph type="title"/>
          </p:nvPr>
        </p:nvSpPr>
        <p:spPr>
          <a:xfrm>
            <a:off x="839788" y="449568"/>
            <a:ext cx="8447087" cy="923330"/>
          </a:xfrm>
        </p:spPr>
        <p:txBody>
          <a:bodyPr/>
          <a:lstStyle/>
          <a:p>
            <a:r>
              <a:rPr lang="en-GB" sz="3600" dirty="0"/>
              <a:t>Why we need Real Time Data</a:t>
            </a:r>
            <a:endParaRPr lang="en-GB" dirty="0"/>
          </a:p>
        </p:txBody>
      </p:sp>
      <p:sp>
        <p:nvSpPr>
          <p:cNvPr id="4" name="TextBox 3"/>
          <p:cNvSpPr txBox="1"/>
          <p:nvPr/>
        </p:nvSpPr>
        <p:spPr>
          <a:xfrm>
            <a:off x="1777676" y="5947941"/>
            <a:ext cx="3655040" cy="369332"/>
          </a:xfrm>
          <a:prstGeom prst="rect">
            <a:avLst/>
          </a:prstGeom>
          <a:noFill/>
        </p:spPr>
        <p:txBody>
          <a:bodyPr wrap="none" rtlCol="0">
            <a:spAutoFit/>
          </a:bodyPr>
          <a:lstStyle/>
          <a:p>
            <a:r>
              <a:rPr lang="en-GB" dirty="0">
                <a:solidFill>
                  <a:schemeClr val="tx2">
                    <a:lumMod val="75000"/>
                    <a:lumOff val="25000"/>
                  </a:schemeClr>
                </a:solidFill>
              </a:rPr>
              <a:t>English 2WW data as of Jun 9</a:t>
            </a:r>
            <a:r>
              <a:rPr lang="en-GB" baseline="30000" dirty="0">
                <a:solidFill>
                  <a:schemeClr val="tx2">
                    <a:lumMod val="75000"/>
                    <a:lumOff val="25000"/>
                  </a:schemeClr>
                </a:solidFill>
              </a:rPr>
              <a:t>th</a:t>
            </a:r>
            <a:r>
              <a:rPr lang="en-GB" dirty="0">
                <a:solidFill>
                  <a:schemeClr val="tx2">
                    <a:lumMod val="75000"/>
                    <a:lumOff val="25000"/>
                  </a:schemeClr>
                </a:solidFill>
              </a:rPr>
              <a:t> 2020</a:t>
            </a:r>
          </a:p>
        </p:txBody>
      </p:sp>
      <p:pic>
        <p:nvPicPr>
          <p:cNvPr id="10" name="Picture 9"/>
          <p:cNvPicPr>
            <a:picLocks noChangeAspect="1"/>
          </p:cNvPicPr>
          <p:nvPr/>
        </p:nvPicPr>
        <p:blipFill>
          <a:blip r:embed="rId3"/>
          <a:stretch>
            <a:fillRect/>
          </a:stretch>
        </p:blipFill>
        <p:spPr>
          <a:xfrm>
            <a:off x="900873" y="1850479"/>
            <a:ext cx="4806281" cy="398921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4"/>
          <a:srcRect l="8081" t="17154" r="7937" b="22295"/>
          <a:stretch/>
        </p:blipFill>
        <p:spPr>
          <a:xfrm>
            <a:off x="8944699" y="0"/>
            <a:ext cx="3025630" cy="1108241"/>
          </a:xfrm>
          <a:prstGeom prst="rect">
            <a:avLst/>
          </a:prstGeom>
        </p:spPr>
      </p:pic>
      <p:sp>
        <p:nvSpPr>
          <p:cNvPr id="2" name="Oval 1"/>
          <p:cNvSpPr/>
          <p:nvPr/>
        </p:nvSpPr>
        <p:spPr>
          <a:xfrm>
            <a:off x="4084321" y="5947940"/>
            <a:ext cx="696686" cy="3693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3" name="Oval 2"/>
          <p:cNvSpPr/>
          <p:nvPr/>
        </p:nvSpPr>
        <p:spPr>
          <a:xfrm>
            <a:off x="5207726" y="5582193"/>
            <a:ext cx="560513" cy="36574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
        <p:nvSpPr>
          <p:cNvPr id="6" name="TextBox 5"/>
          <p:cNvSpPr txBox="1"/>
          <p:nvPr/>
        </p:nvSpPr>
        <p:spPr>
          <a:xfrm>
            <a:off x="7236823" y="2151018"/>
            <a:ext cx="4569695" cy="3614056"/>
          </a:xfrm>
          <a:prstGeom prst="rect">
            <a:avLst/>
          </a:prstGeom>
          <a:noFill/>
        </p:spPr>
        <p:txBody>
          <a:bodyPr wrap="none" lIns="0" tIns="0" rIns="0" bIns="0" rtlCol="0">
            <a:noAutofit/>
          </a:bodyPr>
          <a:lstStyle/>
          <a:p>
            <a:pPr algn="l"/>
            <a:r>
              <a:rPr lang="en-GB" sz="2000" dirty="0">
                <a:solidFill>
                  <a:schemeClr val="accent1"/>
                </a:solidFill>
              </a:rPr>
              <a:t>Looking at National Data on the 9</a:t>
            </a:r>
            <a:r>
              <a:rPr lang="en-GB" sz="2000" baseline="30000" dirty="0">
                <a:solidFill>
                  <a:schemeClr val="accent1"/>
                </a:solidFill>
              </a:rPr>
              <a:t>th</a:t>
            </a:r>
            <a:r>
              <a:rPr lang="en-GB" sz="2000" dirty="0">
                <a:solidFill>
                  <a:schemeClr val="accent1"/>
                </a:solidFill>
              </a:rPr>
              <a:t> June </a:t>
            </a:r>
          </a:p>
          <a:p>
            <a:pPr algn="l"/>
            <a:r>
              <a:rPr lang="en-GB" sz="2000" dirty="0">
                <a:solidFill>
                  <a:schemeClr val="accent1"/>
                </a:solidFill>
              </a:rPr>
              <a:t>2020 </a:t>
            </a:r>
          </a:p>
          <a:p>
            <a:pPr algn="l"/>
            <a:r>
              <a:rPr lang="en-GB" sz="2000" dirty="0">
                <a:solidFill>
                  <a:schemeClr val="accent1"/>
                </a:solidFill>
              </a:rPr>
              <a:t>– only have data up as far as March </a:t>
            </a:r>
          </a:p>
          <a:p>
            <a:pPr algn="l"/>
            <a:r>
              <a:rPr lang="en-GB" sz="2000" dirty="0">
                <a:solidFill>
                  <a:schemeClr val="accent1"/>
                </a:solidFill>
              </a:rPr>
              <a:t>2020 (almost 3 months delay)</a:t>
            </a:r>
          </a:p>
          <a:p>
            <a:pPr algn="l"/>
            <a:r>
              <a:rPr lang="en-GB" sz="2000" dirty="0">
                <a:solidFill>
                  <a:schemeClr val="accent1"/>
                </a:solidFill>
              </a:rPr>
              <a:t>– </a:t>
            </a:r>
            <a:r>
              <a:rPr lang="en-GB" sz="2000" b="1" dirty="0">
                <a:solidFill>
                  <a:schemeClr val="accent3"/>
                </a:solidFill>
              </a:rPr>
              <a:t>no signal of any effect </a:t>
            </a:r>
            <a:r>
              <a:rPr lang="en-GB" sz="2000" dirty="0">
                <a:solidFill>
                  <a:schemeClr val="accent1"/>
                </a:solidFill>
              </a:rPr>
              <a:t>of the COVID-19 </a:t>
            </a:r>
          </a:p>
          <a:p>
            <a:pPr algn="l"/>
            <a:r>
              <a:rPr lang="en-GB" sz="2000" dirty="0">
                <a:solidFill>
                  <a:schemeClr val="accent1"/>
                </a:solidFill>
              </a:rPr>
              <a:t>pandemic </a:t>
            </a:r>
          </a:p>
        </p:txBody>
      </p:sp>
    </p:spTree>
    <p:extLst>
      <p:ext uri="{BB962C8B-B14F-4D97-AF65-F5344CB8AC3E}">
        <p14:creationId xmlns:p14="http://schemas.microsoft.com/office/powerpoint/2010/main" val="22127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sp>
        <p:nvSpPr>
          <p:cNvPr id="16" name="Content Placeholder 2"/>
          <p:cNvSpPr>
            <a:spLocks noGrp="1"/>
          </p:cNvSpPr>
          <p:nvPr>
            <p:ph idx="1"/>
          </p:nvPr>
        </p:nvSpPr>
        <p:spPr>
          <a:xfrm>
            <a:off x="839788" y="1850479"/>
            <a:ext cx="5756397" cy="4362752"/>
          </a:xfrm>
        </p:spPr>
        <p:txBody>
          <a:bodyPr>
            <a:normAutofit/>
          </a:bodyPr>
          <a:lstStyle/>
          <a:p>
            <a:pPr marL="0" lvl="1" indent="0">
              <a:buNone/>
            </a:pPr>
            <a:r>
              <a:rPr lang="en-GB" sz="2000" dirty="0"/>
              <a:t>Real Time data allows us to see </a:t>
            </a:r>
            <a:r>
              <a:rPr lang="en-GB" sz="2000" b="1" dirty="0">
                <a:solidFill>
                  <a:schemeClr val="accent3"/>
                </a:solidFill>
              </a:rPr>
              <a:t>up to date data </a:t>
            </a:r>
            <a:r>
              <a:rPr lang="en-GB" sz="2000" dirty="0"/>
              <a:t>(5</a:t>
            </a:r>
            <a:r>
              <a:rPr lang="en-GB" sz="2000" baseline="30000" dirty="0"/>
              <a:t>th</a:t>
            </a:r>
            <a:r>
              <a:rPr lang="en-GB" sz="2000" dirty="0"/>
              <a:t> June just 4 days earlier)</a:t>
            </a:r>
          </a:p>
          <a:p>
            <a:pPr marL="0" lvl="1" indent="0">
              <a:buNone/>
            </a:pPr>
            <a:endParaRPr lang="en-GB" sz="2000" dirty="0"/>
          </a:p>
          <a:p>
            <a:pPr marL="0" lvl="1" indent="0">
              <a:buNone/>
            </a:pPr>
            <a:r>
              <a:rPr lang="en-GB" sz="2000" dirty="0"/>
              <a:t>Captures not only the </a:t>
            </a:r>
            <a:r>
              <a:rPr lang="en-GB" sz="2000" b="1" dirty="0">
                <a:solidFill>
                  <a:schemeClr val="accent3"/>
                </a:solidFill>
              </a:rPr>
              <a:t>precipitous drop </a:t>
            </a:r>
            <a:r>
              <a:rPr lang="en-GB" sz="2000" dirty="0"/>
              <a:t>in urgent</a:t>
            </a:r>
          </a:p>
          <a:p>
            <a:pPr marL="0" lvl="1" indent="0">
              <a:buNone/>
            </a:pPr>
            <a:r>
              <a:rPr lang="en-GB" sz="2000" dirty="0"/>
              <a:t>cancer referrals, but also the </a:t>
            </a:r>
            <a:r>
              <a:rPr lang="en-GB" sz="2000" b="1" dirty="0">
                <a:solidFill>
                  <a:schemeClr val="accent3"/>
                </a:solidFill>
              </a:rPr>
              <a:t>start of recovery </a:t>
            </a:r>
            <a:r>
              <a:rPr lang="en-GB" sz="2000" dirty="0"/>
              <a:t>of </a:t>
            </a:r>
          </a:p>
          <a:p>
            <a:pPr marL="0" lvl="1" indent="0">
              <a:buNone/>
            </a:pPr>
            <a:r>
              <a:rPr lang="en-GB" sz="2000" dirty="0"/>
              <a:t>the urgent diagnostic pathway</a:t>
            </a:r>
          </a:p>
        </p:txBody>
      </p:sp>
      <p:sp>
        <p:nvSpPr>
          <p:cNvPr id="7" name="Title 1">
            <a:extLst>
              <a:ext uri="{FF2B5EF4-FFF2-40B4-BE49-F238E27FC236}">
                <a16:creationId xmlns:a16="http://schemas.microsoft.com/office/drawing/2014/main" id="{1CD00928-0D0E-4FA6-89F0-F3C6B36B18DF}"/>
              </a:ext>
            </a:extLst>
          </p:cNvPr>
          <p:cNvSpPr>
            <a:spLocks noGrp="1"/>
          </p:cNvSpPr>
          <p:nvPr>
            <p:ph type="title"/>
          </p:nvPr>
        </p:nvSpPr>
        <p:spPr>
          <a:xfrm>
            <a:off x="839788" y="449568"/>
            <a:ext cx="8447087" cy="923330"/>
          </a:xfrm>
        </p:spPr>
        <p:txBody>
          <a:bodyPr/>
          <a:lstStyle/>
          <a:p>
            <a:r>
              <a:rPr lang="en-GB" sz="3600" dirty="0"/>
              <a:t>Why we need Real-time data</a:t>
            </a:r>
            <a:br>
              <a:rPr lang="en-GB" sz="3600" b="0" dirty="0"/>
            </a:br>
            <a:endParaRPr lang="en-GB" b="0" dirty="0"/>
          </a:p>
        </p:txBody>
      </p:sp>
      <p:pic>
        <p:nvPicPr>
          <p:cNvPr id="2" name="Picture 1"/>
          <p:cNvPicPr>
            <a:picLocks noChangeAspect="1"/>
          </p:cNvPicPr>
          <p:nvPr/>
        </p:nvPicPr>
        <p:blipFill>
          <a:blip r:embed="rId3"/>
          <a:stretch>
            <a:fillRect/>
          </a:stretch>
        </p:blipFill>
        <p:spPr>
          <a:xfrm>
            <a:off x="6496683" y="1785256"/>
            <a:ext cx="5310774" cy="3917065"/>
          </a:xfrm>
          <a:prstGeom prst="rect">
            <a:avLst/>
          </a:prstGeom>
          <a:effectLst>
            <a:outerShdw blurRad="38100" sx="101000" sy="101000" algn="ctr" rotWithShape="0">
              <a:schemeClr val="tx2">
                <a:lumMod val="75000"/>
                <a:lumOff val="25000"/>
                <a:alpha val="44000"/>
              </a:schemeClr>
            </a:outerShdw>
          </a:effectLst>
        </p:spPr>
      </p:pic>
      <p:sp>
        <p:nvSpPr>
          <p:cNvPr id="4" name="TextBox 3"/>
          <p:cNvSpPr txBox="1"/>
          <p:nvPr/>
        </p:nvSpPr>
        <p:spPr>
          <a:xfrm>
            <a:off x="7298910" y="5745347"/>
            <a:ext cx="4166525" cy="369332"/>
          </a:xfrm>
          <a:prstGeom prst="rect">
            <a:avLst/>
          </a:prstGeom>
          <a:noFill/>
        </p:spPr>
        <p:txBody>
          <a:bodyPr wrap="none" rtlCol="0">
            <a:spAutoFit/>
          </a:bodyPr>
          <a:lstStyle/>
          <a:p>
            <a:r>
              <a:rPr lang="en-GB" dirty="0">
                <a:solidFill>
                  <a:schemeClr val="tx2">
                    <a:lumMod val="75000"/>
                    <a:lumOff val="25000"/>
                  </a:schemeClr>
                </a:solidFill>
              </a:rPr>
              <a:t>Real Time  2WW data 2019 to Jun 9</a:t>
            </a:r>
            <a:r>
              <a:rPr lang="en-GB" baseline="30000" dirty="0">
                <a:solidFill>
                  <a:schemeClr val="tx2">
                    <a:lumMod val="75000"/>
                    <a:lumOff val="25000"/>
                  </a:schemeClr>
                </a:solidFill>
              </a:rPr>
              <a:t>th</a:t>
            </a:r>
            <a:r>
              <a:rPr lang="en-GB" dirty="0">
                <a:solidFill>
                  <a:schemeClr val="tx2">
                    <a:lumMod val="75000"/>
                    <a:lumOff val="25000"/>
                  </a:schemeClr>
                </a:solidFill>
              </a:rPr>
              <a:t> 2020</a:t>
            </a:r>
          </a:p>
        </p:txBody>
      </p:sp>
      <p:sp>
        <p:nvSpPr>
          <p:cNvPr id="6" name="TextBox 5"/>
          <p:cNvSpPr txBox="1"/>
          <p:nvPr/>
        </p:nvSpPr>
        <p:spPr>
          <a:xfrm>
            <a:off x="7695415" y="6028565"/>
            <a:ext cx="3012812" cy="369332"/>
          </a:xfrm>
          <a:prstGeom prst="rect">
            <a:avLst/>
          </a:prstGeom>
          <a:noFill/>
        </p:spPr>
        <p:txBody>
          <a:bodyPr wrap="none" rtlCol="0">
            <a:spAutoFit/>
          </a:bodyPr>
          <a:lstStyle/>
          <a:p>
            <a:r>
              <a:rPr lang="en-GB" dirty="0">
                <a:solidFill>
                  <a:srgbClr val="CC5C5C"/>
                </a:solidFill>
              </a:rPr>
              <a:t>3,200 missing referrals - Leeds</a:t>
            </a:r>
          </a:p>
        </p:txBody>
      </p:sp>
      <p:pic>
        <p:nvPicPr>
          <p:cNvPr id="8" name="Picture 7" descr="A picture containing drawing&#10;&#10;Description automatically generated">
            <a:extLst>
              <a:ext uri="{FF2B5EF4-FFF2-40B4-BE49-F238E27FC236}">
                <a16:creationId xmlns:a16="http://schemas.microsoft.com/office/drawing/2014/main" id="{137D03DA-DD90-471C-9D5F-706642FB96DE}"/>
              </a:ext>
            </a:extLst>
          </p:cNvPr>
          <p:cNvPicPr>
            <a:picLocks noChangeAspect="1"/>
          </p:cNvPicPr>
          <p:nvPr/>
        </p:nvPicPr>
        <p:blipFill rotWithShape="1">
          <a:blip r:embed="rId4"/>
          <a:srcRect l="8081" t="17154" r="7937" b="22295"/>
          <a:stretch/>
        </p:blipFill>
        <p:spPr>
          <a:xfrm>
            <a:off x="8944699" y="0"/>
            <a:ext cx="3025630" cy="1108241"/>
          </a:xfrm>
          <a:prstGeom prst="rect">
            <a:avLst/>
          </a:prstGeom>
        </p:spPr>
      </p:pic>
      <p:sp>
        <p:nvSpPr>
          <p:cNvPr id="3" name="TextBox 2"/>
          <p:cNvSpPr txBox="1"/>
          <p:nvPr/>
        </p:nvSpPr>
        <p:spPr>
          <a:xfrm>
            <a:off x="11277600" y="2725782"/>
            <a:ext cx="914400" cy="914400"/>
          </a:xfrm>
          <a:prstGeom prst="rect">
            <a:avLst/>
          </a:prstGeom>
          <a:noFill/>
        </p:spPr>
        <p:txBody>
          <a:bodyPr wrap="none" lIns="0" tIns="0" rIns="0" bIns="0" rtlCol="0">
            <a:noAutofit/>
          </a:bodyPr>
          <a:lstStyle/>
          <a:p>
            <a:pPr algn="l"/>
            <a:r>
              <a:rPr lang="en-GB" sz="1200" b="1" dirty="0">
                <a:solidFill>
                  <a:srgbClr val="C00000"/>
                </a:solidFill>
              </a:rPr>
              <a:t>5</a:t>
            </a:r>
            <a:r>
              <a:rPr lang="en-GB" sz="1200" b="1" baseline="30000" dirty="0">
                <a:solidFill>
                  <a:srgbClr val="C00000"/>
                </a:solidFill>
              </a:rPr>
              <a:t>th</a:t>
            </a:r>
            <a:r>
              <a:rPr lang="en-GB" sz="1200" b="1" dirty="0">
                <a:solidFill>
                  <a:srgbClr val="C00000"/>
                </a:solidFill>
              </a:rPr>
              <a:t> June</a:t>
            </a:r>
          </a:p>
        </p:txBody>
      </p:sp>
      <p:sp>
        <p:nvSpPr>
          <p:cNvPr id="10" name="Oval 9"/>
          <p:cNvSpPr/>
          <p:nvPr/>
        </p:nvSpPr>
        <p:spPr>
          <a:xfrm>
            <a:off x="10171612" y="5745347"/>
            <a:ext cx="696686" cy="3693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solidFill>
                <a:schemeClr val="bg1"/>
              </a:solidFill>
            </a:endParaRPr>
          </a:p>
        </p:txBody>
      </p:sp>
    </p:spTree>
    <p:extLst>
      <p:ext uri="{BB962C8B-B14F-4D97-AF65-F5344CB8AC3E}">
        <p14:creationId xmlns:p14="http://schemas.microsoft.com/office/powerpoint/2010/main" val="364254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Disruptions to cancer services across the pathway due to the COVID-19 pandemic</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800" dirty="0"/>
              <a:t>Disruption was felt across the entire cancer pathway</a:t>
            </a:r>
          </a:p>
          <a:p>
            <a:endParaRPr lang="en-GB" sz="2800" dirty="0"/>
          </a:p>
          <a:p>
            <a:pPr marL="457200" indent="-457200">
              <a:buFont typeface="Arial" panose="020B0604020202020204" pitchFamily="34" charset="0"/>
              <a:buChar char="•"/>
            </a:pPr>
            <a:r>
              <a:rPr lang="en-GB" sz="2800" dirty="0"/>
              <a:t>Presentational Delay, Diagnostic Delay and significant impact on treatment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Significant disruption of cancer research (clinical trials, discovery research, translational research)</a:t>
            </a:r>
          </a:p>
          <a:p>
            <a:endParaRPr lang="en-GB" sz="2800" dirty="0"/>
          </a:p>
        </p:txBody>
      </p:sp>
      <p:sp>
        <p:nvSpPr>
          <p:cNvPr id="4" name="Picture Placeholder 3"/>
          <p:cNvSpPr>
            <a:spLocks noGrp="1"/>
          </p:cNvSpPr>
          <p:nvPr>
            <p:ph type="pic" sz="quarter" idx="10"/>
          </p:nvPr>
        </p:nvSpPr>
        <p:spPr/>
      </p:sp>
      <p:pic>
        <p:nvPicPr>
          <p:cNvPr id="5" name="Picture 4"/>
          <p:cNvPicPr/>
          <p:nvPr/>
        </p:nvPicPr>
        <p:blipFill>
          <a:blip r:embed="rId2"/>
          <a:stretch>
            <a:fillRect/>
          </a:stretch>
        </p:blipFill>
        <p:spPr>
          <a:xfrm>
            <a:off x="6913332" y="1920013"/>
            <a:ext cx="4794626" cy="4293218"/>
          </a:xfrm>
          <a:prstGeom prst="rect">
            <a:avLst/>
          </a:prstGeom>
        </p:spPr>
      </p:pic>
      <p:sp>
        <p:nvSpPr>
          <p:cNvPr id="6" name="Rectangle 5"/>
          <p:cNvSpPr/>
          <p:nvPr/>
        </p:nvSpPr>
        <p:spPr>
          <a:xfrm>
            <a:off x="6348548" y="6136287"/>
            <a:ext cx="6096000" cy="400110"/>
          </a:xfrm>
          <a:prstGeom prst="rect">
            <a:avLst/>
          </a:prstGeom>
        </p:spPr>
        <p:txBody>
          <a:bodyPr>
            <a:spAutoFit/>
          </a:bodyPr>
          <a:lstStyle/>
          <a:p>
            <a:r>
              <a:rPr lang="en-GB" sz="1000" b="1" dirty="0">
                <a:solidFill>
                  <a:schemeClr val="accent3"/>
                </a:solidFill>
                <a:hlinkClick r:id="rId3"/>
              </a:rPr>
              <a:t>https://www.carnallfarrar.com/life-sciences/life-sciences-insights/disruption-and-recovery-of-cancer-from-covid-19/</a:t>
            </a:r>
            <a:r>
              <a:rPr lang="en-GB" sz="1000" b="1" dirty="0">
                <a:solidFill>
                  <a:schemeClr val="accent3"/>
                </a:solidFill>
              </a:rPr>
              <a:t>)</a:t>
            </a:r>
            <a:endParaRPr lang="en-GB" sz="1000" dirty="0"/>
          </a:p>
        </p:txBody>
      </p:sp>
    </p:spTree>
    <p:extLst>
      <p:ext uri="{BB962C8B-B14F-4D97-AF65-F5344CB8AC3E}">
        <p14:creationId xmlns:p14="http://schemas.microsoft.com/office/powerpoint/2010/main" val="1215775646"/>
      </p:ext>
    </p:extLst>
  </p:cSld>
  <p:clrMapOvr>
    <a:masterClrMapping/>
  </p:clrMapOvr>
</p:sld>
</file>

<file path=ppt/theme/theme1.xml><?xml version="1.0" encoding="utf-8"?>
<a:theme xmlns:a="http://schemas.openxmlformats.org/drawingml/2006/main" name="HDR UK PowerPoint Theme">
  <a:themeElements>
    <a:clrScheme name="HDR UK colour theme">
      <a:dk1>
        <a:sysClr val="windowText" lastClr="000000"/>
      </a:dk1>
      <a:lt1>
        <a:sysClr val="window" lastClr="FFFFFF"/>
      </a:lt1>
      <a:dk2>
        <a:srgbClr val="000000"/>
      </a:dk2>
      <a:lt2>
        <a:srgbClr val="FFFFFF"/>
      </a:lt2>
      <a:accent1>
        <a:srgbClr val="3C3C3B"/>
      </a:accent1>
      <a:accent2>
        <a:srgbClr val="3DB28C"/>
      </a:accent2>
      <a:accent3>
        <a:srgbClr val="475DA7"/>
      </a:accent3>
      <a:accent4>
        <a:srgbClr val="D1D7DA"/>
      </a:accent4>
      <a:accent5>
        <a:srgbClr val="ADDAD9"/>
      </a:accent5>
      <a:accent6>
        <a:srgbClr val="29235C"/>
      </a:accent6>
      <a:hlink>
        <a:srgbClr val="0563C1"/>
      </a:hlink>
      <a:folHlink>
        <a:srgbClr val="954F72"/>
      </a:folHlink>
    </a:clrScheme>
    <a:fontScheme name="HDR UK font them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solidFill>
              <a:schemeClr val="accent1"/>
            </a:solidFill>
          </a:defRPr>
        </a:defPPr>
      </a:lstStyle>
    </a:txDef>
  </a:objectDefaults>
  <a:extraClrSchemeLst/>
  <a:extLst>
    <a:ext uri="{05A4C25C-085E-4340-85A3-A5531E510DB2}">
      <thm15:themeFamily xmlns:thm15="http://schemas.microsoft.com/office/thememl/2012/main" name="HDR UK PowerPoint template widescreen" id="{5AA49681-CE5D-49FB-8ADD-91900427A3E3}" vid="{6A30363E-99C8-41B2-9B9E-31B450E07F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ED9FE094EBD047B442390833B1D25B" ma:contentTypeVersion="13" ma:contentTypeDescription="Create a new document." ma:contentTypeScope="" ma:versionID="f0786588224dfe6996ee9bd3f69a2801">
  <xsd:schema xmlns:xsd="http://www.w3.org/2001/XMLSchema" xmlns:xs="http://www.w3.org/2001/XMLSchema" xmlns:p="http://schemas.microsoft.com/office/2006/metadata/properties" xmlns:ns3="436f6454-1dbf-4242-b06d-52b7d8e61203" xmlns:ns4="83751755-d851-462a-b4bd-3e5ab81bdaa6" targetNamespace="http://schemas.microsoft.com/office/2006/metadata/properties" ma:root="true" ma:fieldsID="c89776f2938875e7f3769f7e36dbf7d8" ns3:_="" ns4:_="">
    <xsd:import namespace="436f6454-1dbf-4242-b06d-52b7d8e61203"/>
    <xsd:import namespace="83751755-d851-462a-b4bd-3e5ab81bdaa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f6454-1dbf-4242-b06d-52b7d8e61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751755-d851-462a-b4bd-3e5ab81bda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630B89-162D-4837-A1E7-79307249D852}">
  <ds:schemaRefs>
    <ds:schemaRef ds:uri="http://schemas.microsoft.com/sharepoint/v3/contenttype/forms"/>
  </ds:schemaRefs>
</ds:datastoreItem>
</file>

<file path=customXml/itemProps2.xml><?xml version="1.0" encoding="utf-8"?>
<ds:datastoreItem xmlns:ds="http://schemas.openxmlformats.org/officeDocument/2006/customXml" ds:itemID="{C5515077-2F0A-40B2-9B4A-0D9EB4C199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6f6454-1dbf-4242-b06d-52b7d8e61203"/>
    <ds:schemaRef ds:uri="83751755-d851-462a-b4bd-3e5ab81bd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64B59E-B4F4-47F1-958C-B813188064B4}">
  <ds:schemaRefs>
    <ds:schemaRef ds:uri="http://schemas.microsoft.com/office/infopath/2007/PartnerControl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83751755-d851-462a-b4bd-3e5ab81bdaa6"/>
    <ds:schemaRef ds:uri="http://schemas.microsoft.com/office/2006/documentManagement/types"/>
    <ds:schemaRef ds:uri="436f6454-1dbf-4242-b06d-52b7d8e6120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4573</TotalTime>
  <Words>2735</Words>
  <Application>Microsoft Office PowerPoint</Application>
  <PresentationFormat>Widescreen</PresentationFormat>
  <Paragraphs>197</Paragraphs>
  <Slides>22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HDR UK PowerPoint Theme</vt:lpstr>
      <vt:lpstr>     Don’t let Cancer become the Forgotten “C” in the fight against COVID-19  Prof Mark Lawler Associate Pro-Vice-Chancellor and Professor of Digital Health,  Queen’s University Belfast; Scientific Director DATA-CAN, the UK’s Health Data Research Hub for Cancer          </vt:lpstr>
      <vt:lpstr>COVID-19 and Cancer – What was the Spark?</vt:lpstr>
      <vt:lpstr>Covid-19 and Cancer  Real Time Data analysis</vt:lpstr>
      <vt:lpstr>PowerPoint Presentation</vt:lpstr>
      <vt:lpstr>Covid-19 and Cancer  Real Time Data analysis</vt:lpstr>
      <vt:lpstr>COVID-19 and Cancer  Real Time Data analysis</vt:lpstr>
      <vt:lpstr>Why we need Real Time Data</vt:lpstr>
      <vt:lpstr>Why we need Real-time data </vt:lpstr>
      <vt:lpstr>Disruptions to cancer services across the pathway due to the COVID-19 pandemic</vt:lpstr>
      <vt:lpstr>Covid-19 and Cancer: Excess  Mortality</vt:lpstr>
      <vt:lpstr>Covid-19 and Cancer: Excess  Mortality</vt:lpstr>
      <vt:lpstr>Covid-19 and Cancer: Excess  Mortality and Comorbidities</vt:lpstr>
      <vt:lpstr>Trends in the number of pathology samples indicating malignant cancer (ex. NMSC)</vt:lpstr>
      <vt:lpstr>PowerPoint Presentation</vt:lpstr>
      <vt:lpstr>Covid-19 – Significant Impact on Recruitment to Cancer Clinical Research/Cancer Clinical Trials </vt:lpstr>
      <vt:lpstr>Additional Evidence</vt:lpstr>
      <vt:lpstr>One Step Forwards Two Steps Backwards</vt:lpstr>
      <vt:lpstr>International Viewpoint</vt:lpstr>
      <vt:lpstr>Covid-19 and Cancer  Impact</vt:lpstr>
      <vt:lpstr>Implications and Actions</vt:lpstr>
      <vt:lpstr>Supporting the recovery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Priorities</dc:title>
  <dc:creator>Cook, Yoshiko</dc:creator>
  <cp:lastModifiedBy>Christopher Carrigan</cp:lastModifiedBy>
  <cp:revision>255</cp:revision>
  <dcterms:created xsi:type="dcterms:W3CDTF">2019-02-11T16:30:53Z</dcterms:created>
  <dcterms:modified xsi:type="dcterms:W3CDTF">2020-09-17T09:23:03Z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0x0101003CED9FE094EBD047B442390833B1D25B</vt:lpwstr>
  </property>
</Properties>
</file>